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7" r:id="rId7"/>
    <p:sldId id="263" r:id="rId8"/>
    <p:sldId id="264" r:id="rId9"/>
    <p:sldId id="267" r:id="rId10"/>
    <p:sldId id="268" r:id="rId11"/>
    <p:sldId id="270" r:id="rId12"/>
    <p:sldId id="271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llegrave.com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-271837"/>
            <a:ext cx="8825658" cy="3329581"/>
          </a:xfrm>
        </p:spPr>
        <p:txBody>
          <a:bodyPr/>
          <a:lstStyle/>
          <a:p>
            <a:r>
              <a:rPr lang="pt-BR" sz="5400" dirty="0" smtClean="0"/>
              <a:t>Hipermodernidade e o Direito do Trabalho.</a:t>
            </a:r>
            <a:br>
              <a:rPr lang="pt-BR" sz="5400" dirty="0" smtClean="0"/>
            </a:br>
            <a:r>
              <a:rPr lang="pt-BR" sz="2800" dirty="0" smtClean="0"/>
              <a:t>Para onde estamos indo</a:t>
            </a:r>
            <a:r>
              <a:rPr lang="pt-BR" sz="2400" dirty="0" smtClean="0"/>
              <a:t>? 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77" y="3117030"/>
            <a:ext cx="3443348" cy="229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185631" y="5509902"/>
            <a:ext cx="61750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José Affonso Dallegrave Neto; 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advogado; mestre e doutor pela UFPR)</a:t>
            </a:r>
          </a:p>
          <a:p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Pós-doutorando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pela Universidade de Lisboa (FDUNL)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14650" y="1581141"/>
            <a:ext cx="9062114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Neoliberalismo &gt; </a:t>
            </a:r>
            <a:r>
              <a:rPr lang="pt-BR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Welfare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(1979 M</a:t>
            </a:r>
            <a:r>
              <a:rPr lang="pt-B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Thatcher)-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(F. Hayek – Consenso de Washington) 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Flexibilização do </a:t>
            </a:r>
            <a:r>
              <a:rPr lang="pt-B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 do Trabalho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t-BR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McJob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(Oxford,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1986)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t-B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Funcionário do mês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73" y="3281623"/>
            <a:ext cx="4048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757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407" y="534606"/>
            <a:ext cx="9404723" cy="1400530"/>
          </a:xfrm>
        </p:spPr>
        <p:txBody>
          <a:bodyPr/>
          <a:lstStyle/>
          <a:p>
            <a:r>
              <a:rPr lang="pt-BR" b="1" dirty="0"/>
              <a:t>4ª. Revolução </a:t>
            </a:r>
            <a:r>
              <a:rPr lang="pt-BR" b="1" dirty="0" smtClean="0"/>
              <a:t>Industrial: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599" y="1551296"/>
            <a:ext cx="10455360" cy="49996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Industria </a:t>
            </a:r>
            <a:r>
              <a:rPr lang="pt-BR" sz="2400" dirty="0"/>
              <a:t>4.0 - </a:t>
            </a:r>
            <a:r>
              <a:rPr lang="pt-BR" dirty="0"/>
              <a:t>Hannover Messe, </a:t>
            </a:r>
            <a:r>
              <a:rPr lang="pt-BR" dirty="0" smtClean="0"/>
              <a:t>2012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Klaus </a:t>
            </a:r>
            <a:r>
              <a:rPr lang="pt-BR" sz="2400" dirty="0" err="1"/>
              <a:t>Schwab</a:t>
            </a:r>
            <a:r>
              <a:rPr lang="pt-BR" sz="2400" dirty="0"/>
              <a:t>: </a:t>
            </a:r>
            <a:r>
              <a:rPr lang="pt-BR" sz="2400" i="1" dirty="0" smtClean="0"/>
              <a:t>fusão </a:t>
            </a:r>
            <a:r>
              <a:rPr lang="pt-BR" sz="2400" i="1" dirty="0"/>
              <a:t>de tecnologia + interação do mundo: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Físico</a:t>
            </a:r>
            <a:r>
              <a:rPr lang="pt-BR" sz="2400" dirty="0"/>
              <a:t>: </a:t>
            </a:r>
            <a:r>
              <a:rPr lang="pt-BR" dirty="0"/>
              <a:t>(3D, robótica, droner, grafenos e polímeros)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Biológico</a:t>
            </a:r>
            <a:r>
              <a:rPr lang="pt-BR" sz="2400" dirty="0"/>
              <a:t>: </a:t>
            </a:r>
            <a:r>
              <a:rPr lang="pt-BR" dirty="0"/>
              <a:t>(transgênicos, genoma, edição biológica)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Digital: </a:t>
            </a:r>
            <a:r>
              <a:rPr lang="pt-BR" dirty="0" smtClean="0"/>
              <a:t>internet </a:t>
            </a:r>
            <a:r>
              <a:rPr lang="pt-BR" dirty="0"/>
              <a:t>das coisas (</a:t>
            </a:r>
            <a:r>
              <a:rPr lang="pt-BR" dirty="0" err="1" smtClean="0"/>
              <a:t>ubiqua</a:t>
            </a:r>
            <a:r>
              <a:rPr lang="pt-BR" dirty="0" smtClean="0"/>
              <a:t>); Big data, smartphones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Capitalismo </a:t>
            </a:r>
            <a:r>
              <a:rPr lang="pt-BR" sz="2400" dirty="0"/>
              <a:t>de plataforma (</a:t>
            </a:r>
            <a:r>
              <a:rPr lang="pt-BR" sz="2400" dirty="0" err="1"/>
              <a:t>App</a:t>
            </a:r>
            <a:r>
              <a:rPr lang="pt-BR" sz="2400" dirty="0"/>
              <a:t>) e </a:t>
            </a:r>
            <a:r>
              <a:rPr lang="pt-BR" sz="2400" dirty="0" smtClean="0"/>
              <a:t>produtos </a:t>
            </a:r>
            <a:r>
              <a:rPr lang="pt-BR" sz="2400" dirty="0" err="1"/>
              <a:t>disruptivos</a:t>
            </a:r>
            <a:endParaRPr lang="pt-B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Economia sob demanda, compartilhada, Uber-</a:t>
            </a:r>
            <a:r>
              <a:rPr lang="pt-BR" sz="2400" dirty="0" err="1"/>
              <a:t>economy</a:t>
            </a:r>
            <a:endParaRPr lang="pt-BR" sz="2400" dirty="0"/>
          </a:p>
          <a:p>
            <a:pPr algn="just"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321" y="4180884"/>
            <a:ext cx="2300224" cy="159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40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51" y="561902"/>
            <a:ext cx="9404723" cy="1171366"/>
          </a:xfrm>
        </p:spPr>
        <p:txBody>
          <a:bodyPr/>
          <a:lstStyle/>
          <a:p>
            <a:r>
              <a:rPr lang="pt-BR" b="1" dirty="0" err="1" smtClean="0"/>
              <a:t>Uberização</a:t>
            </a:r>
            <a:r>
              <a:rPr lang="pt-BR" b="1" dirty="0" smtClean="0"/>
              <a:t> </a:t>
            </a:r>
            <a:r>
              <a:rPr lang="pt-BR" sz="2400" dirty="0" smtClean="0"/>
              <a:t>(capitalismo de plataforma) :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624084"/>
            <a:ext cx="8946541" cy="51315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400" dirty="0"/>
              <a:t>*</a:t>
            </a:r>
            <a:r>
              <a:rPr lang="pt-BR" sz="2400" i="1" dirty="0" err="1"/>
              <a:t>crowd</a:t>
            </a:r>
            <a:r>
              <a:rPr lang="pt-BR" sz="2400" i="1" dirty="0"/>
              <a:t> </a:t>
            </a:r>
            <a:r>
              <a:rPr lang="pt-BR" sz="2400" i="1" dirty="0" err="1" smtClean="0"/>
              <a:t>work</a:t>
            </a:r>
            <a:r>
              <a:rPr lang="pt-BR" sz="2400" i="1" dirty="0" smtClean="0"/>
              <a:t>: </a:t>
            </a:r>
            <a:r>
              <a:rPr lang="pt-BR" sz="2400" i="1" dirty="0" err="1" smtClean="0"/>
              <a:t>Amazon</a:t>
            </a:r>
            <a:r>
              <a:rPr lang="pt-BR" sz="2400" i="1" dirty="0" smtClean="0"/>
              <a:t> </a:t>
            </a:r>
            <a:r>
              <a:rPr lang="pt-BR" sz="2400" i="1" dirty="0" err="1"/>
              <a:t>mechanical</a:t>
            </a:r>
            <a:r>
              <a:rPr lang="pt-BR" sz="2400" i="1" dirty="0"/>
              <a:t> </a:t>
            </a:r>
            <a:r>
              <a:rPr lang="pt-BR" sz="2400" i="1" dirty="0" err="1"/>
              <a:t>turk</a:t>
            </a:r>
            <a:r>
              <a:rPr lang="pt-BR" sz="2400" i="1" dirty="0"/>
              <a:t> </a:t>
            </a:r>
          </a:p>
          <a:p>
            <a:pPr marL="0" indent="0">
              <a:buNone/>
            </a:pPr>
            <a:r>
              <a:rPr lang="pt-BR" dirty="0" smtClean="0"/>
              <a:t>                             </a:t>
            </a:r>
            <a:r>
              <a:rPr lang="pt-BR" dirty="0" err="1" smtClean="0"/>
              <a:t>Microtarefas</a:t>
            </a:r>
            <a:r>
              <a:rPr lang="pt-BR" dirty="0" smtClean="0"/>
              <a:t> a US$ 1,00/hora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2400" dirty="0" smtClean="0"/>
              <a:t>* Trabalhador de plataforma: </a:t>
            </a:r>
            <a:r>
              <a:rPr lang="pt-BR" sz="1900" dirty="0" smtClean="0"/>
              <a:t>“provedor”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 </a:t>
            </a:r>
            <a:r>
              <a:rPr lang="pt-BR" sz="2600" b="1" dirty="0">
                <a:solidFill>
                  <a:srgbClr val="FFFF00"/>
                </a:solidFill>
              </a:rPr>
              <a:t>motorista da Uber: </a:t>
            </a:r>
          </a:p>
          <a:p>
            <a:r>
              <a:rPr lang="pt-BR" sz="2400" dirty="0" smtClean="0"/>
              <a:t>“Parceiro”; avaliado </a:t>
            </a:r>
            <a:r>
              <a:rPr lang="pt-B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(passageiro = longa </a:t>
            </a:r>
            <a:r>
              <a:rPr lang="pt-BR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manus</a:t>
            </a:r>
            <a:r>
              <a:rPr lang="pt-B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subordinado </a:t>
            </a:r>
            <a:r>
              <a:rPr lang="pt-BR" sz="2400" dirty="0"/>
              <a:t>por programação de algoritmo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forte </a:t>
            </a:r>
            <a:r>
              <a:rPr lang="pt-BR" sz="2400" dirty="0"/>
              <a:t>dependência econômica</a:t>
            </a:r>
            <a:r>
              <a:rPr lang="pt-BR" sz="2400" dirty="0" smtClean="0"/>
              <a:t>;</a:t>
            </a:r>
          </a:p>
          <a:p>
            <a:pPr marL="0" indent="0">
              <a:buNone/>
            </a:pPr>
            <a:endParaRPr lang="pt-B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400" i="1" dirty="0" err="1" smtClean="0"/>
              <a:t>precariado</a:t>
            </a:r>
            <a:r>
              <a:rPr lang="pt-BR" sz="2400" dirty="0" smtClean="0"/>
              <a:t> </a:t>
            </a:r>
            <a:r>
              <a:rPr lang="pt-BR" sz="2400" dirty="0"/>
              <a:t>= </a:t>
            </a:r>
            <a:r>
              <a:rPr lang="pt-BR" sz="2400" dirty="0" smtClean="0"/>
              <a:t>precário </a:t>
            </a:r>
            <a:r>
              <a:rPr lang="pt-BR" sz="2400" dirty="0"/>
              <a:t>+ proletário  (inglês, Guy </a:t>
            </a:r>
            <a:r>
              <a:rPr lang="pt-BR" sz="2400" dirty="0" err="1"/>
              <a:t>Standing</a:t>
            </a:r>
            <a:r>
              <a:rPr lang="pt-BR" sz="2400" dirty="0"/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232" y="2241624"/>
            <a:ext cx="33289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615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Reforma Trabalhista</a:t>
            </a:r>
            <a:r>
              <a:rPr lang="pt-BR" dirty="0"/>
              <a:t/>
            </a:r>
            <a:br>
              <a:rPr lang="pt-BR" dirty="0"/>
            </a:br>
            <a:r>
              <a:rPr lang="pt-BR" sz="4000" b="1" dirty="0" smtClean="0"/>
              <a:t> </a:t>
            </a:r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rgbClr val="FFFF00"/>
                </a:solidFill>
              </a:rPr>
              <a:t>a) Direitos flexibilizados e </a:t>
            </a:r>
            <a:r>
              <a:rPr lang="pt-BR" sz="2800" b="1" dirty="0" smtClean="0">
                <a:solidFill>
                  <a:srgbClr val="FFFF00"/>
                </a:solidFill>
              </a:rPr>
              <a:t>minguados</a:t>
            </a:r>
            <a:r>
              <a:rPr lang="pt-BR" sz="2800" b="1" dirty="0">
                <a:solidFill>
                  <a:srgbClr val="FFFF00"/>
                </a:solidFill>
              </a:rPr>
              <a:t>:</a:t>
            </a:r>
            <a:r>
              <a:rPr lang="pt-BR" sz="28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pt-BR" sz="2400" dirty="0"/>
              <a:t>- equiparação;</a:t>
            </a:r>
          </a:p>
          <a:p>
            <a:pPr marL="0" indent="0">
              <a:buNone/>
            </a:pPr>
            <a:r>
              <a:rPr lang="pt-BR" sz="2400" dirty="0"/>
              <a:t>- </a:t>
            </a:r>
            <a:r>
              <a:rPr lang="pt-BR" sz="2400" dirty="0" smtClean="0"/>
              <a:t>salário </a:t>
            </a:r>
            <a:r>
              <a:rPr lang="pt-BR" sz="2400" dirty="0"/>
              <a:t>rotulado de “prêmio”  </a:t>
            </a:r>
          </a:p>
          <a:p>
            <a:pPr marL="0" indent="0">
              <a:buNone/>
            </a:pPr>
            <a:r>
              <a:rPr lang="pt-BR" sz="2400" dirty="0"/>
              <a:t>- jornada (12x36; banco de horas, intervalo);</a:t>
            </a:r>
          </a:p>
          <a:p>
            <a:pPr marL="0" indent="0">
              <a:buNone/>
            </a:pPr>
            <a:r>
              <a:rPr lang="pt-BR" sz="2400" dirty="0"/>
              <a:t>- rescisão bilateral e TRCT sem homologação</a:t>
            </a:r>
          </a:p>
          <a:p>
            <a:pPr marL="0" indent="0">
              <a:buNone/>
            </a:pPr>
            <a:r>
              <a:rPr lang="pt-BR" sz="2400" dirty="0"/>
              <a:t>- negociado &gt; legislado (+ fim da contribuição)</a:t>
            </a:r>
          </a:p>
          <a:p>
            <a:pPr marL="0" indent="0" algn="just">
              <a:buNone/>
            </a:pPr>
            <a:endParaRPr lang="pt-B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454" y="2834734"/>
            <a:ext cx="3074226" cy="202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15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423081"/>
            <a:ext cx="8946541" cy="6332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b="1" dirty="0">
                <a:solidFill>
                  <a:srgbClr val="FFFF00"/>
                </a:solidFill>
              </a:rPr>
              <a:t>b) Contratos precários:</a:t>
            </a:r>
          </a:p>
          <a:p>
            <a:pPr marL="0" indent="0">
              <a:buNone/>
            </a:pPr>
            <a:r>
              <a:rPr lang="pt-BR" dirty="0"/>
              <a:t>- </a:t>
            </a:r>
            <a:r>
              <a:rPr lang="pt-BR" dirty="0" err="1"/>
              <a:t>hipersubordinado</a:t>
            </a:r>
            <a:r>
              <a:rPr lang="pt-BR" dirty="0"/>
              <a:t>;</a:t>
            </a:r>
          </a:p>
          <a:p>
            <a:pPr marL="0" indent="0">
              <a:buNone/>
            </a:pPr>
            <a:r>
              <a:rPr lang="pt-BR" dirty="0"/>
              <a:t>- </a:t>
            </a:r>
            <a:r>
              <a:rPr lang="pt-BR" dirty="0" err="1"/>
              <a:t>teletrabalho</a:t>
            </a:r>
            <a:r>
              <a:rPr lang="pt-BR" dirty="0"/>
              <a:t> sem HE;</a:t>
            </a:r>
          </a:p>
          <a:p>
            <a:pPr marL="0" indent="0">
              <a:buNone/>
            </a:pPr>
            <a:r>
              <a:rPr lang="pt-BR" dirty="0"/>
              <a:t>- autônomo com exclusividade;</a:t>
            </a:r>
          </a:p>
          <a:p>
            <a:pPr marL="0" indent="0">
              <a:buNone/>
            </a:pPr>
            <a:r>
              <a:rPr lang="pt-BR" dirty="0"/>
              <a:t>- parcial flexível (30h ou 26h com HE)</a:t>
            </a:r>
          </a:p>
          <a:p>
            <a:pPr marL="0" indent="0">
              <a:buNone/>
            </a:pPr>
            <a:r>
              <a:rPr lang="pt-BR" dirty="0" smtClean="0"/>
              <a:t>contrato </a:t>
            </a:r>
            <a:r>
              <a:rPr lang="pt-BR" dirty="0"/>
              <a:t>intermitente (stand-</a:t>
            </a:r>
            <a:r>
              <a:rPr lang="pt-BR" dirty="0" err="1"/>
              <a:t>by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2400" b="1" dirty="0">
                <a:solidFill>
                  <a:srgbClr val="FFFF00"/>
                </a:solidFill>
              </a:rPr>
              <a:t>c) Processo a serviço do capital: </a:t>
            </a:r>
          </a:p>
          <a:p>
            <a:pPr marL="0" indent="0">
              <a:buNone/>
            </a:pPr>
            <a:r>
              <a:rPr lang="pt-BR" dirty="0"/>
              <a:t>- índice TR &gt; INPC (STF)</a:t>
            </a:r>
          </a:p>
          <a:p>
            <a:pPr marL="0" indent="0">
              <a:buNone/>
            </a:pPr>
            <a:r>
              <a:rPr lang="pt-BR" dirty="0"/>
              <a:t>- PDV </a:t>
            </a:r>
            <a:r>
              <a:rPr lang="pt-BR" dirty="0" smtClean="0"/>
              <a:t>e quitação anual;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acordo extrajudicial;</a:t>
            </a:r>
          </a:p>
          <a:p>
            <a:pPr marL="0" indent="0">
              <a:buNone/>
            </a:pPr>
            <a:r>
              <a:rPr lang="pt-BR" dirty="0"/>
              <a:t>- Dano moral tabelado e por baixo;	</a:t>
            </a:r>
          </a:p>
          <a:p>
            <a:pPr marL="0" indent="0">
              <a:buNone/>
            </a:pPr>
            <a:r>
              <a:rPr lang="pt-BR" dirty="0"/>
              <a:t>- honorários de sucumbência;</a:t>
            </a:r>
          </a:p>
          <a:p>
            <a:pPr marL="0" indent="0">
              <a:buNone/>
            </a:pPr>
            <a:r>
              <a:rPr lang="pt-BR" dirty="0"/>
              <a:t>- abrangência reduzida da JG; (ADI – STF);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153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Desafios: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112" y="1542196"/>
            <a:ext cx="8946541" cy="462431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2200" dirty="0" smtClean="0"/>
              <a:t>a) Pressão </a:t>
            </a:r>
            <a:r>
              <a:rPr lang="pt-BR" sz="2200" dirty="0"/>
              <a:t>sobre Legislativo e </a:t>
            </a:r>
            <a:r>
              <a:rPr lang="pt-BR" sz="2200" dirty="0" smtClean="0"/>
              <a:t>Executivo (MP);</a:t>
            </a:r>
          </a:p>
          <a:p>
            <a:pPr marL="0" lvl="0" indent="0">
              <a:buNone/>
            </a:pPr>
            <a:endParaRPr lang="pt-BR" sz="800" dirty="0"/>
          </a:p>
          <a:p>
            <a:pPr marL="0" lvl="0" indent="0">
              <a:buNone/>
            </a:pPr>
            <a:r>
              <a:rPr lang="pt-BR" sz="2200" dirty="0" smtClean="0"/>
              <a:t>b) Inconstitucionalidade incidental. </a:t>
            </a:r>
          </a:p>
          <a:p>
            <a:pPr marL="0" lvl="0" indent="0">
              <a:buNone/>
            </a:pPr>
            <a:r>
              <a:rPr lang="pt-BR" sz="1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pt-BR" sz="1800" dirty="0" smtClean="0">
                <a:solidFill>
                  <a:schemeClr val="tx1">
                    <a:lumMod val="95000"/>
                  </a:schemeClr>
                </a:solidFill>
              </a:rPr>
              <a:t>     </a:t>
            </a:r>
            <a:r>
              <a:rPr lang="pt-BR" sz="1800" dirty="0" err="1" smtClean="0">
                <a:solidFill>
                  <a:schemeClr val="tx1">
                    <a:lumMod val="95000"/>
                  </a:schemeClr>
                </a:solidFill>
              </a:rPr>
              <a:t>Ex</a:t>
            </a:r>
            <a:r>
              <a:rPr lang="pt-BR" sz="1800" dirty="0">
                <a:solidFill>
                  <a:schemeClr val="tx1">
                    <a:lumMod val="95000"/>
                  </a:schemeClr>
                </a:solidFill>
              </a:rPr>
              <a:t>: tarifação dano x lei de </a:t>
            </a:r>
            <a:r>
              <a:rPr lang="pt-BR" sz="1800" dirty="0" smtClean="0">
                <a:solidFill>
                  <a:schemeClr val="tx1">
                    <a:lumMod val="95000"/>
                  </a:schemeClr>
                </a:solidFill>
              </a:rPr>
              <a:t>imprensa (STF)</a:t>
            </a:r>
          </a:p>
          <a:p>
            <a:pPr marL="0" lvl="0" indent="0">
              <a:buNone/>
            </a:pPr>
            <a:endParaRPr lang="pt-BR" sz="1800" dirty="0">
              <a:solidFill>
                <a:schemeClr val="tx1">
                  <a:lumMod val="95000"/>
                </a:schemeClr>
              </a:solidFill>
            </a:endParaRPr>
          </a:p>
          <a:p>
            <a:pPr marL="0" lvl="0" indent="0">
              <a:buNone/>
            </a:pPr>
            <a:r>
              <a:rPr lang="pt-BR" sz="2200" dirty="0" smtClean="0"/>
              <a:t>c) Exegese </a:t>
            </a:r>
            <a:r>
              <a:rPr lang="pt-BR" sz="2200" dirty="0"/>
              <a:t>sistêmica </a:t>
            </a:r>
            <a:r>
              <a:rPr lang="pt-BR" sz="2200" dirty="0" err="1"/>
              <a:t>cf</a:t>
            </a:r>
            <a:r>
              <a:rPr lang="pt-BR" sz="2200" dirty="0"/>
              <a:t> </a:t>
            </a:r>
            <a:r>
              <a:rPr lang="pt-BR" sz="2200" dirty="0" smtClean="0"/>
              <a:t>CF.</a:t>
            </a:r>
            <a:endParaRPr lang="pt-BR" sz="2200" dirty="0"/>
          </a:p>
          <a:p>
            <a:pPr marL="0" indent="0">
              <a:buNone/>
            </a:pPr>
            <a:r>
              <a:rPr lang="pt-BR" sz="2200" dirty="0" smtClean="0"/>
              <a:t>	</a:t>
            </a:r>
            <a:r>
              <a:rPr lang="pt-BR" sz="1800" dirty="0" err="1" smtClean="0">
                <a:solidFill>
                  <a:schemeClr val="tx1">
                    <a:lumMod val="95000"/>
                  </a:schemeClr>
                </a:solidFill>
              </a:rPr>
              <a:t>Ex</a:t>
            </a:r>
            <a:r>
              <a:rPr lang="pt-BR" sz="1800" dirty="0">
                <a:solidFill>
                  <a:schemeClr val="tx1">
                    <a:lumMod val="95000"/>
                  </a:schemeClr>
                </a:solidFill>
              </a:rPr>
              <a:t>: Art. 5º, X, CF (amplo) x  Art. 223-A, CLT (dano moral restrito à </a:t>
            </a:r>
            <a:r>
              <a:rPr lang="pt-BR" sz="1800" dirty="0" smtClean="0">
                <a:solidFill>
                  <a:schemeClr val="tx1">
                    <a:lumMod val="95000"/>
                  </a:schemeClr>
                </a:solidFill>
              </a:rPr>
              <a:t>	CLT)</a:t>
            </a:r>
          </a:p>
          <a:p>
            <a:pPr marL="0" indent="0">
              <a:buNone/>
            </a:pPr>
            <a:endParaRPr lang="pt-BR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pt-BR" sz="2200" dirty="0" smtClean="0"/>
              <a:t>d) Releitura </a:t>
            </a:r>
            <a:r>
              <a:rPr lang="pt-BR" sz="2200" dirty="0"/>
              <a:t>do conceito de subordinação jurídica </a:t>
            </a:r>
          </a:p>
          <a:p>
            <a:pPr marL="0" indent="0">
              <a:buNone/>
            </a:pPr>
            <a:r>
              <a:rPr lang="pt-BR" sz="2200" dirty="0" smtClean="0"/>
              <a:t>	</a:t>
            </a:r>
            <a:r>
              <a:rPr lang="pt-BR" sz="1800" dirty="0" smtClean="0"/>
              <a:t>- escolas;</a:t>
            </a:r>
            <a:endParaRPr lang="pt-BR" sz="1800" dirty="0"/>
          </a:p>
          <a:p>
            <a:pPr marL="0" indent="0">
              <a:buNone/>
            </a:pPr>
            <a:r>
              <a:rPr lang="pt-BR" sz="1800" dirty="0" smtClean="0"/>
              <a:t>	- </a:t>
            </a:r>
            <a:r>
              <a:rPr lang="pt-BR" sz="1800" dirty="0"/>
              <a:t>programação por algoritmo = </a:t>
            </a:r>
            <a:r>
              <a:rPr lang="pt-BR" sz="1800" dirty="0" smtClean="0"/>
              <a:t>subordinação</a:t>
            </a:r>
          </a:p>
          <a:p>
            <a:pPr marL="0" indent="0">
              <a:buNone/>
            </a:pPr>
            <a:r>
              <a:rPr lang="pt-BR" sz="1800" dirty="0" smtClean="0"/>
              <a:t>	- telemática </a:t>
            </a:r>
            <a:r>
              <a:rPr lang="pt-BR" sz="1800" dirty="0"/>
              <a:t>= controle presencial  </a:t>
            </a:r>
            <a:r>
              <a:rPr lang="pt-BR" sz="1800" dirty="0" err="1"/>
              <a:t>Ex</a:t>
            </a:r>
            <a:r>
              <a:rPr lang="pt-BR" sz="1800" dirty="0"/>
              <a:t>: </a:t>
            </a:r>
            <a:r>
              <a:rPr lang="pt-BR" sz="1800" dirty="0" err="1"/>
              <a:t>Súm</a:t>
            </a:r>
            <a:r>
              <a:rPr lang="pt-BR" sz="1800" dirty="0"/>
              <a:t>. 428, II, </a:t>
            </a:r>
            <a:r>
              <a:rPr lang="pt-BR" sz="1800" dirty="0" smtClean="0"/>
              <a:t>TST;  art</a:t>
            </a:r>
            <a:r>
              <a:rPr lang="pt-BR" sz="1800" dirty="0"/>
              <a:t>. 6º, </a:t>
            </a:r>
            <a:r>
              <a:rPr lang="pt-BR" sz="1800" dirty="0" smtClean="0"/>
              <a:t>da </a:t>
            </a:r>
            <a:r>
              <a:rPr lang="pt-BR" sz="1800" dirty="0"/>
              <a:t>CLT;</a:t>
            </a:r>
          </a:p>
          <a:p>
            <a:pPr marL="0" indent="0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38626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Onde </a:t>
            </a:r>
            <a:r>
              <a:rPr lang="pt-BR" sz="3200" dirty="0" smtClean="0"/>
              <a:t>estamos, </a:t>
            </a:r>
            <a:r>
              <a:rPr lang="pt-BR" sz="3200" dirty="0"/>
              <a:t>e para onde vamos?</a:t>
            </a:r>
            <a:br>
              <a:rPr lang="pt-BR" sz="3200" dirty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2400" i="1" dirty="0" smtClean="0">
                <a:solidFill>
                  <a:srgbClr val="FFFF00"/>
                </a:solidFill>
              </a:rPr>
              <a:t>Por </a:t>
            </a:r>
            <a:r>
              <a:rPr lang="pt-BR" sz="2400" i="1" dirty="0">
                <a:solidFill>
                  <a:srgbClr val="FFFF00"/>
                </a:solidFill>
              </a:rPr>
              <a:t>que choras, Madalena?</a:t>
            </a:r>
          </a:p>
        </p:txBody>
      </p:sp>
      <p:pic>
        <p:nvPicPr>
          <p:cNvPr id="3" name="Imagem 2" descr="Resultado de imagem para porque choras, Maria Madalen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62" y="2784138"/>
            <a:ext cx="4630919" cy="21642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791570" y="5475440"/>
            <a:ext cx="412792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www.dallegrave.com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(Produção científica)</a:t>
            </a:r>
          </a:p>
        </p:txBody>
      </p:sp>
    </p:spTree>
    <p:extLst>
      <p:ext uri="{BB962C8B-B14F-4D97-AF65-F5344CB8AC3E}">
        <p14:creationId xmlns:p14="http://schemas.microsoft.com/office/powerpoint/2010/main" val="27047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Como tudo começou: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Burgueses tomam poder – Rev. Francesa (1789)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Bandeira da França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 smtClean="0"/>
              <a:t>Racionalidade,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 smtClean="0"/>
              <a:t>Totalidade e Progresso</a:t>
            </a:r>
            <a:endParaRPr lang="pt-B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52" y="29286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2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Os 3 </a:t>
            </a:r>
            <a:r>
              <a:rPr lang="pt-BR" sz="3600" dirty="0"/>
              <a:t>pilares</a:t>
            </a:r>
            <a:r>
              <a:rPr lang="pt-BR" sz="4000" dirty="0"/>
              <a:t> do Capitalismo Moderno</a:t>
            </a:r>
            <a:br>
              <a:rPr lang="pt-BR" sz="4000" dirty="0"/>
            </a:br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984" y="2052918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 smtClean="0"/>
              <a:t>mercado </a:t>
            </a:r>
            <a:r>
              <a:rPr lang="pt-BR" sz="2400" dirty="0"/>
              <a:t>(dos burgos às </a:t>
            </a:r>
            <a:r>
              <a:rPr lang="pt-BR" sz="2400" dirty="0" err="1"/>
              <a:t>metropoles</a:t>
            </a:r>
            <a:r>
              <a:rPr lang="pt-BR" sz="2400" dirty="0" smtClean="0"/>
              <a:t>);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 smtClean="0"/>
              <a:t>tecnologia </a:t>
            </a:r>
            <a:r>
              <a:rPr lang="pt-BR" sz="2400" dirty="0"/>
              <a:t>(maquina à vapor</a:t>
            </a:r>
            <a:r>
              <a:rPr lang="pt-BR" sz="2400" dirty="0" smtClean="0"/>
              <a:t>);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 smtClean="0"/>
              <a:t>indivíduo </a:t>
            </a:r>
          </a:p>
          <a:p>
            <a:pPr marL="0" indent="0">
              <a:buNone/>
            </a:pPr>
            <a:r>
              <a:rPr lang="pt-BR" sz="3600" dirty="0"/>
              <a:t> </a:t>
            </a:r>
            <a:r>
              <a:rPr lang="pt-BR" sz="3600" dirty="0" smtClean="0"/>
              <a:t>  </a:t>
            </a:r>
            <a:r>
              <a:rPr lang="pt-BR" sz="2400" dirty="0" smtClean="0"/>
              <a:t>(</a:t>
            </a:r>
            <a:r>
              <a:rPr lang="pt-BR" sz="2400" dirty="0"/>
              <a:t>do </a:t>
            </a:r>
            <a:r>
              <a:rPr lang="pt-BR" sz="2400" dirty="0" err="1"/>
              <a:t>Teo</a:t>
            </a:r>
            <a:r>
              <a:rPr lang="pt-BR" sz="2400" dirty="0"/>
              <a:t> ao Antropocentrismo)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4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847" y="2169969"/>
            <a:ext cx="3383116" cy="244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3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Pós-modernidade</a:t>
            </a:r>
            <a:r>
              <a:rPr lang="pt-BR" dirty="0" smtClean="0"/>
              <a:t>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4815" y="2052918"/>
            <a:ext cx="10647417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Boaventura:</a:t>
            </a:r>
            <a:r>
              <a:rPr lang="pt-BR" sz="2800" dirty="0" smtClean="0"/>
              <a:t> ruptura ou continuidade?</a:t>
            </a:r>
          </a:p>
          <a:p>
            <a:pPr marL="0" indent="0">
              <a:buNone/>
            </a:pPr>
            <a:r>
              <a:rPr lang="pt-BR" sz="2800" dirty="0" smtClean="0"/>
              <a:t> </a:t>
            </a:r>
            <a:endParaRPr lang="pt-BR" sz="2800" dirty="0"/>
          </a:p>
          <a:p>
            <a:pPr marL="0" indent="0">
              <a:buNone/>
            </a:pPr>
            <a:r>
              <a:rPr lang="pt-BR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Gilles:</a:t>
            </a:r>
            <a:r>
              <a:rPr lang="pt-BR" sz="2800" dirty="0"/>
              <a:t> </a:t>
            </a:r>
            <a:r>
              <a:rPr lang="pt-BR" sz="2800" dirty="0" smtClean="0"/>
              <a:t>Hipermodernidade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Bauman</a:t>
            </a:r>
            <a:r>
              <a:rPr lang="pt-BR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pt-BR" sz="2800" dirty="0"/>
              <a:t> pós-modernidade líquida </a:t>
            </a:r>
            <a:r>
              <a:rPr lang="pt-BR" sz="2600" dirty="0" smtClean="0"/>
              <a:t>(</a:t>
            </a:r>
            <a:r>
              <a:rPr lang="pt-BR" sz="2600" dirty="0"/>
              <a:t>volátil </a:t>
            </a:r>
            <a:r>
              <a:rPr lang="pt-BR" sz="2600" dirty="0" smtClean="0"/>
              <a:t>, fluída e efêmera)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/>
              <a:t>Promessas </a:t>
            </a:r>
            <a:r>
              <a:rPr lang="pt-BR" sz="2800" dirty="0"/>
              <a:t>não cumpridas </a:t>
            </a:r>
            <a:r>
              <a:rPr lang="pt-BR" sz="2400" dirty="0"/>
              <a:t>(bandeiras do Brasil e da França)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/>
              <a:t>todo </a:t>
            </a:r>
            <a:r>
              <a:rPr lang="pt-BR" sz="2800" dirty="0"/>
              <a:t>conhecimento é certo, bom e </a:t>
            </a:r>
            <a:r>
              <a:rPr lang="pt-BR" sz="2800" dirty="0" smtClean="0"/>
              <a:t>objetivo?</a:t>
            </a: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endParaRPr lang="pt-BR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749" y="2070996"/>
            <a:ext cx="3059402" cy="172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9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51" y="343534"/>
            <a:ext cx="9404723" cy="1400530"/>
          </a:xfrm>
        </p:spPr>
        <p:txBody>
          <a:bodyPr/>
          <a:lstStyle/>
          <a:p>
            <a:pPr lvl="0"/>
            <a:r>
              <a:rPr lang="pt-BR" dirty="0"/>
              <a:t>Movimento de </a:t>
            </a:r>
            <a:r>
              <a:rPr lang="pt-BR" dirty="0" smtClean="0"/>
              <a:t>contestação: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3477" y="1255594"/>
            <a:ext cx="9809451" cy="54181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1800" dirty="0" smtClean="0"/>
              <a:t>-    </a:t>
            </a:r>
            <a:r>
              <a:rPr lang="pt-BR" sz="2400" b="1" dirty="0" err="1" smtClean="0"/>
              <a:t>Nitzsche</a:t>
            </a:r>
            <a:r>
              <a:rPr lang="pt-BR" sz="2400" dirty="0" smtClean="0"/>
              <a:t> e seu martelo;</a:t>
            </a:r>
            <a:endParaRPr lang="pt-BR" sz="2400" dirty="0"/>
          </a:p>
          <a:p>
            <a:pPr>
              <a:buFontTx/>
              <a:buChar char="-"/>
            </a:pPr>
            <a:r>
              <a:rPr lang="pt-BR" sz="2400" b="1" dirty="0" smtClean="0"/>
              <a:t>Foucault</a:t>
            </a:r>
            <a:r>
              <a:rPr lang="pt-BR" sz="2400" dirty="0"/>
              <a:t>: a história não é dialética, nem </a:t>
            </a:r>
            <a:r>
              <a:rPr lang="pt-BR" sz="2400" dirty="0" smtClean="0"/>
              <a:t>linear;</a:t>
            </a:r>
          </a:p>
          <a:p>
            <a:pPr marL="0" indent="0">
              <a:buNone/>
            </a:pPr>
            <a:r>
              <a:rPr lang="pt-BR" sz="2400" dirty="0"/>
              <a:t>	</a:t>
            </a:r>
            <a:r>
              <a:rPr lang="pt-BR" sz="2400" dirty="0" smtClean="0"/>
              <a:t>		   </a:t>
            </a:r>
            <a:r>
              <a:rPr lang="pt-BR" sz="2400" dirty="0"/>
              <a:t>não há neutralidade no discurso.</a:t>
            </a:r>
          </a:p>
          <a:p>
            <a:pPr marL="0" indent="0">
              <a:buNone/>
            </a:pPr>
            <a:r>
              <a:rPr lang="pt-BR" sz="2400" dirty="0"/>
              <a:t>   	</a:t>
            </a:r>
            <a:r>
              <a:rPr lang="pt-BR" sz="2400" dirty="0" smtClean="0"/>
              <a:t>					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                   </a:t>
            </a:r>
          </a:p>
          <a:p>
            <a:pPr marL="0" indent="0">
              <a:buNone/>
            </a:pPr>
            <a:r>
              <a:rPr lang="pt-BR" sz="2400" dirty="0"/>
              <a:t>	</a:t>
            </a:r>
            <a:r>
              <a:rPr lang="pt-BR" sz="2400" dirty="0" smtClean="0"/>
              <a:t>				    Discursos </a:t>
            </a:r>
            <a:r>
              <a:rPr lang="pt-BR" sz="2400" dirty="0"/>
              <a:t>= microfísica de poder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/>
              <a:t>	</a:t>
            </a:r>
            <a:r>
              <a:rPr lang="pt-BR" sz="2400" dirty="0" smtClean="0"/>
              <a:t>				    (</a:t>
            </a:r>
            <a:r>
              <a:rPr lang="pt-BR" sz="2400" dirty="0"/>
              <a:t>The Wall – Pink Floyd)</a:t>
            </a:r>
          </a:p>
          <a:p>
            <a:pPr marL="0" indent="0">
              <a:buNone/>
            </a:pPr>
            <a:r>
              <a:rPr lang="pt-BR" sz="2400" dirty="0" smtClean="0"/>
              <a:t>					</a:t>
            </a:r>
            <a:r>
              <a:rPr lang="pt-BR" sz="2400" dirty="0"/>
              <a:t> </a:t>
            </a:r>
            <a:r>
              <a:rPr lang="pt-BR" sz="2400" dirty="0" smtClean="0"/>
              <a:t>   (</a:t>
            </a:r>
            <a:r>
              <a:rPr lang="pt-BR" sz="2400" dirty="0"/>
              <a:t>relatos &gt; </a:t>
            </a:r>
            <a:r>
              <a:rPr lang="pt-BR" sz="2400" dirty="0" err="1"/>
              <a:t>Metarrelato</a:t>
            </a:r>
            <a:r>
              <a:rPr lang="pt-BR" sz="2400" dirty="0" smtClean="0"/>
              <a:t>)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- </a:t>
            </a:r>
            <a:r>
              <a:rPr lang="pt-BR" sz="2400" b="1" dirty="0"/>
              <a:t>Derrida</a:t>
            </a:r>
            <a:r>
              <a:rPr lang="pt-BR" sz="2400" dirty="0"/>
              <a:t> = desconstrução do </a:t>
            </a:r>
            <a:r>
              <a:rPr lang="pt-BR" sz="2400" dirty="0" smtClean="0"/>
              <a:t>logocentrismo 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- </a:t>
            </a:r>
            <a:r>
              <a:rPr lang="pt-BR" sz="2400" dirty="0" smtClean="0"/>
              <a:t>PM: </a:t>
            </a:r>
            <a:r>
              <a:rPr lang="pt-BR" sz="2400" dirty="0"/>
              <a:t>tudo é relativo; nasce a Pós-verdade</a:t>
            </a:r>
          </a:p>
          <a:p>
            <a:pPr marL="0" indent="0">
              <a:buNone/>
            </a:pPr>
            <a:r>
              <a:rPr lang="pt-BR" sz="2400" dirty="0"/>
              <a:t>- Os dogmas entram em crise, inclusive o Direito</a:t>
            </a:r>
          </a:p>
          <a:p>
            <a:pPr marL="0" indent="0" algn="just">
              <a:buNone/>
            </a:pPr>
            <a:endParaRPr lang="pt-BR" sz="2400" dirty="0"/>
          </a:p>
        </p:txBody>
      </p:sp>
      <p:pic>
        <p:nvPicPr>
          <p:cNvPr id="4" name="Imagem 3" descr="Resultado de imagem para the wall - we dont need no contro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08" y="2716356"/>
            <a:ext cx="2362200" cy="19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724" y="1595640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1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646" y="968992"/>
            <a:ext cx="9460056" cy="548412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  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b="1" dirty="0" err="1" smtClean="0">
                <a:solidFill>
                  <a:srgbClr val="FF0000"/>
                </a:solidFill>
              </a:rPr>
              <a:t>Ulrich</a:t>
            </a:r>
            <a:r>
              <a:rPr lang="pt-BR" sz="2800" b="1" dirty="0" smtClean="0">
                <a:solidFill>
                  <a:srgbClr val="FF0000"/>
                </a:solidFill>
              </a:rPr>
              <a:t> </a:t>
            </a:r>
            <a:r>
              <a:rPr lang="pt-BR" sz="2800" b="1" dirty="0">
                <a:solidFill>
                  <a:srgbClr val="FF0000"/>
                </a:solidFill>
              </a:rPr>
              <a:t>Beck: </a:t>
            </a:r>
            <a:r>
              <a:rPr lang="pt-BR" sz="2800" i="1" dirty="0" err="1">
                <a:solidFill>
                  <a:schemeClr val="bg1"/>
                </a:solidFill>
              </a:rPr>
              <a:t>Risikogesellschaft</a:t>
            </a:r>
            <a:r>
              <a:rPr lang="pt-BR" sz="2800" i="1" dirty="0"/>
              <a:t> </a:t>
            </a:r>
            <a:endParaRPr lang="pt-BR" sz="2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pt-BR" sz="2800" b="1" dirty="0"/>
              <a:t> </a:t>
            </a:r>
            <a:r>
              <a:rPr lang="pt-BR" sz="2800" b="1" dirty="0" smtClean="0"/>
              <a:t>  atual </a:t>
            </a:r>
            <a:r>
              <a:rPr lang="pt-BR" sz="2800" b="1" dirty="0"/>
              <a:t>sociedade = </a:t>
            </a:r>
            <a:r>
              <a:rPr lang="pt-BR" sz="2800" b="1" i="1" dirty="0"/>
              <a:t>sociedade de risco:</a:t>
            </a:r>
            <a:endParaRPr lang="pt-BR" sz="2800" b="1" dirty="0"/>
          </a:p>
          <a:p>
            <a:pPr lvl="0"/>
            <a:r>
              <a:rPr lang="pt-BR" sz="2500" dirty="0"/>
              <a:t>riscos da </a:t>
            </a:r>
            <a:r>
              <a:rPr lang="pt-BR" sz="2500" i="1" dirty="0"/>
              <a:t>destruição do meio-ambiente;</a:t>
            </a:r>
            <a:endParaRPr lang="pt-BR" sz="2500" dirty="0"/>
          </a:p>
          <a:p>
            <a:pPr lvl="0"/>
            <a:r>
              <a:rPr lang="pt-BR" sz="2500" dirty="0"/>
              <a:t>riscos advindos da </a:t>
            </a:r>
            <a:r>
              <a:rPr lang="pt-BR" sz="2500" i="1" dirty="0"/>
              <a:t>pobreza;</a:t>
            </a:r>
            <a:endParaRPr lang="pt-BR" sz="2500" dirty="0"/>
          </a:p>
          <a:p>
            <a:pPr lvl="0"/>
            <a:r>
              <a:rPr lang="pt-BR" sz="2500" dirty="0"/>
              <a:t>riscos nucleares, biológicos e químicos;</a:t>
            </a:r>
          </a:p>
          <a:p>
            <a:pPr marL="0" indent="0">
              <a:buNone/>
            </a:pPr>
            <a:r>
              <a:rPr lang="pt-BR" sz="2500" dirty="0"/>
              <a:t> </a:t>
            </a:r>
          </a:p>
          <a:p>
            <a:pPr marL="0" indent="0">
              <a:buNone/>
            </a:pPr>
            <a:r>
              <a:rPr lang="pt-BR" sz="2800" dirty="0" smtClean="0"/>
              <a:t>     </a:t>
            </a:r>
            <a:r>
              <a:rPr lang="pt-BR" sz="2800" b="1" dirty="0" smtClean="0"/>
              <a:t>Fatos </a:t>
            </a:r>
            <a:r>
              <a:rPr lang="pt-BR" sz="2800" b="1" dirty="0"/>
              <a:t>recentes de 2017:</a:t>
            </a:r>
          </a:p>
          <a:p>
            <a:pPr lvl="0"/>
            <a:r>
              <a:rPr lang="pt-BR" sz="2500" dirty="0" smtClean="0"/>
              <a:t>iminente </a:t>
            </a:r>
            <a:r>
              <a:rPr lang="pt-BR" sz="2500" dirty="0"/>
              <a:t>guerra nuclear;</a:t>
            </a:r>
          </a:p>
          <a:p>
            <a:pPr lvl="0"/>
            <a:r>
              <a:rPr lang="pt-BR" sz="2500" dirty="0"/>
              <a:t>polêmica sobre </a:t>
            </a:r>
            <a:r>
              <a:rPr lang="pt-BR" sz="2500" dirty="0" smtClean="0"/>
              <a:t>mudanças </a:t>
            </a:r>
            <a:r>
              <a:rPr lang="pt-BR" sz="2500" dirty="0"/>
              <a:t>climáticas; e </a:t>
            </a:r>
          </a:p>
          <a:p>
            <a:pPr lvl="0"/>
            <a:r>
              <a:rPr lang="pt-BR" sz="2500" dirty="0" smtClean="0"/>
              <a:t>hackers </a:t>
            </a:r>
            <a:r>
              <a:rPr lang="pt-BR" sz="2500" dirty="0"/>
              <a:t>e </a:t>
            </a:r>
            <a:r>
              <a:rPr lang="pt-BR" sz="2500" dirty="0" smtClean="0"/>
              <a:t>terroristas;</a:t>
            </a:r>
            <a:endParaRPr lang="pt-BR" sz="2500" dirty="0"/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386" y="1705816"/>
            <a:ext cx="1587514" cy="240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6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Mundo do </a:t>
            </a:r>
            <a:r>
              <a:rPr lang="pt-BR" b="1" dirty="0" smtClean="0"/>
              <a:t>Trabalho: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5201" y="1514901"/>
            <a:ext cx="8946541" cy="4760795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t-BR" sz="2400" b="1" dirty="0" smtClean="0"/>
              <a:t>1ª</a:t>
            </a:r>
            <a:r>
              <a:rPr lang="pt-BR" sz="2400" b="1" dirty="0"/>
              <a:t>. Revolução Industrial (a vapor) </a:t>
            </a:r>
            <a:r>
              <a:rPr lang="pt-BR" sz="2400" b="1" dirty="0" smtClean="0"/>
              <a:t>  - 1770 a 1860</a:t>
            </a:r>
          </a:p>
          <a:p>
            <a:pPr>
              <a:buFontTx/>
              <a:buChar char="-"/>
            </a:pPr>
            <a:endParaRPr lang="pt-BR" sz="900" dirty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</a:t>
            </a:r>
            <a:r>
              <a:rPr lang="pt-BR" sz="2200" dirty="0" smtClean="0"/>
              <a:t> Inglaterra</a:t>
            </a:r>
            <a:r>
              <a:rPr lang="pt-BR" sz="2200" dirty="0"/>
              <a:t>, meados séc. XVIII; carvão;</a:t>
            </a:r>
          </a:p>
          <a:p>
            <a:pPr marL="0" indent="0" algn="just">
              <a:buNone/>
            </a:pPr>
            <a:r>
              <a:rPr lang="pt-BR" sz="2400" dirty="0" smtClean="0"/>
              <a:t>									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  </a:t>
            </a:r>
            <a:r>
              <a:rPr lang="pt-BR" sz="1800" dirty="0" smtClean="0"/>
              <a:t>tear mecanizado (início da exploração)</a:t>
            </a:r>
            <a:endParaRPr lang="pt-BR" sz="1800" dirty="0"/>
          </a:p>
        </p:txBody>
      </p:sp>
      <p:pic>
        <p:nvPicPr>
          <p:cNvPr id="4" name="Imagem 3" descr="Resultado de imagem para tear mecanizad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05" y="2707946"/>
            <a:ext cx="4344146" cy="2811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7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/>
              <a:t>2ª. Rev. Industrial </a:t>
            </a:r>
            <a:r>
              <a:rPr lang="pt-BR" sz="2800" dirty="0"/>
              <a:t>(elétrica</a:t>
            </a:r>
            <a:r>
              <a:rPr lang="pt-BR" sz="2800" dirty="0" smtClean="0"/>
              <a:t>)</a:t>
            </a:r>
            <a:r>
              <a:rPr lang="pt-BR" sz="3600" b="1" dirty="0" smtClean="0"/>
              <a:t> </a:t>
            </a:r>
            <a:r>
              <a:rPr lang="pt-BR" sz="3600" dirty="0" smtClean="0"/>
              <a:t>1860 - 1945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1320" y="1665028"/>
            <a:ext cx="10809026" cy="4583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- meados </a:t>
            </a:r>
            <a:r>
              <a:rPr lang="pt-BR" dirty="0"/>
              <a:t>séc. XIX; 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eletricidade </a:t>
            </a:r>
            <a:r>
              <a:rPr lang="pt-BR" dirty="0"/>
              <a:t>e petróleo; </a:t>
            </a:r>
            <a:r>
              <a:rPr lang="pt-BR" dirty="0" smtClean="0"/>
              <a:t>EUA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Taylor e Ford  (1920)</a:t>
            </a:r>
            <a:r>
              <a:rPr lang="pt-BR" b="1" dirty="0"/>
              <a:t> 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" name="Imagem 3" descr="Resultado de imagem para fordismo e esteira de tayl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96" y="2105241"/>
            <a:ext cx="4026086" cy="2422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646111" y="3589818"/>
            <a:ext cx="4908528" cy="214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Linha </a:t>
            </a:r>
            <a:r>
              <a:rPr lang="pt-B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fordista:</a:t>
            </a:r>
            <a:endParaRPr lang="pt-BR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vertical;  - The big; - </a:t>
            </a:r>
            <a:r>
              <a:rPr lang="pt-B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case;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CF México (1917) e Weimar (1919)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Trat. Versalhes e OIT (1919)</a:t>
            </a:r>
          </a:p>
        </p:txBody>
      </p:sp>
      <p:sp>
        <p:nvSpPr>
          <p:cNvPr id="6" name="Retângulo 5"/>
          <p:cNvSpPr/>
          <p:nvPr/>
        </p:nvSpPr>
        <p:spPr>
          <a:xfrm>
            <a:off x="6916514" y="4781609"/>
            <a:ext cx="3187219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Ford Modelo T </a:t>
            </a:r>
            <a:r>
              <a:rPr lang="pt-BR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BR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1908 a 1927)</a:t>
            </a:r>
          </a:p>
        </p:txBody>
      </p:sp>
    </p:spTree>
    <p:extLst>
      <p:ext uri="{BB962C8B-B14F-4D97-AF65-F5344CB8AC3E}">
        <p14:creationId xmlns:p14="http://schemas.microsoft.com/office/powerpoint/2010/main" val="25973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/>
              <a:t>3ª. Rev. Industrial </a:t>
            </a:r>
            <a:r>
              <a:rPr lang="pt-BR" sz="2800" dirty="0"/>
              <a:t>(digital</a:t>
            </a:r>
            <a:r>
              <a:rPr lang="pt-BR" sz="2800" dirty="0" smtClean="0"/>
              <a:t>): 1960 a 2010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293" y="1853247"/>
            <a:ext cx="8946541" cy="46976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EUA </a:t>
            </a:r>
            <a:r>
              <a:rPr lang="pt-BR" dirty="0"/>
              <a:t>e Japão, </a:t>
            </a: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PC</a:t>
            </a:r>
            <a:r>
              <a:rPr lang="pt-BR" dirty="0"/>
              <a:t>: grandes e micros (1960 – 70)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i="1" dirty="0" smtClean="0"/>
              <a:t> </a:t>
            </a:r>
            <a:r>
              <a:rPr lang="pt-BR" i="1" dirty="0"/>
              <a:t>boom</a:t>
            </a:r>
            <a:r>
              <a:rPr lang="pt-BR" dirty="0"/>
              <a:t> da internet (1990)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</a:t>
            </a:r>
            <a:r>
              <a:rPr lang="pt-BR" dirty="0"/>
              <a:t>Economia verde (solar, eólica, hidrogênio, biomassa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err="1" smtClean="0"/>
              <a:t>Toyotismo</a:t>
            </a:r>
            <a:r>
              <a:rPr lang="pt-BR" sz="1800" dirty="0" smtClean="0"/>
              <a:t> (1950</a:t>
            </a:r>
            <a:r>
              <a:rPr lang="pt-BR" sz="1800" dirty="0"/>
              <a:t>; referência em 1980</a:t>
            </a:r>
            <a:r>
              <a:rPr lang="pt-BR" sz="1800" dirty="0" smtClean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Linha </a:t>
            </a:r>
            <a:r>
              <a:rPr lang="pt-BR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 produção flexível: 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92D050"/>
                </a:solidFill>
              </a:rPr>
              <a:t> </a:t>
            </a:r>
            <a:r>
              <a:rPr lang="pt-BR" sz="2400" dirty="0" smtClean="0">
                <a:solidFill>
                  <a:schemeClr val="tx1">
                    <a:lumMod val="95000"/>
                  </a:schemeClr>
                </a:solidFill>
              </a:rPr>
              <a:t>- horizontal </a:t>
            </a:r>
            <a:r>
              <a:rPr lang="pt-BR" sz="2100" dirty="0">
                <a:solidFill>
                  <a:schemeClr val="tx1">
                    <a:lumMod val="95000"/>
                  </a:schemeClr>
                </a:solidFill>
              </a:rPr>
              <a:t>(CCQ +3ªzação + multifuncional)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>
                    <a:lumMod val="95000"/>
                  </a:schemeClr>
                </a:solidFill>
              </a:rPr>
              <a:t> - </a:t>
            </a:r>
            <a:r>
              <a:rPr lang="pt-BR" sz="2400" dirty="0" err="1" smtClean="0">
                <a:solidFill>
                  <a:schemeClr val="tx1">
                    <a:lumMod val="95000"/>
                  </a:schemeClr>
                </a:solidFill>
              </a:rPr>
              <a:t>the</a:t>
            </a:r>
            <a:r>
              <a:rPr lang="pt-BR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tx1">
                    <a:lumMod val="95000"/>
                  </a:schemeClr>
                </a:solidFill>
              </a:rPr>
              <a:t>small</a:t>
            </a:r>
            <a:r>
              <a:rPr lang="pt-BR" sz="2400" dirty="0" smtClean="0">
                <a:solidFill>
                  <a:schemeClr val="tx1">
                    <a:lumMod val="95000"/>
                  </a:schemeClr>
                </a:solidFill>
              </a:rPr>
              <a:t>;  - </a:t>
            </a:r>
            <a:r>
              <a:rPr lang="pt-BR" sz="2400" dirty="0" err="1" smtClean="0">
                <a:solidFill>
                  <a:schemeClr val="tx1">
                    <a:lumMod val="95000"/>
                  </a:schemeClr>
                </a:solidFill>
              </a:rPr>
              <a:t>just</a:t>
            </a:r>
            <a:r>
              <a:rPr lang="pt-BR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pt-BR" sz="2400" dirty="0">
                <a:solidFill>
                  <a:schemeClr val="tx1">
                    <a:lumMod val="95000"/>
                  </a:schemeClr>
                </a:solidFill>
              </a:rPr>
              <a:t>in time;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06" y="4230823"/>
            <a:ext cx="3679275" cy="207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0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</TotalTime>
  <Words>655</Words>
  <Application>Microsoft Office PowerPoint</Application>
  <PresentationFormat>Widescreen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Íon</vt:lpstr>
      <vt:lpstr>Hipermodernidade e o Direito do Trabalho. Para onde estamos indo? </vt:lpstr>
      <vt:lpstr>Como tudo começou: </vt:lpstr>
      <vt:lpstr>Os 3 pilares do Capitalismo Moderno  </vt:lpstr>
      <vt:lpstr>Pós-modernidade: </vt:lpstr>
      <vt:lpstr>Movimento de contestação: </vt:lpstr>
      <vt:lpstr>Apresentação do PowerPoint</vt:lpstr>
      <vt:lpstr>Mundo do Trabalho: </vt:lpstr>
      <vt:lpstr>2ª. Rev. Industrial (elétrica) 1860 - 1945 </vt:lpstr>
      <vt:lpstr>3ª. Rev. Industrial (digital): 1960 a 2010  </vt:lpstr>
      <vt:lpstr>Apresentação do PowerPoint</vt:lpstr>
      <vt:lpstr>4ª. Revolução Industrial: </vt:lpstr>
      <vt:lpstr>Uberização (capitalismo de plataforma) :</vt:lpstr>
      <vt:lpstr>Reforma Trabalhista   </vt:lpstr>
      <vt:lpstr>Apresentação do PowerPoint</vt:lpstr>
      <vt:lpstr>Desafios: </vt:lpstr>
      <vt:lpstr>Onde estamos, e para onde vamos?  Por que choras, Madalena?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Hartmann Dahle</dc:creator>
  <cp:lastModifiedBy>Aline Hartmann Dahle</cp:lastModifiedBy>
  <cp:revision>24</cp:revision>
  <dcterms:created xsi:type="dcterms:W3CDTF">2017-08-24T13:27:40Z</dcterms:created>
  <dcterms:modified xsi:type="dcterms:W3CDTF">2017-09-18T17:08:27Z</dcterms:modified>
</cp:coreProperties>
</file>