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5" r:id="rId24"/>
    <p:sldId id="266" r:id="rId25"/>
    <p:sldId id="29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21" r:id="rId35"/>
    <p:sldId id="267" r:id="rId36"/>
    <p:sldId id="268" r:id="rId37"/>
    <p:sldId id="269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82" r:id="rId46"/>
    <p:sldId id="283" r:id="rId47"/>
    <p:sldId id="284" r:id="rId48"/>
    <p:sldId id="285" r:id="rId49"/>
    <p:sldId id="28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Decreto-Lei/Del5452.htm#art223b" TargetMode="External"/><Relationship Id="rId2" Type="http://schemas.openxmlformats.org/officeDocument/2006/relationships/hyperlink" Target="http://www.planalto.gov.br/ccivil_03/Decreto-Lei/Del5452.htm#art223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alto.gov.br/ccivil_03/Decreto-Lei/Del5452.htm#art223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jur.com/legislacao/htm/dcl_00054521943#i193-00" TargetMode="External"/><Relationship Id="rId2" Type="http://schemas.openxmlformats.org/officeDocument/2006/relationships/hyperlink" Target="https://www.legjur.com/sumula/busca?tri=tst&amp;num=191#top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gjur.com/legislacao/htm/lei_00127402012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jur.com.br/2017-abr-20/mec-ignora-oab-autoriza-curso-tecnologo-servicos-juridicos#autho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33" y="899866"/>
            <a:ext cx="62579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812800" y="691776"/>
            <a:ext cx="10852151" cy="61198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FF00"/>
                </a:solidFill>
              </a:rPr>
              <a:t>Advocacia Trabalhista: </a:t>
            </a:r>
            <a:r>
              <a:rPr lang="pt-BR" sz="2800" b="1" dirty="0" smtClean="0">
                <a:solidFill>
                  <a:srgbClr val="FFFF00"/>
                </a:solidFill>
              </a:rPr>
              <a:t>mudou o viés de atuação</a:t>
            </a:r>
            <a:endParaRPr lang="pt-BR" sz="2800" dirty="0">
              <a:solidFill>
                <a:srgbClr val="FFFF00"/>
              </a:solidFill>
            </a:endParaRPr>
          </a:p>
          <a:p>
            <a:pPr>
              <a:defRPr/>
            </a:pPr>
            <a:endParaRPr lang="pt-BR" dirty="0"/>
          </a:p>
          <a:p>
            <a:pPr marL="0" indent="0">
              <a:buFont typeface="Arial" charset="0"/>
              <a:buNone/>
              <a:defRPr/>
            </a:pPr>
            <a:r>
              <a:rPr lang="pt-BR" dirty="0"/>
              <a:t>  </a:t>
            </a:r>
            <a:r>
              <a:rPr lang="pt-BR" sz="2400" dirty="0"/>
              <a:t>a)</a:t>
            </a:r>
            <a:r>
              <a:rPr lang="pt-BR" dirty="0"/>
              <a:t> </a:t>
            </a:r>
            <a:r>
              <a:rPr lang="pt-BR" sz="2400" dirty="0"/>
              <a:t>mais ouvido, porém </a:t>
            </a:r>
            <a:r>
              <a:rPr lang="pt-BR" sz="2400" dirty="0" smtClean="0"/>
              <a:t>com </a:t>
            </a:r>
            <a:r>
              <a:rPr lang="pt-BR" sz="2400" dirty="0"/>
              <a:t>+ </a:t>
            </a:r>
            <a:r>
              <a:rPr lang="pt-BR" sz="2400" dirty="0" smtClean="0"/>
              <a:t>responsabilidade;</a:t>
            </a:r>
            <a:endParaRPr lang="pt-BR" sz="2400" dirty="0"/>
          </a:p>
          <a:p>
            <a:pPr marL="0" indent="0">
              <a:buFont typeface="Arial" charset="0"/>
              <a:buNone/>
              <a:defRPr/>
            </a:pPr>
            <a:r>
              <a:rPr lang="pt-BR" sz="2400" dirty="0"/>
              <a:t>  b) sujeito a maior punição;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400" dirty="0"/>
              <a:t>  c) </a:t>
            </a:r>
            <a:r>
              <a:rPr lang="pt-BR" sz="2400" dirty="0" smtClean="0"/>
              <a:t>perspicaz e estratégico; 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400" dirty="0" smtClean="0"/>
              <a:t>  d) mais conciliador e consultor;</a:t>
            </a:r>
            <a:endParaRPr lang="pt-BR" sz="2400" dirty="0"/>
          </a:p>
          <a:p>
            <a:pPr marL="0" indent="0">
              <a:buFont typeface="Arial" charset="0"/>
              <a:buNone/>
              <a:defRPr/>
            </a:pPr>
            <a:r>
              <a:rPr lang="pt-BR" sz="2400" dirty="0"/>
              <a:t> </a:t>
            </a:r>
          </a:p>
          <a:p>
            <a:pPr>
              <a:defRPr/>
            </a:pPr>
            <a:r>
              <a:rPr lang="pt-BR" sz="2400" dirty="0"/>
              <a:t>demonstrar que o caso concreto é distinto do precedente </a:t>
            </a:r>
            <a:r>
              <a:rPr lang="pt-BR" sz="2400" dirty="0">
                <a:solidFill>
                  <a:srgbClr val="FFC000"/>
                </a:solidFill>
              </a:rPr>
              <a:t>(</a:t>
            </a:r>
            <a:r>
              <a:rPr lang="pt-BR" sz="2400" i="1" dirty="0" err="1" smtClean="0">
                <a:solidFill>
                  <a:srgbClr val="FFC000"/>
                </a:solidFill>
              </a:rPr>
              <a:t>distinguishing</a:t>
            </a:r>
            <a:r>
              <a:rPr lang="pt-BR" sz="2400" dirty="0" smtClean="0">
                <a:solidFill>
                  <a:srgbClr val="FFC000"/>
                </a:solidFill>
              </a:rPr>
              <a:t>) </a:t>
            </a:r>
            <a:r>
              <a:rPr lang="pt-BR" sz="2400" dirty="0"/>
              <a:t>ou que o precedente </a:t>
            </a:r>
            <a:r>
              <a:rPr lang="pt-BR" sz="2400" dirty="0" smtClean="0"/>
              <a:t>está </a:t>
            </a:r>
            <a:r>
              <a:rPr lang="pt-BR" sz="2400" dirty="0"/>
              <a:t>superado </a:t>
            </a:r>
            <a:r>
              <a:rPr lang="pt-BR" sz="2400" dirty="0">
                <a:solidFill>
                  <a:srgbClr val="FFC000"/>
                </a:solidFill>
              </a:rPr>
              <a:t>(</a:t>
            </a:r>
            <a:r>
              <a:rPr lang="pt-BR" sz="2400" i="1" dirty="0" err="1" smtClean="0">
                <a:solidFill>
                  <a:srgbClr val="FFC000"/>
                </a:solidFill>
              </a:rPr>
              <a:t>overrulling</a:t>
            </a:r>
            <a:r>
              <a:rPr lang="pt-BR" sz="2400" dirty="0" smtClean="0">
                <a:solidFill>
                  <a:srgbClr val="FFC000"/>
                </a:solidFill>
              </a:rPr>
              <a:t>)</a:t>
            </a:r>
            <a:endParaRPr lang="pt-BR" sz="2400" dirty="0">
              <a:solidFill>
                <a:srgbClr val="FFC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 sz="2400" dirty="0"/>
              <a:t> </a:t>
            </a:r>
          </a:p>
          <a:p>
            <a:pPr marL="0" indent="0">
              <a:buFont typeface="Arial" charset="0"/>
              <a:buNone/>
              <a:defRPr/>
            </a:pPr>
            <a:endParaRPr lang="pt-BR" sz="24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18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31800" y="763589"/>
            <a:ext cx="11328400" cy="55451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t-BR" sz="2400" dirty="0"/>
              <a:t> </a:t>
            </a:r>
            <a:r>
              <a:rPr lang="pt-BR" sz="2400" b="1" dirty="0">
                <a:solidFill>
                  <a:srgbClr val="FFFF00"/>
                </a:solidFill>
              </a:rPr>
              <a:t>IN 39 (art. 15, VI):</a:t>
            </a:r>
            <a:r>
              <a:rPr lang="pt-BR" sz="2400" dirty="0"/>
              <a:t> é ônus da parte (sempre que invocar precedente ou enunciado de súmula)... identificar os fundamentos determinantes ou demonstrar a existência de distinção no caso em julgamento (</a:t>
            </a:r>
            <a:r>
              <a:rPr lang="pt-BR" sz="2400" i="1" dirty="0" err="1"/>
              <a:t>distinguishing</a:t>
            </a:r>
            <a:r>
              <a:rPr lang="pt-BR" sz="2400" dirty="0"/>
              <a:t>) ou a superação do entendimento (</a:t>
            </a:r>
            <a:r>
              <a:rPr lang="pt-BR" sz="2400" i="1" dirty="0" err="1"/>
              <a:t>overruling</a:t>
            </a:r>
            <a:r>
              <a:rPr lang="pt-BR" sz="2400" dirty="0"/>
              <a:t>).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b="1" dirty="0"/>
              <a:t>NCPC: </a:t>
            </a:r>
            <a:r>
              <a:rPr lang="en-US" sz="2400" dirty="0"/>
              <a:t>arts. 319, 336, 341, 489, 926, 927 e 1037.</a:t>
            </a:r>
            <a:endParaRPr lang="pt-BR" sz="2400" dirty="0"/>
          </a:p>
          <a:p>
            <a:pPr marL="0" indent="0">
              <a:buNone/>
              <a:defRPr/>
            </a:pPr>
            <a:endParaRPr lang="pt-BR" sz="2400" b="1" i="1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endParaRPr lang="pt-BR" sz="2400" b="1" i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pt-BR" sz="2400" b="1" i="1" dirty="0" err="1" smtClean="0">
                <a:solidFill>
                  <a:srgbClr val="FFFF00"/>
                </a:solidFill>
              </a:rPr>
              <a:t>Ratio</a:t>
            </a:r>
            <a:r>
              <a:rPr lang="pt-BR" sz="2400" b="1" i="1" dirty="0" smtClean="0">
                <a:solidFill>
                  <a:srgbClr val="FFFF00"/>
                </a:solidFill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</a:rPr>
              <a:t>decidendi</a:t>
            </a:r>
            <a:r>
              <a:rPr lang="pt-BR" sz="2400" dirty="0" smtClean="0"/>
              <a:t>: tese jurídica da Jurisprudência ou Precedente; 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“fundamentos justificadores </a:t>
            </a:r>
            <a:r>
              <a:rPr lang="pt-BR" sz="2400" dirty="0"/>
              <a:t>da decisão” (art. 15, II, </a:t>
            </a:r>
            <a:r>
              <a:rPr lang="pt-BR" sz="2400" dirty="0" smtClean="0"/>
              <a:t>IN </a:t>
            </a:r>
            <a:r>
              <a:rPr lang="pt-BR" sz="2400" dirty="0"/>
              <a:t>39</a:t>
            </a:r>
            <a:r>
              <a:rPr lang="pt-BR" sz="2400" dirty="0" smtClean="0"/>
              <a:t>); </a:t>
            </a:r>
            <a:r>
              <a:rPr lang="pt-BR" sz="2400" dirty="0"/>
              <a:t>  </a:t>
            </a:r>
            <a:r>
              <a:rPr lang="pt-BR" sz="24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“a opção hermenêutica adotada na sentença” (DIDIER)</a:t>
            </a:r>
          </a:p>
          <a:p>
            <a:pPr marL="0" indent="0">
              <a:buFont typeface="Arial" charset="0"/>
              <a:buNone/>
              <a:defRPr/>
            </a:pPr>
            <a:endParaRPr lang="pt-BR" sz="24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485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812800" y="487751"/>
            <a:ext cx="10566400" cy="611981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pt-BR" sz="3000" b="1" dirty="0" err="1">
                <a:solidFill>
                  <a:srgbClr val="FFFF00"/>
                </a:solidFill>
              </a:rPr>
              <a:t>Distinguishing</a:t>
            </a:r>
            <a:r>
              <a:rPr lang="pt-BR" sz="3000" b="1" dirty="0">
                <a:solidFill>
                  <a:srgbClr val="FFFF00"/>
                </a:solidFill>
              </a:rPr>
              <a:t>:</a:t>
            </a:r>
            <a:endParaRPr lang="pt-BR" sz="3000" dirty="0">
              <a:solidFill>
                <a:srgbClr val="FFFF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 sz="2400" dirty="0"/>
              <a:t> </a:t>
            </a:r>
          </a:p>
          <a:p>
            <a:pPr>
              <a:defRPr/>
            </a:pPr>
            <a:r>
              <a:rPr lang="pt-BR" sz="2400" dirty="0"/>
              <a:t>INSTALAÇÃO DE CÂMERAS NO VESTIÁRIO. SÚM. 20 DO TRT- 23ª REGIÃO. </a:t>
            </a:r>
            <a:endParaRPr lang="pt-BR" sz="2400" dirty="0" smtClean="0"/>
          </a:p>
          <a:p>
            <a:pPr marL="400050" lvl="1" indent="0">
              <a:buNone/>
              <a:defRPr/>
            </a:pPr>
            <a:r>
              <a:rPr lang="pt-BR" sz="2200" dirty="0" smtClean="0"/>
              <a:t>A </a:t>
            </a:r>
            <a:r>
              <a:rPr lang="pt-BR" sz="2200" dirty="0"/>
              <a:t>partir da L. 13.015/14, a uniformização da jurisprudência tornou-se uma obrigação formal desta Especializada, sendo impositivo, a partir daí, a observância </a:t>
            </a:r>
            <a:r>
              <a:rPr lang="pt-BR" sz="2200" i="1" dirty="0"/>
              <a:t>interna </a:t>
            </a:r>
            <a:r>
              <a:rPr lang="pt-BR" sz="2200" i="1" dirty="0" err="1"/>
              <a:t>corporis</a:t>
            </a:r>
            <a:r>
              <a:rPr lang="pt-BR" sz="2200" dirty="0"/>
              <a:t> das súmulas editadas no âmbito dos TRTs. </a:t>
            </a:r>
            <a:r>
              <a:rPr lang="pt-BR" sz="2200" dirty="0" smtClean="0"/>
              <a:t>                            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pt-BR" sz="2400" dirty="0" smtClean="0"/>
              <a:t>A </a:t>
            </a:r>
            <a:r>
              <a:rPr lang="pt-BR" sz="2400" dirty="0"/>
              <a:t>aplicação das súmulas, no entanto, não se revela um procedimento automatizado, </a:t>
            </a:r>
            <a:r>
              <a:rPr lang="pt-BR" sz="2400" u="sng" dirty="0"/>
              <a:t>sendo necessário avaliar</a:t>
            </a:r>
            <a:r>
              <a:rPr lang="pt-BR" sz="2400" dirty="0"/>
              <a:t>, caso a caso, </a:t>
            </a:r>
            <a:r>
              <a:rPr lang="pt-BR" sz="2400" u="sng" dirty="0"/>
              <a:t>se a hipótese fático-jurídica tratada no verbete aplica-se à situação em julgamento</a:t>
            </a:r>
            <a:r>
              <a:rPr lang="pt-BR" sz="2400" dirty="0"/>
              <a:t>. </a:t>
            </a:r>
            <a:endParaRPr lang="pt-BR" sz="2400" dirty="0" smtClean="0"/>
          </a:p>
          <a:p>
            <a:pPr marL="400050" lvl="1" indent="0">
              <a:buFont typeface="Arial" charset="0"/>
              <a:buNone/>
              <a:defRPr/>
            </a:pPr>
            <a:r>
              <a:rPr lang="pt-BR" sz="2400" i="1" dirty="0" smtClean="0"/>
              <a:t>In </a:t>
            </a:r>
            <a:r>
              <a:rPr lang="pt-BR" sz="2400" i="1" dirty="0" err="1"/>
              <a:t>casu</a:t>
            </a:r>
            <a:r>
              <a:rPr lang="pt-BR" sz="2400" dirty="0"/>
              <a:t>, conclui-se que </a:t>
            </a:r>
            <a:r>
              <a:rPr lang="pt-BR" sz="2400" u="sng" dirty="0"/>
              <a:t>a Súmula n. 20</a:t>
            </a:r>
            <a:r>
              <a:rPr lang="pt-BR" sz="2400" dirty="0"/>
              <a:t> deste </a:t>
            </a:r>
            <a:r>
              <a:rPr lang="pt-BR" sz="2400" dirty="0" smtClean="0"/>
              <a:t>Regional </a:t>
            </a:r>
            <a:r>
              <a:rPr lang="pt-BR" sz="2400" u="sng" dirty="0"/>
              <a:t>não incide</a:t>
            </a:r>
            <a:r>
              <a:rPr lang="pt-BR" sz="2400" dirty="0"/>
              <a:t> na hipótese vertente, </a:t>
            </a:r>
            <a:r>
              <a:rPr lang="pt-BR" sz="2400" u="sng" dirty="0"/>
              <a:t>porquanto o fato gerador</a:t>
            </a:r>
            <a:r>
              <a:rPr lang="pt-BR" sz="2400" dirty="0"/>
              <a:t> do direito à indenização por dano moral em virtude da instalação de câmeras nos ambientes de trabalho (violação da </a:t>
            </a:r>
            <a:r>
              <a:rPr lang="pt-BR" sz="2400" dirty="0" smtClean="0"/>
              <a:t>intimidade) </a:t>
            </a:r>
            <a:r>
              <a:rPr lang="pt-BR" sz="2400" u="sng" dirty="0"/>
              <a:t>não ficou provada</a:t>
            </a:r>
            <a:r>
              <a:rPr lang="pt-BR" sz="2400" dirty="0"/>
              <a:t> </a:t>
            </a:r>
            <a:r>
              <a:rPr lang="pt-BR" sz="2400" dirty="0" smtClean="0"/>
              <a:t>Recurso </a:t>
            </a:r>
            <a:r>
              <a:rPr lang="pt-BR" sz="2400" dirty="0"/>
              <a:t>provido para afastar a indenização por dano moral.</a:t>
            </a:r>
            <a:r>
              <a:rPr lang="pt-BR" sz="2200" dirty="0"/>
              <a:t> </a:t>
            </a:r>
            <a:r>
              <a:rPr lang="pt-BR" sz="2200" dirty="0">
                <a:solidFill>
                  <a:srgbClr val="FFC000"/>
                </a:solidFill>
              </a:rPr>
              <a:t>(TRT 23ª R.; RO 0000051-44.2015.5.23.0026; 2ª. </a:t>
            </a:r>
            <a:r>
              <a:rPr lang="pt-BR" sz="2200" dirty="0" smtClean="0">
                <a:solidFill>
                  <a:srgbClr val="FFC000"/>
                </a:solidFill>
              </a:rPr>
              <a:t>T.; </a:t>
            </a:r>
            <a:r>
              <a:rPr lang="pt-BR" sz="2200" dirty="0" err="1">
                <a:solidFill>
                  <a:srgbClr val="FFC000"/>
                </a:solidFill>
              </a:rPr>
              <a:t>Relª</a:t>
            </a:r>
            <a:r>
              <a:rPr lang="pt-BR" sz="2200" dirty="0">
                <a:solidFill>
                  <a:srgbClr val="FFC000"/>
                </a:solidFill>
              </a:rPr>
              <a:t> Desª </a:t>
            </a:r>
            <a:r>
              <a:rPr lang="pt-BR" sz="2200" dirty="0" err="1">
                <a:solidFill>
                  <a:srgbClr val="FFC000"/>
                </a:solidFill>
              </a:rPr>
              <a:t>Eliney</a:t>
            </a:r>
            <a:r>
              <a:rPr lang="pt-BR" sz="2200" dirty="0">
                <a:solidFill>
                  <a:srgbClr val="FFC000"/>
                </a:solidFill>
              </a:rPr>
              <a:t> Veloso; DEJTMT </a:t>
            </a:r>
            <a:r>
              <a:rPr lang="pt-BR" sz="2200" dirty="0" smtClean="0">
                <a:solidFill>
                  <a:srgbClr val="FFC000"/>
                </a:solidFill>
              </a:rPr>
              <a:t>05/05/16</a:t>
            </a:r>
            <a:r>
              <a:rPr lang="pt-BR" sz="2200" dirty="0">
                <a:solidFill>
                  <a:srgbClr val="FFC000"/>
                </a:solidFill>
              </a:rPr>
              <a:t>; </a:t>
            </a:r>
            <a:r>
              <a:rPr lang="pt-BR" sz="2200" dirty="0" smtClean="0">
                <a:solidFill>
                  <a:srgbClr val="FFC000"/>
                </a:solidFill>
              </a:rPr>
              <a:t>pág</a:t>
            </a:r>
            <a:r>
              <a:rPr lang="pt-BR" sz="2200" dirty="0">
                <a:solidFill>
                  <a:srgbClr val="FFC000"/>
                </a:solidFill>
              </a:rPr>
              <a:t>. 88)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47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624418" y="339042"/>
            <a:ext cx="11233149" cy="60483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dirty="0" err="1" smtClean="0">
                <a:solidFill>
                  <a:srgbClr val="FFFF00"/>
                </a:solidFill>
              </a:rPr>
              <a:t>Overruling</a:t>
            </a:r>
            <a:r>
              <a:rPr lang="pt-BR" sz="2800" b="1" dirty="0" smtClean="0">
                <a:solidFill>
                  <a:srgbClr val="FFFF00"/>
                </a:solidFill>
              </a:rPr>
              <a:t>:</a:t>
            </a:r>
            <a:r>
              <a:rPr lang="pt-BR" sz="2200" dirty="0" smtClean="0"/>
              <a:t> </a:t>
            </a:r>
          </a:p>
          <a:p>
            <a:pPr>
              <a:defRPr/>
            </a:pPr>
            <a:endParaRPr lang="pt-BR" sz="2200" b="1" dirty="0" smtClean="0"/>
          </a:p>
          <a:p>
            <a:pPr>
              <a:defRPr/>
            </a:pPr>
            <a:r>
              <a:rPr lang="pt-BR" sz="2200" b="1" dirty="0" smtClean="0"/>
              <a:t>OJ 247, TST </a:t>
            </a:r>
            <a:r>
              <a:rPr lang="pt-BR" sz="1800" b="1" dirty="0" smtClean="0"/>
              <a:t>(</a:t>
            </a:r>
            <a:r>
              <a:rPr lang="pt-BR" sz="1800" dirty="0" smtClean="0"/>
              <a:t>DJ 13.11.07)</a:t>
            </a:r>
            <a:r>
              <a:rPr lang="pt-BR" sz="2200" dirty="0" smtClean="0"/>
              <a:t> - I - A despedida de empregados de Empresa pública e de Soc. de economia mista, </a:t>
            </a:r>
            <a:r>
              <a:rPr lang="pt-BR" sz="2200" u="sng" dirty="0" smtClean="0"/>
              <a:t>mesmo admitidos por concurso</a:t>
            </a:r>
            <a:r>
              <a:rPr lang="pt-BR" sz="2200" dirty="0" smtClean="0"/>
              <a:t> público, </a:t>
            </a:r>
            <a:r>
              <a:rPr lang="pt-BR" sz="2200" u="sng" dirty="0" smtClean="0"/>
              <a:t>independe de ato motivado</a:t>
            </a:r>
            <a:r>
              <a:rPr lang="pt-BR" sz="2200" dirty="0" smtClean="0"/>
              <a:t> para sua validade;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200" dirty="0" smtClean="0"/>
              <a:t>  </a:t>
            </a:r>
          </a:p>
          <a:p>
            <a:pPr>
              <a:defRPr/>
            </a:pPr>
            <a:r>
              <a:rPr lang="pt-BR" sz="2200" b="1" dirty="0" smtClean="0"/>
              <a:t>STF:</a:t>
            </a:r>
            <a:r>
              <a:rPr lang="pt-BR" sz="2200" dirty="0" smtClean="0"/>
              <a:t> ECT. NECESSIDADE DE MOTIVAÇÃO DA DISPENSA.. (...) RE parcialmente provido para afastar a aplicação, ao caso, do art. 41 da CF, </a:t>
            </a:r>
            <a:r>
              <a:rPr lang="pt-BR" sz="2200" u="sng" dirty="0" smtClean="0"/>
              <a:t>exigindo-se</a:t>
            </a:r>
            <a:r>
              <a:rPr lang="pt-BR" sz="2200" dirty="0" smtClean="0"/>
              <a:t>, entretanto, </a:t>
            </a:r>
            <a:r>
              <a:rPr lang="pt-BR" sz="2200" u="sng" dirty="0" smtClean="0"/>
              <a:t>a motivação</a:t>
            </a:r>
            <a:r>
              <a:rPr lang="pt-BR" sz="2200" dirty="0" smtClean="0"/>
              <a:t> para legitimar </a:t>
            </a:r>
            <a:r>
              <a:rPr lang="pt-BR" sz="2200" u="sng" dirty="0" smtClean="0"/>
              <a:t>a rescisão</a:t>
            </a:r>
            <a:r>
              <a:rPr lang="pt-BR" sz="2200" dirty="0" smtClean="0"/>
              <a:t> unilateral do CT. </a:t>
            </a:r>
            <a:r>
              <a:rPr lang="pt-BR" sz="2200" dirty="0" smtClean="0">
                <a:solidFill>
                  <a:srgbClr val="FFC000"/>
                </a:solidFill>
              </a:rPr>
              <a:t>(Plenário, RE 589.998 Piauí, Rel. Min. </a:t>
            </a:r>
            <a:r>
              <a:rPr lang="pt-BR" sz="2200" dirty="0" err="1" smtClean="0">
                <a:solidFill>
                  <a:srgbClr val="FFC000"/>
                </a:solidFill>
              </a:rPr>
              <a:t>Lewandowski</a:t>
            </a:r>
            <a:r>
              <a:rPr lang="pt-BR" sz="2200" dirty="0" smtClean="0">
                <a:solidFill>
                  <a:srgbClr val="FFC000"/>
                </a:solidFill>
              </a:rPr>
              <a:t>, </a:t>
            </a:r>
            <a:r>
              <a:rPr lang="pt-BR" sz="2200" dirty="0" err="1" smtClean="0">
                <a:solidFill>
                  <a:srgbClr val="FFC000"/>
                </a:solidFill>
              </a:rPr>
              <a:t>julg</a:t>
            </a:r>
            <a:r>
              <a:rPr lang="pt-BR" sz="2200" dirty="0" smtClean="0">
                <a:solidFill>
                  <a:srgbClr val="FFC000"/>
                </a:solidFill>
              </a:rPr>
              <a:t>: 20/03/13)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200" dirty="0" smtClean="0"/>
              <a:t>  </a:t>
            </a:r>
          </a:p>
          <a:p>
            <a:pPr>
              <a:defRPr/>
            </a:pPr>
            <a:r>
              <a:rPr lang="pt-BR" sz="2200" u="sng" dirty="0" smtClean="0"/>
              <a:t>Do voto</a:t>
            </a:r>
            <a:r>
              <a:rPr lang="pt-BR" sz="2200" dirty="0" smtClean="0"/>
              <a:t>: </a:t>
            </a:r>
            <a:r>
              <a:rPr lang="pt-BR" sz="2200" i="1" dirty="0" smtClean="0"/>
              <a:t>o dever de motivar o ato de despedida de empregados estatais, admitidos por concurso, </a:t>
            </a:r>
            <a:r>
              <a:rPr lang="pt-BR" sz="2200" i="1" u="sng" dirty="0" smtClean="0"/>
              <a:t>aplica-se não apenas à ECT, mas a todas as empresas públicas e soc. de economia mista que prestam serviços públicos</a:t>
            </a:r>
            <a:r>
              <a:rPr lang="pt-BR" sz="2200" i="1" dirty="0" smtClean="0"/>
              <a:t>, porquanto, </a:t>
            </a:r>
            <a:r>
              <a:rPr lang="pt-BR" sz="2200" i="1" dirty="0" err="1" smtClean="0"/>
              <a:t>cf</a:t>
            </a:r>
            <a:r>
              <a:rPr lang="pt-BR" sz="2200" i="1" dirty="0" smtClean="0"/>
              <a:t> diversos julgados desta Corte (...)</a:t>
            </a:r>
            <a:endParaRPr lang="pt-BR" sz="2200" dirty="0" smtClean="0"/>
          </a:p>
          <a:p>
            <a:pPr marL="0" indent="0">
              <a:buFont typeface="Arial" charset="0"/>
              <a:buNone/>
              <a:defRPr/>
            </a:pPr>
            <a:r>
              <a:rPr lang="pt-BR" sz="2200" dirty="0" smtClean="0"/>
              <a:t> </a:t>
            </a:r>
          </a:p>
          <a:p>
            <a:pPr>
              <a:defRPr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4002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2285" y="836613"/>
            <a:ext cx="10560049" cy="48958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pt-BR" sz="2000" dirty="0"/>
              <a:t>EMPREGADO PÚBLICO. </a:t>
            </a:r>
            <a:r>
              <a:rPr lang="pt-BR" sz="2000" dirty="0" smtClean="0"/>
              <a:t>NULIDADE </a:t>
            </a:r>
            <a:r>
              <a:rPr lang="pt-BR" sz="2000" dirty="0"/>
              <a:t>DA DISPENSA POR FALTA DE MOTIVAÇÃO. </a:t>
            </a:r>
            <a:endParaRPr lang="pt-BR" sz="2000" dirty="0" smtClean="0"/>
          </a:p>
          <a:p>
            <a:pPr marL="400050" lvl="1" indent="0">
              <a:buFont typeface="Arial" charset="0"/>
              <a:buNone/>
              <a:defRPr/>
            </a:pPr>
            <a:r>
              <a:rPr lang="pt-BR" sz="2400" dirty="0" smtClean="0"/>
              <a:t>Em 20.03.13</a:t>
            </a:r>
            <a:r>
              <a:rPr lang="pt-BR" sz="2400" dirty="0"/>
              <a:t>, no julgamento do RE 589.998, com repercussão geral reconhecida, o E. </a:t>
            </a:r>
            <a:r>
              <a:rPr lang="pt-BR" sz="2400" dirty="0" smtClean="0"/>
              <a:t>STF (...) </a:t>
            </a:r>
            <a:r>
              <a:rPr lang="pt-BR" sz="2400" dirty="0"/>
              <a:t>fixou a tese de que é obrigatória a motivação da dispensa unilateral de empregado por empresa pública e sociedade de economia mista tanto da União, quanto dos </a:t>
            </a:r>
            <a:r>
              <a:rPr lang="pt-BR" sz="2400" dirty="0" smtClean="0"/>
              <a:t>Estados</a:t>
            </a:r>
            <a:r>
              <a:rPr lang="pt-BR" sz="2400" dirty="0"/>
              <a:t>, do </a:t>
            </a:r>
            <a:r>
              <a:rPr lang="pt-BR" sz="2400" dirty="0" smtClean="0"/>
              <a:t>DF </a:t>
            </a:r>
            <a:r>
              <a:rPr lang="pt-BR" sz="2400" dirty="0"/>
              <a:t>e dos </a:t>
            </a:r>
            <a:r>
              <a:rPr lang="pt-BR" sz="2400" dirty="0" smtClean="0"/>
              <a:t>Municípios </a:t>
            </a:r>
            <a:r>
              <a:rPr lang="pt-BR" sz="2400" dirty="0"/>
              <a:t>(...). Tem-se, pois, que </a:t>
            </a:r>
            <a:r>
              <a:rPr lang="pt-BR" sz="2400" u="sng" dirty="0"/>
              <a:t>o entendimento da OJ 247, I</a:t>
            </a:r>
            <a:r>
              <a:rPr lang="pt-BR" sz="2400" dirty="0"/>
              <a:t>, da SDI-1 do C. TST </a:t>
            </a:r>
            <a:r>
              <a:rPr lang="pt-BR" sz="2400" u="sng" dirty="0"/>
              <a:t>foi superado </a:t>
            </a:r>
            <a:r>
              <a:rPr lang="pt-BR" sz="2400" dirty="0"/>
              <a:t>("</a:t>
            </a:r>
            <a:r>
              <a:rPr lang="pt-BR" sz="2400" b="1" dirty="0" err="1"/>
              <a:t>overruling</a:t>
            </a:r>
            <a:r>
              <a:rPr lang="pt-BR" sz="2400" dirty="0"/>
              <a:t>") </a:t>
            </a:r>
            <a:r>
              <a:rPr lang="pt-BR" sz="2400" u="sng" dirty="0"/>
              <a:t>pela decisão da Suprema </a:t>
            </a:r>
            <a:r>
              <a:rPr lang="pt-BR" sz="2400" u="sng" dirty="0" smtClean="0"/>
              <a:t>Corte</a:t>
            </a:r>
            <a:r>
              <a:rPr lang="pt-BR" sz="2400" dirty="0" smtClean="0"/>
              <a:t>. 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pt-BR" sz="2000" dirty="0" smtClean="0">
                <a:solidFill>
                  <a:srgbClr val="FFFF00"/>
                </a:solidFill>
              </a:rPr>
              <a:t>(</a:t>
            </a:r>
            <a:r>
              <a:rPr lang="pt-BR" sz="2000" dirty="0">
                <a:solidFill>
                  <a:srgbClr val="FFFF00"/>
                </a:solidFill>
              </a:rPr>
              <a:t>TRT 2ª R.; RO 0167-79.2015.5.02.0076; 14ª. T.; Rel. Marcos Neves Fava; DJESP 26/02/16) </a:t>
            </a:r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218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812800" y="393700"/>
            <a:ext cx="1056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rgbClr val="FFFF00"/>
                </a:solidFill>
              </a:rPr>
              <a:t>O sentido da Reforma Trabalhista: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400" dirty="0" smtClean="0"/>
              <a:t>regular inovações do trabalho 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(ideal ignorado);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400" dirty="0" err="1" smtClean="0"/>
              <a:t>precarizar</a:t>
            </a:r>
            <a:r>
              <a:rPr lang="pt-BR" sz="2400" dirty="0" smtClean="0"/>
              <a:t> para reduzir custos 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(ideal neoliberal)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400" dirty="0"/>
              <a:t>a</a:t>
            </a:r>
            <a:r>
              <a:rPr lang="pt-BR" sz="2400" dirty="0" smtClean="0"/>
              <a:t>medrontar para reduzir </a:t>
            </a:r>
            <a:r>
              <a:rPr lang="pt-BR" sz="2400" dirty="0" err="1" smtClean="0"/>
              <a:t>RTs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(ideal maquiavélico)</a:t>
            </a:r>
          </a:p>
          <a:p>
            <a:pPr marL="0" indent="0">
              <a:buFont typeface="Arial" pitchFamily="34" charset="0"/>
              <a:buNone/>
              <a:defRPr/>
            </a:pPr>
            <a:endParaRPr lang="pt-BR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800" dirty="0" smtClean="0"/>
              <a:t>A Reforma é eficaz </a:t>
            </a:r>
            <a:r>
              <a:rPr lang="pt-BR" sz="2000" dirty="0" smtClean="0">
                <a:solidFill>
                  <a:srgbClr val="FFC000"/>
                </a:solidFill>
              </a:rPr>
              <a:t>(norma cumprida)</a:t>
            </a:r>
            <a:r>
              <a:rPr lang="pt-BR" sz="2800" dirty="0" smtClean="0"/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pt-BR" sz="2800" dirty="0"/>
              <a:t> </a:t>
            </a:r>
            <a:r>
              <a:rPr lang="pt-BR" sz="2800" dirty="0" smtClean="0"/>
              <a:t>   e efetiva </a:t>
            </a:r>
            <a:r>
              <a:rPr lang="pt-BR" sz="2000" dirty="0" smtClean="0">
                <a:solidFill>
                  <a:srgbClr val="FFC000"/>
                </a:solidFill>
              </a:rPr>
              <a:t>(norma cumprida e reconhecida)</a:t>
            </a:r>
            <a:r>
              <a:rPr lang="pt-BR" sz="2800" dirty="0" smtClean="0"/>
              <a:t>?</a:t>
            </a:r>
          </a:p>
          <a:p>
            <a:pPr>
              <a:buFont typeface="Arial" pitchFamily="34" charset="0"/>
              <a:buChar char="•"/>
              <a:defRPr/>
            </a:pPr>
            <a:endParaRPr lang="pt-BR" sz="1800" dirty="0" smtClean="0"/>
          </a:p>
          <a:p>
            <a:pPr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34" y="3384550"/>
            <a:ext cx="3551767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437518"/>
            <a:ext cx="3289333" cy="18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7718"/>
          </a:xfrm>
        </p:spPr>
        <p:txBody>
          <a:bodyPr/>
          <a:lstStyle/>
          <a:p>
            <a:r>
              <a:rPr lang="pt-BR" b="1" dirty="0"/>
              <a:t>Principais direitos individuais: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Tx/>
              <a:buChar char="-"/>
            </a:pPr>
            <a:r>
              <a:rPr lang="pt-BR" sz="2400" b="1" dirty="0" smtClean="0"/>
              <a:t>Férias </a:t>
            </a:r>
            <a:r>
              <a:rPr lang="pt-BR" sz="2400" b="1" dirty="0"/>
              <a:t>fracionadas até 3x:  </a:t>
            </a:r>
            <a:r>
              <a:rPr lang="pt-BR" sz="2400" dirty="0"/>
              <a:t>Art. </a:t>
            </a:r>
            <a:r>
              <a:rPr lang="pt-BR" sz="2400" dirty="0" smtClean="0"/>
              <a:t>134</a:t>
            </a:r>
          </a:p>
          <a:p>
            <a:pPr marL="0" indent="0" fontAlgn="base">
              <a:buNone/>
            </a:pPr>
            <a:endParaRPr lang="pt-BR" sz="2400" dirty="0"/>
          </a:p>
          <a:p>
            <a:pPr marL="0" indent="0" fontAlgn="base">
              <a:buNone/>
            </a:pPr>
            <a:r>
              <a:rPr lang="pt-BR" sz="2400" dirty="0" smtClean="0"/>
              <a:t>     - Um de14 </a:t>
            </a:r>
            <a:r>
              <a:rPr lang="pt-BR" sz="2400" dirty="0"/>
              <a:t>dias; </a:t>
            </a:r>
            <a:r>
              <a:rPr lang="pt-BR" sz="2400" dirty="0" smtClean="0"/>
              <a:t>Demais de </a:t>
            </a:r>
            <a:r>
              <a:rPr lang="pt-BR" sz="2400" dirty="0"/>
              <a:t>5 </a:t>
            </a:r>
            <a:r>
              <a:rPr lang="pt-BR" sz="2400" dirty="0" err="1" smtClean="0"/>
              <a:t>dd</a:t>
            </a:r>
            <a:r>
              <a:rPr lang="pt-BR" sz="2400" dirty="0" smtClean="0"/>
              <a:t>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(mínimo); </a:t>
            </a:r>
          </a:p>
          <a:p>
            <a:pPr marL="0" indent="0" fontAlgn="base">
              <a:buNone/>
            </a:pPr>
            <a:r>
              <a:rPr lang="pt-BR" sz="2400" dirty="0" smtClean="0"/>
              <a:t>     - </a:t>
            </a:r>
            <a:r>
              <a:rPr lang="pt-BR" sz="2400" dirty="0"/>
              <a:t>por consenso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(extensivo:  menores de 18, maiores de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    	  50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anos e intermitentes (MP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);</a:t>
            </a:r>
          </a:p>
          <a:p>
            <a:pPr marL="0" indent="0" fontAlgn="base">
              <a:buNone/>
            </a:pP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fontAlgn="base">
              <a:buNone/>
            </a:pPr>
            <a:r>
              <a:rPr lang="pt-BR" sz="2400" dirty="0" smtClean="0"/>
              <a:t>	*</a:t>
            </a:r>
            <a:r>
              <a:rPr lang="pt-BR" sz="2400" dirty="0"/>
              <a:t>vedado iniciar 2 dias antes de feriado ou RSR;</a:t>
            </a:r>
          </a:p>
          <a:p>
            <a:pPr marL="0" indent="0" algn="just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01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t-BR" b="1" dirty="0"/>
              <a:t>- Rescisão bilateral</a:t>
            </a:r>
            <a:r>
              <a:rPr lang="pt-BR" dirty="0"/>
              <a:t> </a:t>
            </a:r>
            <a:r>
              <a:rPr lang="pt-BR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(art. 484-A)*: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pt-BR" dirty="0"/>
              <a:t>a) metade: </a:t>
            </a:r>
            <a:r>
              <a:rPr lang="pt-BR" dirty="0" smtClean="0"/>
              <a:t>  - AP indenizado </a:t>
            </a:r>
            <a:r>
              <a:rPr lang="pt-BR" b="1" u="sng" dirty="0"/>
              <a:t>e</a:t>
            </a:r>
            <a:r>
              <a:rPr lang="pt-BR" dirty="0"/>
              <a:t> </a:t>
            </a:r>
          </a:p>
          <a:p>
            <a:pPr marL="0" indent="0" fontAlgn="base">
              <a:buNone/>
            </a:pPr>
            <a:r>
              <a:rPr lang="pt-BR" dirty="0"/>
              <a:t>     </a:t>
            </a:r>
            <a:r>
              <a:rPr lang="pt-BR" dirty="0" smtClean="0"/>
              <a:t>			   - Multa/FGTS</a:t>
            </a:r>
            <a:r>
              <a:rPr lang="pt-BR" dirty="0"/>
              <a:t>; </a:t>
            </a:r>
            <a:endParaRPr lang="pt-BR" dirty="0" smtClean="0"/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b) 80% depósitos/FGTS; </a:t>
            </a:r>
            <a:endParaRPr lang="pt-BR" dirty="0" smtClean="0"/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c) </a:t>
            </a:r>
            <a:r>
              <a:rPr lang="pt-BR" dirty="0" err="1"/>
              <a:t>pgto</a:t>
            </a:r>
            <a:r>
              <a:rPr lang="pt-BR" dirty="0"/>
              <a:t> integral demais verbas; </a:t>
            </a:r>
            <a:endParaRPr lang="pt-BR" dirty="0" smtClean="0"/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d) sem </a:t>
            </a:r>
            <a:r>
              <a:rPr lang="pt-BR" dirty="0" smtClean="0"/>
              <a:t>Seguro-Desemprego. 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*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idem: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TRCT intermitente (art. 452-E, </a:t>
            </a:r>
            <a:r>
              <a:rPr lang="pt-BR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cf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MP 808)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513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091" y="559559"/>
            <a:ext cx="10770425" cy="6045958"/>
          </a:xfrm>
        </p:spPr>
        <p:txBody>
          <a:bodyPr>
            <a:normAutofit fontScale="85000" lnSpcReduction="10000"/>
          </a:bodyPr>
          <a:lstStyle/>
          <a:p>
            <a:pPr fontAlgn="base">
              <a:buFontTx/>
              <a:buChar char="-"/>
            </a:pPr>
            <a:r>
              <a:rPr lang="pt-BR" sz="2500" b="1" dirty="0" smtClean="0"/>
              <a:t>Justa Causa</a:t>
            </a:r>
            <a:r>
              <a:rPr lang="pt-BR" sz="2500" dirty="0" smtClean="0"/>
              <a:t>: perda habilitação profissional por conduta dolosa 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art. 482, m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fontAlgn="base">
              <a:buFontTx/>
              <a:buChar char="-"/>
            </a:pPr>
            <a:endParaRPr lang="pt-BR" dirty="0"/>
          </a:p>
          <a:p>
            <a:pPr fontAlgn="base">
              <a:buFontTx/>
              <a:buChar char="-"/>
            </a:pPr>
            <a:r>
              <a:rPr lang="pt-BR" sz="2500" b="1" dirty="0" smtClean="0"/>
              <a:t>TRCT</a:t>
            </a:r>
            <a:r>
              <a:rPr lang="pt-BR" sz="2500" b="1" dirty="0"/>
              <a:t>: </a:t>
            </a:r>
            <a:r>
              <a:rPr lang="pt-BR" sz="2500" dirty="0"/>
              <a:t>fim da homologação;</a:t>
            </a:r>
            <a:r>
              <a:rPr lang="pt-BR" sz="2500" b="1" dirty="0"/>
              <a:t> </a:t>
            </a:r>
            <a:endParaRPr lang="pt-BR" sz="2500" b="1" dirty="0" smtClean="0"/>
          </a:p>
          <a:p>
            <a:pPr fontAlgn="base">
              <a:buFontTx/>
              <a:buChar char="-"/>
            </a:pPr>
            <a:r>
              <a:rPr lang="pt-BR" sz="2500" b="1" dirty="0" smtClean="0"/>
              <a:t>Prazo</a:t>
            </a:r>
            <a:r>
              <a:rPr lang="pt-BR" sz="2500" b="1" dirty="0"/>
              <a:t>: </a:t>
            </a:r>
            <a:r>
              <a:rPr lang="pt-BR" sz="2500" dirty="0"/>
              <a:t>até 10 dias do término do </a:t>
            </a:r>
            <a:r>
              <a:rPr lang="pt-BR" sz="2500" dirty="0" err="1"/>
              <a:t>Ct</a:t>
            </a:r>
            <a:r>
              <a:rPr lang="pt-BR" sz="2500" dirty="0"/>
              <a:t>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(art. 477, § 6º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fontAlgn="base">
              <a:buFontTx/>
              <a:buChar char="-"/>
            </a:pPr>
            <a:endParaRPr lang="pt-BR" sz="3600" dirty="0"/>
          </a:p>
          <a:p>
            <a:pPr fontAlgn="base">
              <a:buFontTx/>
              <a:buChar char="-"/>
            </a:pPr>
            <a:r>
              <a:rPr lang="pt-BR" sz="2800" b="1" dirty="0" smtClean="0"/>
              <a:t>Verbas </a:t>
            </a:r>
            <a:r>
              <a:rPr lang="pt-BR" sz="2800" b="1" dirty="0"/>
              <a:t>remuneratórias</a:t>
            </a:r>
            <a:r>
              <a:rPr lang="pt-BR" sz="2800" b="1" dirty="0" smtClean="0"/>
              <a:t>:</a:t>
            </a:r>
          </a:p>
          <a:p>
            <a:pPr fontAlgn="base">
              <a:buFontTx/>
              <a:buChar char="-"/>
            </a:pPr>
            <a:endParaRPr lang="pt-BR" sz="1000" dirty="0"/>
          </a:p>
          <a:p>
            <a:pPr marL="627063" indent="0" fontAlgn="base">
              <a:buNone/>
            </a:pPr>
            <a:r>
              <a:rPr lang="pt-BR" sz="2500" dirty="0"/>
              <a:t>(a) salário; </a:t>
            </a:r>
          </a:p>
          <a:p>
            <a:pPr marL="627063" indent="0" fontAlgn="base">
              <a:buNone/>
            </a:pPr>
            <a:r>
              <a:rPr lang="pt-BR" sz="2500" dirty="0"/>
              <a:t>(b) comissões pagas pelo empregador; </a:t>
            </a:r>
          </a:p>
          <a:p>
            <a:pPr marL="627063" indent="0" fontAlgn="base">
              <a:buNone/>
            </a:pPr>
            <a:r>
              <a:rPr lang="pt-BR" sz="2500" dirty="0"/>
              <a:t>(c) gratificações de lei e de função </a:t>
            </a:r>
            <a:r>
              <a:rPr lang="pt-BR" sz="2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(MP</a:t>
            </a:r>
            <a:r>
              <a:rPr lang="pt-BR" sz="2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627063" indent="0" fontAlgn="base">
              <a:buNone/>
            </a:pPr>
            <a:endParaRPr lang="pt-BR" sz="3600" dirty="0"/>
          </a:p>
          <a:p>
            <a:pPr marL="1350963" indent="0" fontAlgn="base">
              <a:buNone/>
              <a:tabLst>
                <a:tab pos="1350963" algn="l"/>
              </a:tabLst>
            </a:pPr>
            <a:r>
              <a:rPr lang="pt-BR" sz="2300" dirty="0"/>
              <a:t>- </a:t>
            </a:r>
            <a:r>
              <a:rPr lang="pt-BR" sz="23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gratificação de função </a:t>
            </a:r>
            <a:r>
              <a:rPr lang="pt-BR" sz="2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(MP): </a:t>
            </a:r>
            <a:r>
              <a:rPr lang="pt-BR" sz="2300" dirty="0"/>
              <a:t>reversão e supressão </a:t>
            </a:r>
            <a:r>
              <a:rPr lang="pt-BR" sz="2300" dirty="0" smtClean="0"/>
              <a:t>mesmo </a:t>
            </a:r>
            <a:r>
              <a:rPr lang="pt-BR" sz="2300" dirty="0"/>
              <a:t>após 10 </a:t>
            </a:r>
            <a:r>
              <a:rPr lang="pt-BR" sz="2300" dirty="0" smtClean="0"/>
              <a:t>anos; </a:t>
            </a:r>
            <a:endParaRPr lang="pt-BR" sz="2300" dirty="0"/>
          </a:p>
          <a:p>
            <a:pPr marL="1350963" indent="0" fontAlgn="base">
              <a:buNone/>
              <a:tabLst>
                <a:tab pos="1350963" algn="l"/>
              </a:tabLst>
            </a:pPr>
            <a:r>
              <a:rPr lang="pt-BR" sz="2300" dirty="0"/>
              <a:t>- </a:t>
            </a:r>
            <a:r>
              <a:rPr lang="pt-BR" sz="23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ajuda de </a:t>
            </a:r>
            <a:r>
              <a:rPr lang="pt-BR" sz="23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Custo: </a:t>
            </a:r>
            <a:r>
              <a:rPr lang="pt-BR" sz="2300" dirty="0"/>
              <a:t>até 50</a:t>
            </a:r>
            <a:r>
              <a:rPr lang="pt-BR" sz="2300" dirty="0" smtClean="0"/>
              <a:t>%  </a:t>
            </a:r>
            <a:r>
              <a:rPr lang="pt-BR" sz="2300" dirty="0"/>
              <a:t>não incorpora  </a:t>
            </a:r>
            <a:r>
              <a:rPr lang="pt-BR" sz="2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(MP 808);</a:t>
            </a:r>
          </a:p>
          <a:p>
            <a:pPr marL="1350963" indent="0" fontAlgn="base">
              <a:buNone/>
              <a:tabLst>
                <a:tab pos="1350963" algn="l"/>
              </a:tabLst>
            </a:pPr>
            <a:r>
              <a:rPr lang="pt-BR" sz="2300" dirty="0"/>
              <a:t>- </a:t>
            </a:r>
            <a:r>
              <a:rPr lang="pt-BR" sz="23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prêmio por desempenho</a:t>
            </a:r>
            <a:r>
              <a:rPr lang="pt-BR" sz="2300" dirty="0"/>
              <a:t>:  não incorpora se até 2 vezes/ano </a:t>
            </a:r>
            <a:r>
              <a:rPr lang="pt-BR" sz="2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(MP);</a:t>
            </a:r>
          </a:p>
          <a:p>
            <a:pPr marL="1350963" indent="0">
              <a:buNone/>
              <a:tabLst>
                <a:tab pos="1350963" algn="l"/>
              </a:tabLst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655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1" y="982640"/>
            <a:ext cx="10095119" cy="526576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2400" b="1" dirty="0"/>
              <a:t> </a:t>
            </a:r>
            <a:r>
              <a:rPr lang="pt-BR" sz="2400" b="1" dirty="0" smtClean="0"/>
              <a:t>   </a:t>
            </a:r>
            <a:r>
              <a:rPr lang="pt-BR" sz="3200" b="1" dirty="0" smtClean="0"/>
              <a:t>Gorjeta</a:t>
            </a:r>
            <a:r>
              <a:rPr lang="pt-BR" sz="3200" b="1" dirty="0"/>
              <a:t>:</a:t>
            </a:r>
            <a:r>
              <a:rPr lang="pt-BR" sz="3200" dirty="0"/>
              <a:t> </a:t>
            </a:r>
            <a:r>
              <a:rPr lang="pt-BR" sz="2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(MP incorporou </a:t>
            </a:r>
            <a:r>
              <a:rPr lang="pt-BR" sz="2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Lei </a:t>
            </a:r>
            <a:r>
              <a:rPr lang="pt-BR" sz="2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13.419/17</a:t>
            </a:r>
            <a:r>
              <a:rPr lang="pt-BR" sz="2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fontAlgn="base">
              <a:buFontTx/>
              <a:buChar char="-"/>
            </a:pPr>
            <a:r>
              <a:rPr lang="pt-BR" sz="2400" dirty="0" smtClean="0"/>
              <a:t>segue ACT/CCT;</a:t>
            </a:r>
          </a:p>
          <a:p>
            <a:pPr fontAlgn="base">
              <a:buFontTx/>
              <a:buChar char="-"/>
            </a:pPr>
            <a:r>
              <a:rPr lang="pt-BR" sz="2400" dirty="0" smtClean="0"/>
              <a:t>possibilidade retenção </a:t>
            </a:r>
            <a:r>
              <a:rPr lang="pt-BR" dirty="0"/>
              <a:t>(até  1/3</a:t>
            </a:r>
            <a:r>
              <a:rPr lang="pt-BR" dirty="0" smtClean="0"/>
              <a:t>) = </a:t>
            </a:r>
            <a:r>
              <a:rPr lang="pt-BR" sz="2400" dirty="0" smtClean="0"/>
              <a:t>custear </a:t>
            </a:r>
            <a:r>
              <a:rPr lang="pt-BR" sz="2400" dirty="0"/>
              <a:t>encargos sociais; </a:t>
            </a:r>
            <a:endParaRPr lang="pt-BR" sz="2400" dirty="0" smtClean="0"/>
          </a:p>
          <a:p>
            <a:pPr fontAlgn="base">
              <a:buFontTx/>
              <a:buChar char="-"/>
            </a:pPr>
            <a:r>
              <a:rPr lang="pt-BR" sz="2400" dirty="0" smtClean="0"/>
              <a:t>multa </a:t>
            </a:r>
            <a:r>
              <a:rPr lang="pt-BR" sz="2400" dirty="0"/>
              <a:t>legal diária por descumprimento;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pt-B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Art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457, §§ 3º a 21 - MP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);</a:t>
            </a:r>
          </a:p>
          <a:p>
            <a:pPr fontAlgn="base">
              <a:buFontTx/>
              <a:buChar char="-"/>
            </a:pPr>
            <a:r>
              <a:rPr lang="pt-BR" sz="2400" dirty="0" smtClean="0"/>
              <a:t>auxílio-alimentação </a:t>
            </a:r>
            <a:r>
              <a:rPr lang="pt-BR" dirty="0"/>
              <a:t>(não em $ nem utilidade): </a:t>
            </a:r>
            <a:r>
              <a:rPr lang="pt-BR" sz="2400" dirty="0"/>
              <a:t>não </a:t>
            </a:r>
            <a:r>
              <a:rPr lang="pt-BR" sz="2400" dirty="0" smtClean="0"/>
              <a:t>integram</a:t>
            </a:r>
          </a:p>
          <a:p>
            <a:pPr fontAlgn="base">
              <a:buFontTx/>
              <a:buChar char="-"/>
            </a:pPr>
            <a:endParaRPr lang="pt-BR" sz="3600" dirty="0" smtClean="0"/>
          </a:p>
          <a:p>
            <a:pPr marL="0" indent="0" fontAlgn="base">
              <a:buNone/>
            </a:pPr>
            <a:r>
              <a:rPr lang="pt-BR" sz="3200" b="1" dirty="0" smtClean="0"/>
              <a:t>   Salário </a:t>
            </a:r>
            <a:r>
              <a:rPr lang="pt-BR" sz="3200" b="1" i="1" dirty="0"/>
              <a:t>in natura: </a:t>
            </a:r>
            <a:r>
              <a:rPr lang="pt-BR" sz="3200" dirty="0"/>
              <a:t> </a:t>
            </a:r>
            <a:endParaRPr lang="pt-BR" sz="3200" dirty="0" smtClean="0"/>
          </a:p>
          <a:p>
            <a:pPr fontAlgn="base">
              <a:buFontTx/>
              <a:buChar char="-"/>
            </a:pPr>
            <a:r>
              <a:rPr lang="pt-BR" sz="2400" dirty="0" smtClean="0"/>
              <a:t>alimentação</a:t>
            </a:r>
            <a:r>
              <a:rPr lang="pt-BR" sz="2400" dirty="0"/>
              <a:t>, habitação, vestuário ou outras prestações habituais fornecidas por força do </a:t>
            </a:r>
            <a:r>
              <a:rPr lang="pt-BR" sz="2400" dirty="0" smtClean="0"/>
              <a:t>CT</a:t>
            </a:r>
          </a:p>
          <a:p>
            <a:pPr fontAlgn="base">
              <a:buFontTx/>
              <a:buChar char="-"/>
            </a:pPr>
            <a:r>
              <a:rPr lang="pt-BR" sz="2400" dirty="0" smtClean="0"/>
              <a:t>proibido </a:t>
            </a:r>
            <a:r>
              <a:rPr lang="pt-BR" sz="2400" dirty="0" err="1"/>
              <a:t>pgto</a:t>
            </a:r>
            <a:r>
              <a:rPr lang="pt-BR" sz="2400" dirty="0"/>
              <a:t> com bebidas alcoólicas ou drogas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(art. 458);</a:t>
            </a:r>
          </a:p>
          <a:p>
            <a:pPr fontAlgn="base">
              <a:buFontTx/>
              <a:buChar char="-"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1289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Mundo do </a:t>
            </a:r>
            <a:r>
              <a:rPr lang="pt-BR" b="1" dirty="0" smtClean="0"/>
              <a:t>Trabalho: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5201" y="1514901"/>
            <a:ext cx="8946541" cy="510426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pt-BR" sz="2400" b="1" dirty="0" smtClean="0"/>
              <a:t>1ª</a:t>
            </a:r>
            <a:r>
              <a:rPr lang="pt-BR" sz="2400" b="1" dirty="0"/>
              <a:t>. Revolução Industrial (a vapor) </a:t>
            </a:r>
            <a:r>
              <a:rPr lang="pt-BR" sz="2400" b="1" dirty="0" smtClean="0"/>
              <a:t>  - </a:t>
            </a:r>
            <a:r>
              <a:rPr lang="pt-BR" sz="2400" dirty="0" smtClean="0"/>
              <a:t>1770 a 1860</a:t>
            </a:r>
          </a:p>
          <a:p>
            <a:pPr>
              <a:buFontTx/>
              <a:buChar char="-"/>
            </a:pPr>
            <a:endParaRPr lang="pt-BR" sz="900" dirty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sz="2200" dirty="0" smtClean="0"/>
              <a:t> Inglaterra</a:t>
            </a:r>
            <a:r>
              <a:rPr lang="pt-BR" sz="2200" dirty="0"/>
              <a:t>, meados séc. XVIII; carvão</a:t>
            </a:r>
            <a:r>
              <a:rPr lang="pt-BR" sz="2200" dirty="0" smtClean="0"/>
              <a:t>;</a:t>
            </a:r>
          </a:p>
          <a:p>
            <a:pPr marL="0" indent="0">
              <a:buNone/>
            </a:pPr>
            <a:endParaRPr lang="pt-BR" sz="2200" dirty="0" smtClean="0"/>
          </a:p>
          <a:p>
            <a:pPr marL="0" indent="0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400" dirty="0" smtClean="0"/>
              <a:t>									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  </a:t>
            </a:r>
            <a:r>
              <a:rPr lang="pt-BR" sz="1800" dirty="0" smtClean="0"/>
              <a:t>tear mecanizado (início da exploração) </a:t>
            </a:r>
          </a:p>
          <a:p>
            <a:pPr marL="0" indent="0" algn="just">
              <a:buNone/>
            </a:pPr>
            <a:r>
              <a:rPr lang="pt-BR" sz="1800" dirty="0" smtClean="0"/>
              <a:t>   </a:t>
            </a:r>
            <a:r>
              <a:rPr lang="pt-BR" sz="2300" dirty="0" smtClean="0"/>
              <a:t>DH (1ª. Dimensão) </a:t>
            </a:r>
          </a:p>
          <a:p>
            <a:pPr marL="0" indent="0" algn="just">
              <a:buNone/>
            </a:pPr>
            <a:r>
              <a:rPr lang="pt-BR" sz="1800" dirty="0"/>
              <a:t> </a:t>
            </a:r>
            <a:r>
              <a:rPr lang="pt-BR" sz="1800" dirty="0" smtClean="0"/>
              <a:t> </a:t>
            </a:r>
            <a:endParaRPr lang="pt-BR" sz="1800" dirty="0"/>
          </a:p>
        </p:txBody>
      </p:sp>
      <p:pic>
        <p:nvPicPr>
          <p:cNvPr id="4" name="Imagem 3" descr="Resultado de imagem para tear mecanizad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05" y="2707946"/>
            <a:ext cx="4344146" cy="2811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5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791570"/>
            <a:ext cx="8946541" cy="5894238"/>
          </a:xfrm>
        </p:spPr>
        <p:txBody>
          <a:bodyPr>
            <a:normAutofit fontScale="85000" lnSpcReduction="20000"/>
          </a:bodyPr>
          <a:lstStyle/>
          <a:p>
            <a:pPr algn="just" fontAlgn="base">
              <a:buFontTx/>
              <a:buChar char="-"/>
            </a:pPr>
            <a:endParaRPr lang="pt-BR" dirty="0"/>
          </a:p>
          <a:p>
            <a:pPr marL="804863" indent="0" algn="just" fontAlgn="base">
              <a:buNone/>
            </a:pPr>
            <a:r>
              <a:rPr lang="pt-BR" sz="2800" b="1" dirty="0"/>
              <a:t>Não são considerados salário:</a:t>
            </a:r>
            <a:r>
              <a:rPr lang="pt-BR" sz="2800" b="1" i="1" dirty="0"/>
              <a:t> </a:t>
            </a:r>
            <a:r>
              <a:rPr lang="pt-BR" i="1" dirty="0"/>
              <a:t>(art. 458, § 2º</a:t>
            </a:r>
            <a:r>
              <a:rPr lang="pt-BR" i="1" dirty="0" smtClean="0"/>
              <a:t>.)</a:t>
            </a:r>
          </a:p>
          <a:p>
            <a:pPr marL="804863" indent="0" algn="just" fontAlgn="base">
              <a:buNone/>
            </a:pPr>
            <a:endParaRPr lang="pt-BR" sz="900" dirty="0"/>
          </a:p>
          <a:p>
            <a:pPr marL="804863" indent="0" algn="just">
              <a:buNone/>
            </a:pPr>
            <a:r>
              <a:rPr lang="pt-BR" dirty="0"/>
              <a:t>I – </a:t>
            </a:r>
            <a:r>
              <a:rPr lang="pt-BR" u="sng" dirty="0"/>
              <a:t>vestuários</a:t>
            </a:r>
            <a:r>
              <a:rPr lang="pt-BR" dirty="0"/>
              <a:t>, equipamentos e outros </a:t>
            </a:r>
            <a:r>
              <a:rPr lang="pt-BR" u="sng" dirty="0"/>
              <a:t>acessórios</a:t>
            </a:r>
            <a:r>
              <a:rPr lang="pt-BR" dirty="0"/>
              <a:t> fornecidos aos empregados e utilizados no local de trabalho, </a:t>
            </a:r>
            <a:r>
              <a:rPr lang="pt-BR" u="sng" dirty="0"/>
              <a:t>para</a:t>
            </a:r>
            <a:r>
              <a:rPr lang="pt-BR" dirty="0"/>
              <a:t> a prestação do serviço; </a:t>
            </a:r>
            <a:r>
              <a:rPr lang="pt-BR" dirty="0">
                <a:solidFill>
                  <a:srgbClr val="FF0000"/>
                </a:solidFill>
              </a:rPr>
              <a:t>(pelo x para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</a:p>
          <a:p>
            <a:pPr marL="804863" indent="0" algn="just">
              <a:buNone/>
            </a:pPr>
            <a:endParaRPr lang="pt-BR" sz="900" dirty="0">
              <a:solidFill>
                <a:srgbClr val="FF0000"/>
              </a:solidFill>
            </a:endParaRPr>
          </a:p>
          <a:p>
            <a:pPr marL="804863" indent="0" algn="just">
              <a:buNone/>
            </a:pPr>
            <a:r>
              <a:rPr lang="pt-BR" dirty="0"/>
              <a:t>II – </a:t>
            </a:r>
            <a:r>
              <a:rPr lang="pt-BR" u="sng" dirty="0"/>
              <a:t>educação</a:t>
            </a:r>
            <a:r>
              <a:rPr lang="pt-BR" dirty="0"/>
              <a:t>, em estabelecimento de ensino próprio ou de terceiros, compreendendo os valores relativos a matrícula, mensalidade, anuidade, livros e material didático;  </a:t>
            </a:r>
            <a:endParaRPr lang="pt-BR" sz="800" dirty="0" smtClean="0"/>
          </a:p>
          <a:p>
            <a:pPr marL="804863" indent="0" algn="just">
              <a:buNone/>
            </a:pPr>
            <a:r>
              <a:rPr lang="pt-BR" dirty="0"/>
              <a:t> </a:t>
            </a:r>
          </a:p>
          <a:p>
            <a:pPr marL="804863" indent="0" algn="just">
              <a:buNone/>
            </a:pPr>
            <a:r>
              <a:rPr lang="pt-BR" dirty="0"/>
              <a:t>III – </a:t>
            </a:r>
            <a:r>
              <a:rPr lang="pt-BR" u="sng" dirty="0"/>
              <a:t>transporte</a:t>
            </a:r>
            <a:r>
              <a:rPr lang="pt-BR" dirty="0"/>
              <a:t> destinado ao deslocamento </a:t>
            </a:r>
            <a:r>
              <a:rPr lang="pt-BR" u="sng" dirty="0"/>
              <a:t>para</a:t>
            </a:r>
            <a:r>
              <a:rPr lang="pt-BR" dirty="0"/>
              <a:t> o trabalho e retorno, em percurso servido ou não por transporte público;   </a:t>
            </a:r>
            <a:endParaRPr lang="pt-BR" dirty="0" smtClean="0"/>
          </a:p>
          <a:p>
            <a:pPr marL="804863" indent="0" algn="just">
              <a:buNone/>
            </a:pPr>
            <a:r>
              <a:rPr lang="pt-BR" dirty="0"/>
              <a:t>                  </a:t>
            </a:r>
          </a:p>
          <a:p>
            <a:pPr marL="804863" indent="0" algn="just">
              <a:buNone/>
            </a:pPr>
            <a:r>
              <a:rPr lang="pt-BR" dirty="0"/>
              <a:t>IV – </a:t>
            </a:r>
            <a:r>
              <a:rPr lang="pt-BR" u="sng" dirty="0"/>
              <a:t>assistência médica</a:t>
            </a:r>
            <a:r>
              <a:rPr lang="pt-BR" dirty="0"/>
              <a:t>, hospitalar e odontológica, prestada diretamente ou mediante seguro-saúde;  </a:t>
            </a:r>
            <a:r>
              <a:rPr lang="pt-BR" sz="19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(*reembolso de despesas com medicamentos, óculos, aparelhos, </a:t>
            </a:r>
            <a:r>
              <a:rPr lang="pt-BR" sz="1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próteses, </a:t>
            </a:r>
            <a:r>
              <a:rPr lang="pt-BR" sz="19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mesmo quando concedido por planos e </a:t>
            </a:r>
            <a:r>
              <a:rPr lang="pt-BR" sz="1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coberturas </a:t>
            </a:r>
            <a:r>
              <a:rPr lang="pt-BR" sz="19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efeito</a:t>
            </a:r>
            <a:r>
              <a:rPr lang="pt-BR" sz="1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não integram salário nem sal-contribuição, </a:t>
            </a:r>
            <a:r>
              <a:rPr lang="pt-BR" sz="19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cf</a:t>
            </a:r>
            <a:r>
              <a:rPr lang="pt-BR" sz="19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1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§ </a:t>
            </a:r>
            <a:r>
              <a:rPr lang="pt-BR" sz="1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5º, Reforma</a:t>
            </a:r>
            <a:r>
              <a:rPr lang="pt-BR" sz="1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804863" indent="0" algn="just">
              <a:buNone/>
            </a:pPr>
            <a:endParaRPr lang="pt-BR" sz="1900" dirty="0"/>
          </a:p>
          <a:p>
            <a:pPr marL="804863" indent="0" algn="just">
              <a:buNone/>
            </a:pPr>
            <a:r>
              <a:rPr lang="pt-BR" dirty="0"/>
              <a:t>V a VIII – seguros de vida e de acidentes pessoais; previdência privada; e  vale-cultura. 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021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818866"/>
            <a:ext cx="8946541" cy="542953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2400" b="1" dirty="0" smtClean="0"/>
              <a:t>    Intervalo </a:t>
            </a:r>
            <a:r>
              <a:rPr lang="pt-BR" sz="2400" b="1" dirty="0"/>
              <a:t>e horas </a:t>
            </a:r>
            <a:r>
              <a:rPr lang="pt-BR" sz="2400" b="1" i="1" dirty="0"/>
              <a:t>in </a:t>
            </a:r>
            <a:r>
              <a:rPr lang="pt-BR" sz="2400" b="1" i="1" dirty="0" err="1"/>
              <a:t>itinere</a:t>
            </a:r>
            <a:r>
              <a:rPr lang="pt-BR" sz="2400" b="1" i="1" dirty="0" smtClean="0"/>
              <a:t>:</a:t>
            </a:r>
          </a:p>
          <a:p>
            <a:pPr marL="0" indent="0" fontAlgn="base">
              <a:buNone/>
            </a:pPr>
            <a:endParaRPr lang="pt-BR" sz="2400" dirty="0"/>
          </a:p>
          <a:p>
            <a:pPr fontAlgn="base">
              <a:buFontTx/>
              <a:buChar char="-"/>
            </a:pPr>
            <a:r>
              <a:rPr lang="pt-BR" sz="2400" dirty="0" smtClean="0"/>
              <a:t>revogação </a:t>
            </a:r>
            <a:r>
              <a:rPr lang="pt-BR" sz="2400" dirty="0"/>
              <a:t>do art. 384, CLT (15´mulher</a:t>
            </a:r>
            <a:r>
              <a:rPr lang="pt-BR" sz="2400" dirty="0" smtClean="0"/>
              <a:t>);</a:t>
            </a:r>
            <a:endParaRPr lang="pt-BR" sz="2400" dirty="0"/>
          </a:p>
          <a:p>
            <a:pPr marL="0" indent="0" fontAlgn="base">
              <a:buNone/>
            </a:pPr>
            <a:r>
              <a:rPr lang="pt-BR" sz="2400" dirty="0"/>
              <a:t> </a:t>
            </a:r>
          </a:p>
          <a:p>
            <a:pPr fontAlgn="base">
              <a:buFontTx/>
              <a:buChar char="-"/>
            </a:pPr>
            <a:r>
              <a:rPr lang="pt-BR" sz="2400" dirty="0" smtClean="0"/>
              <a:t>fim </a:t>
            </a:r>
            <a:r>
              <a:rPr lang="pt-BR" sz="2400" dirty="0"/>
              <a:t>das horas </a:t>
            </a:r>
            <a:r>
              <a:rPr lang="pt-BR" sz="2400" i="1" dirty="0"/>
              <a:t>in </a:t>
            </a:r>
            <a:r>
              <a:rPr lang="pt-BR" sz="2400" i="1" dirty="0" err="1"/>
              <a:t>itinere</a:t>
            </a:r>
            <a:r>
              <a:rPr lang="pt-BR" sz="2400" dirty="0" smtClean="0"/>
              <a:t>;</a:t>
            </a:r>
          </a:p>
          <a:p>
            <a:pPr marL="0" indent="0" fontAlgn="base">
              <a:buNone/>
            </a:pPr>
            <a:endParaRPr lang="pt-BR" sz="2400" dirty="0" smtClean="0"/>
          </a:p>
          <a:p>
            <a:pPr fontAlgn="base">
              <a:buFontTx/>
              <a:buChar char="-"/>
            </a:pPr>
            <a:r>
              <a:rPr lang="pt-BR" sz="2400" dirty="0" smtClean="0"/>
              <a:t>supressão </a:t>
            </a:r>
            <a:r>
              <a:rPr lang="pt-BR" sz="2400" dirty="0"/>
              <a:t>do intervalo </a:t>
            </a:r>
            <a:r>
              <a:rPr lang="pt-B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(art. 71)</a:t>
            </a:r>
            <a:r>
              <a:rPr lang="pt-BR" sz="2400" dirty="0"/>
              <a:t>: </a:t>
            </a:r>
            <a:r>
              <a:rPr lang="pt-BR" sz="2400" dirty="0" err="1"/>
              <a:t>pgto</a:t>
            </a:r>
            <a:r>
              <a:rPr lang="pt-BR" sz="2400" dirty="0"/>
              <a:t> proporcional e natureza indenizatória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194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293" y="764275"/>
            <a:ext cx="9334117" cy="576715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pt-BR" sz="3200" b="1" dirty="0" smtClean="0"/>
              <a:t>   Jornada </a:t>
            </a:r>
            <a:r>
              <a:rPr lang="pt-BR" sz="3200" b="1" dirty="0"/>
              <a:t>12 x 36:</a:t>
            </a:r>
            <a:r>
              <a:rPr lang="pt-BR" sz="3200" dirty="0"/>
              <a:t>  </a:t>
            </a:r>
            <a:endParaRPr lang="pt-BR" sz="3200" dirty="0" smtClean="0"/>
          </a:p>
          <a:p>
            <a:pPr fontAlgn="base">
              <a:buFontTx/>
              <a:buChar char="-"/>
            </a:pPr>
            <a:r>
              <a:rPr lang="pt-BR" dirty="0" smtClean="0"/>
              <a:t>mediante </a:t>
            </a:r>
            <a:r>
              <a:rPr lang="pt-BR" dirty="0"/>
              <a:t>ACT/CCT, exceto setor de saúde </a:t>
            </a:r>
            <a:r>
              <a:rPr lang="pt-BR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pt-BR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via acordo individual - MP</a:t>
            </a:r>
            <a:r>
              <a:rPr lang="pt-BR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); </a:t>
            </a:r>
            <a:endParaRPr lang="pt-BR" sz="1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fontAlgn="base">
              <a:buFontTx/>
              <a:buChar char="-"/>
            </a:pPr>
            <a:r>
              <a:rPr lang="pt-BR" dirty="0" smtClean="0"/>
              <a:t>observado </a:t>
            </a:r>
            <a:r>
              <a:rPr lang="pt-BR" dirty="0"/>
              <a:t>ou indenizado os intervalos; </a:t>
            </a:r>
            <a:endParaRPr lang="pt-BR" dirty="0" smtClean="0"/>
          </a:p>
          <a:p>
            <a:pPr fontAlgn="base">
              <a:buFontTx/>
              <a:buChar char="-"/>
            </a:pPr>
            <a:r>
              <a:rPr lang="pt-BR" dirty="0" smtClean="0"/>
              <a:t>com </a:t>
            </a:r>
            <a:r>
              <a:rPr lang="pt-BR" dirty="0"/>
              <a:t>remuneração mensal que </a:t>
            </a:r>
            <a:r>
              <a:rPr lang="pt-BR" dirty="0" smtClean="0"/>
              <a:t>abrange: </a:t>
            </a:r>
            <a:r>
              <a:rPr lang="pt-BR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DSR, feriados e prorrogações do trabalho noturno (73, § 5º</a:t>
            </a:r>
            <a:r>
              <a:rPr lang="pt-BR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);</a:t>
            </a:r>
          </a:p>
          <a:p>
            <a:pPr fontAlgn="base">
              <a:buFontTx/>
              <a:buChar char="-"/>
            </a:pPr>
            <a:endParaRPr lang="pt-BR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900113" indent="0" fontAlgn="base">
              <a:buNone/>
            </a:pPr>
            <a:r>
              <a:rPr lang="pt-BR" dirty="0"/>
              <a:t>- Prorrogação de jornada insalubre </a:t>
            </a:r>
            <a:r>
              <a:rPr lang="pt-BR" dirty="0" smtClean="0"/>
              <a:t>permitida só com </a:t>
            </a:r>
            <a:r>
              <a:rPr lang="pt-BR" dirty="0"/>
              <a:t>licença previa do </a:t>
            </a:r>
            <a:r>
              <a:rPr lang="pt-BR" dirty="0" err="1"/>
              <a:t>MTb</a:t>
            </a:r>
            <a:r>
              <a:rPr lang="pt-BR" dirty="0"/>
              <a:t>, exceto: </a:t>
            </a:r>
          </a:p>
          <a:p>
            <a:pPr marL="1787525" indent="0" fontAlgn="base">
              <a:buNone/>
            </a:pPr>
            <a:r>
              <a:rPr lang="pt-BR" dirty="0"/>
              <a:t>a-) 12 x 36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(MP: art. 60, </a:t>
            </a:r>
            <a:r>
              <a:rPr lang="pt-B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pg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único);</a:t>
            </a:r>
          </a:p>
          <a:p>
            <a:pPr marL="1787525" indent="0" fontAlgn="base">
              <a:buNone/>
            </a:pPr>
            <a:r>
              <a:rPr lang="pt-BR" dirty="0"/>
              <a:t>b</a:t>
            </a:r>
            <a:r>
              <a:rPr lang="pt-BR" i="1" dirty="0"/>
              <a:t>-</a:t>
            </a:r>
            <a:r>
              <a:rPr lang="pt-BR" dirty="0"/>
              <a:t>)</a:t>
            </a:r>
            <a:r>
              <a:rPr lang="pt-BR" i="1" dirty="0"/>
              <a:t> </a:t>
            </a:r>
            <a:r>
              <a:rPr lang="pt-BR" dirty="0"/>
              <a:t>negociação coletiva, </a:t>
            </a:r>
            <a:r>
              <a:rPr lang="pt-BR" sz="1800" dirty="0"/>
              <a:t>“desde que respeitadas, na integralidade, as normas de saúde, higiene e segurança do trabalho</a:t>
            </a:r>
            <a:r>
              <a:rPr lang="pt-BR" sz="1800" dirty="0" smtClean="0"/>
              <a:t>”*</a:t>
            </a:r>
            <a:r>
              <a:rPr lang="pt-BR" dirty="0" smtClean="0"/>
              <a:t>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(MP; art. 611-A, XII)* </a:t>
            </a:r>
            <a:endParaRPr lang="pt-B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787525" indent="0" fontAlgn="base">
              <a:buNone/>
            </a:pPr>
            <a:endParaRPr lang="pt-BR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787525" indent="0" fontAlgn="base">
              <a:buNone/>
            </a:pPr>
            <a:r>
              <a:rPr lang="pt-BR" sz="1800" i="1" dirty="0"/>
              <a:t>*</a:t>
            </a:r>
            <a:r>
              <a:rPr lang="pt-BR" sz="1800" dirty="0"/>
              <a:t>mesma regra para enquadramento do grau de insalubridade, via </a:t>
            </a:r>
            <a:r>
              <a:rPr lang="pt-BR" sz="1800" dirty="0" smtClean="0"/>
              <a:t>ACT/CCT</a:t>
            </a:r>
            <a:r>
              <a:rPr lang="pt-BR" sz="1800" dirty="0"/>
              <a:t> </a:t>
            </a:r>
            <a:r>
              <a:rPr lang="pt-BR" sz="1800" dirty="0" smtClean="0"/>
              <a:t>*MTE </a:t>
            </a:r>
            <a:r>
              <a:rPr lang="pt-BR" sz="1800" dirty="0"/>
              <a:t>x </a:t>
            </a:r>
            <a:r>
              <a:rPr lang="pt-BR" sz="1800" dirty="0" err="1"/>
              <a:t>MTb</a:t>
            </a:r>
            <a:r>
              <a:rPr lang="pt-BR" sz="1800" dirty="0"/>
              <a:t> (05/2016)</a:t>
            </a:r>
          </a:p>
          <a:p>
            <a:pPr marL="1787525" indent="0" fontAlgn="base">
              <a:buNone/>
            </a:pPr>
            <a:r>
              <a:rPr lang="pt-BR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</a:t>
            </a:r>
            <a:r>
              <a:rPr lang="pt-BR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inconstitucional</a:t>
            </a:r>
            <a:r>
              <a:rPr lang="pt-BR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art. 7º, XIII, CF</a:t>
            </a:r>
            <a:endParaRPr lang="pt-BR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727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2369" y="991138"/>
            <a:ext cx="9118861" cy="556601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3200" b="1" dirty="0"/>
              <a:t>Banco de horas: </a:t>
            </a:r>
            <a:endParaRPr lang="pt-BR" sz="3200" b="1" dirty="0" smtClean="0"/>
          </a:p>
          <a:p>
            <a:pPr marL="0" indent="0" fontAlgn="base">
              <a:buNone/>
            </a:pPr>
            <a:endParaRPr lang="pt-BR" sz="2400" b="1" dirty="0"/>
          </a:p>
          <a:p>
            <a:pPr marL="0" indent="0" fontAlgn="base">
              <a:buNone/>
            </a:pPr>
            <a:r>
              <a:rPr lang="pt-BR" sz="2400" dirty="0" smtClean="0"/>
              <a:t>- </a:t>
            </a:r>
            <a:r>
              <a:rPr lang="pt-BR" sz="2400" b="1" dirty="0"/>
              <a:t>dentro do mês: </a:t>
            </a:r>
            <a:r>
              <a:rPr lang="pt-BR" sz="2400" dirty="0"/>
              <a:t>tácito (pontuais</a:t>
            </a:r>
            <a:r>
              <a:rPr lang="pt-BR" sz="2400" dirty="0" smtClean="0"/>
              <a:t>)</a:t>
            </a:r>
          </a:p>
          <a:p>
            <a:pPr marL="0" indent="0" fontAlgn="base">
              <a:buNone/>
            </a:pPr>
            <a:endParaRPr lang="pt-BR" sz="800" dirty="0" smtClean="0"/>
          </a:p>
          <a:p>
            <a:pPr marL="0" indent="0" fontAlgn="base">
              <a:buNone/>
            </a:pPr>
            <a:r>
              <a:rPr lang="pt-BR" sz="2400" dirty="0" smtClean="0"/>
              <a:t>- </a:t>
            </a:r>
            <a:r>
              <a:rPr lang="pt-BR" sz="2400" b="1" dirty="0"/>
              <a:t>anual: </a:t>
            </a:r>
            <a:r>
              <a:rPr lang="pt-BR" sz="2400" dirty="0"/>
              <a:t>via ACT/CCT; </a:t>
            </a:r>
          </a:p>
          <a:p>
            <a:pPr marL="0" indent="0" fontAlgn="base">
              <a:buNone/>
            </a:pPr>
            <a:endParaRPr lang="pt-BR" sz="800" dirty="0" smtClean="0"/>
          </a:p>
          <a:p>
            <a:pPr marL="0" indent="0" fontAlgn="base">
              <a:buNone/>
            </a:pPr>
            <a:r>
              <a:rPr lang="pt-BR" sz="2400" dirty="0" smtClean="0"/>
              <a:t>- </a:t>
            </a:r>
            <a:r>
              <a:rPr lang="pt-BR" sz="2400" b="1" dirty="0"/>
              <a:t>semestral:</a:t>
            </a:r>
            <a:r>
              <a:rPr lang="pt-BR" sz="2400" dirty="0"/>
              <a:t> via Acordo individual escrito;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     </a:t>
            </a:r>
            <a:r>
              <a:rPr lang="pt-BR" sz="2400" dirty="0"/>
              <a:t>* HE </a:t>
            </a:r>
            <a:r>
              <a:rPr lang="pt-BR" sz="2400" dirty="0" smtClean="0"/>
              <a:t>habituais:  </a:t>
            </a:r>
            <a:r>
              <a:rPr lang="pt-BR" sz="2400" dirty="0"/>
              <a:t>não invalida </a:t>
            </a:r>
            <a:r>
              <a:rPr lang="pt-BR" sz="2400" dirty="0" smtClean="0"/>
              <a:t>banco </a:t>
            </a:r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pt-BR" sz="2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pgto</a:t>
            </a:r>
            <a:r>
              <a:rPr lang="pt-BR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só do </a:t>
            </a:r>
            <a:r>
              <a:rPr lang="pt-BR" sz="2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adicional)</a:t>
            </a:r>
            <a:endParaRPr lang="pt-BR" sz="2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561" y="690547"/>
            <a:ext cx="9988241" cy="592995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pt-BR" sz="3200" b="1" dirty="0" smtClean="0"/>
              <a:t>   Dano </a:t>
            </a:r>
            <a:r>
              <a:rPr lang="pt-BR" sz="3200" b="1" dirty="0"/>
              <a:t>moral: </a:t>
            </a:r>
            <a:endParaRPr lang="pt-BR" sz="3200" b="1" dirty="0" smtClean="0"/>
          </a:p>
          <a:p>
            <a:pPr marL="0" indent="0" fontAlgn="base">
              <a:buNone/>
            </a:pPr>
            <a:endParaRPr lang="pt-BR" sz="1400" dirty="0"/>
          </a:p>
          <a:p>
            <a:pPr fontAlgn="base">
              <a:buFontTx/>
              <a:buChar char="-"/>
            </a:pPr>
            <a:r>
              <a:rPr lang="pt-BR" dirty="0" err="1" smtClean="0"/>
              <a:t>Súm</a:t>
            </a:r>
            <a:r>
              <a:rPr lang="pt-BR" dirty="0" smtClean="0"/>
              <a:t>. 281, STJ: </a:t>
            </a:r>
            <a:r>
              <a:rPr lang="pt-BR" sz="17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“a indenização por dano moral não está sujeita à </a:t>
            </a:r>
            <a:r>
              <a:rPr lang="pt-BR" sz="17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tarifação</a:t>
            </a:r>
            <a:r>
              <a:rPr lang="pt-BR" sz="17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prevista na Lei de Imprensa” </a:t>
            </a:r>
            <a:r>
              <a:rPr lang="pt-BR" sz="1700" dirty="0" smtClean="0">
                <a:solidFill>
                  <a:schemeClr val="tx2"/>
                </a:solidFill>
              </a:rPr>
              <a:t>(STF, ADPF 130/DF)</a:t>
            </a:r>
          </a:p>
          <a:p>
            <a:pPr marL="0" indent="0" fontAlgn="base">
              <a:buNone/>
            </a:pPr>
            <a:endParaRPr lang="pt-BR" sz="900" dirty="0" smtClean="0">
              <a:solidFill>
                <a:schemeClr val="tx2"/>
              </a:solidFill>
            </a:endParaRPr>
          </a:p>
          <a:p>
            <a:pPr fontAlgn="base">
              <a:buFontTx/>
              <a:buChar char="-"/>
            </a:pPr>
            <a:r>
              <a:rPr lang="pt-BR" dirty="0" smtClean="0"/>
              <a:t>Base de cálculo: “</a:t>
            </a:r>
            <a:r>
              <a:rPr lang="pt-BR" dirty="0"/>
              <a:t>teto do </a:t>
            </a:r>
            <a:r>
              <a:rPr lang="pt-BR" dirty="0" smtClean="0"/>
              <a:t>INSS </a:t>
            </a:r>
            <a:r>
              <a:rPr lang="pt-BR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(R$ 5.531,31)</a:t>
            </a:r>
            <a:r>
              <a:rPr lang="pt-BR" dirty="0" smtClean="0"/>
              <a:t>, </a:t>
            </a:r>
            <a:r>
              <a:rPr lang="pt-BR" dirty="0"/>
              <a:t>exceto </a:t>
            </a:r>
            <a:r>
              <a:rPr lang="pt-BR" dirty="0" smtClean="0"/>
              <a:t>em mortes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(MP);</a:t>
            </a:r>
          </a:p>
          <a:p>
            <a:pPr fontAlgn="base">
              <a:buFontTx/>
              <a:buChar char="-"/>
            </a:pPr>
            <a:endParaRPr lang="pt-BR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base">
              <a:buFontTx/>
              <a:buChar char="-"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Art. 223-G, § 1</a:t>
            </a:r>
            <a:r>
              <a:rPr lang="pt-BR" u="sng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º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pt-BR" dirty="0"/>
              <a:t> </a:t>
            </a:r>
            <a:r>
              <a:rPr lang="pt-BR" sz="1900" dirty="0"/>
              <a:t>Se julgar procedente o pedido, o juízo fixará a indenização a ser paga, a cada um dos ofendidos, em um dos seguintes parâmetros, </a:t>
            </a:r>
            <a:r>
              <a:rPr lang="pt-BR" sz="1900" u="sng" dirty="0"/>
              <a:t>vedada a acumulação</a:t>
            </a:r>
            <a:r>
              <a:rPr lang="pt-BR" sz="1900" dirty="0"/>
              <a:t>:  </a:t>
            </a:r>
            <a:endParaRPr lang="pt-BR" sz="1900" dirty="0" smtClean="0"/>
          </a:p>
          <a:p>
            <a:pPr fontAlgn="base">
              <a:buFontTx/>
              <a:buChar char="-"/>
            </a:pPr>
            <a:endParaRPr lang="pt-BR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fontAlgn="base">
              <a:buNone/>
            </a:pPr>
            <a:r>
              <a:rPr lang="pt-BR" dirty="0" smtClean="0"/>
              <a:t>	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leve</a:t>
            </a:r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média, grave e gravíssima </a:t>
            </a:r>
            <a:r>
              <a:rPr lang="pt-BR" dirty="0"/>
              <a:t>=  3, 5, 20 e </a:t>
            </a:r>
            <a:r>
              <a:rPr lang="pt-BR" dirty="0" smtClean="0"/>
              <a:t>50x/Teto</a:t>
            </a:r>
            <a:r>
              <a:rPr lang="pt-BR" dirty="0"/>
              <a:t>, </a:t>
            </a:r>
            <a:r>
              <a:rPr lang="pt-BR" sz="1800" dirty="0"/>
              <a:t>respectivamente</a:t>
            </a:r>
            <a:r>
              <a:rPr lang="pt-BR" sz="1800" dirty="0" smtClean="0"/>
              <a:t>; </a:t>
            </a:r>
            <a:endParaRPr lang="pt-BR" sz="800" dirty="0" smtClean="0"/>
          </a:p>
          <a:p>
            <a:pPr marL="0" indent="0" fontAlgn="base">
              <a:buNone/>
            </a:pPr>
            <a:r>
              <a:rPr lang="pt-BR" sz="1800" dirty="0" smtClean="0"/>
              <a:t>	*lesões múltiplas x lesão única</a:t>
            </a:r>
            <a:endParaRPr lang="pt-BR" sz="1800" dirty="0"/>
          </a:p>
          <a:p>
            <a:pPr marL="0" indent="0" fontAlgn="base">
              <a:buNone/>
            </a:pPr>
            <a:endParaRPr lang="pt-BR" sz="800" dirty="0" smtClean="0"/>
          </a:p>
          <a:p>
            <a:pPr fontAlgn="base">
              <a:buFontTx/>
              <a:buChar char="-"/>
            </a:pPr>
            <a:r>
              <a:rPr lang="pt-BR" dirty="0" smtClean="0"/>
              <a:t>dobra na</a:t>
            </a:r>
            <a:r>
              <a:rPr lang="pt-BR" b="1" dirty="0" smtClean="0"/>
              <a:t>  </a:t>
            </a:r>
            <a:r>
              <a:rPr lang="pt-BR" dirty="0"/>
              <a:t>reincidência de “ofensa idêntica” </a:t>
            </a:r>
            <a:endParaRPr lang="pt-BR" dirty="0" smtClean="0"/>
          </a:p>
          <a:p>
            <a:pPr fontAlgn="base">
              <a:buFontTx/>
              <a:buChar char="-"/>
            </a:pPr>
            <a:r>
              <a:rPr lang="pt-BR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(até </a:t>
            </a:r>
            <a:r>
              <a:rPr lang="pt-BR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 anos da condenação </a:t>
            </a:r>
            <a:r>
              <a:rPr lang="pt-BR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transitada).</a:t>
            </a:r>
            <a:r>
              <a:rPr lang="pt-BR" dirty="0" smtClean="0"/>
              <a:t> </a:t>
            </a:r>
            <a:endParaRPr lang="pt-BR" dirty="0"/>
          </a:p>
          <a:p>
            <a:pPr fontAlgn="base">
              <a:buFontTx/>
              <a:buChar char="-"/>
            </a:pPr>
            <a:r>
              <a:rPr lang="pt-BR" dirty="0" smtClean="0"/>
              <a:t>antes </a:t>
            </a:r>
            <a:r>
              <a:rPr lang="pt-BR" dirty="0"/>
              <a:t>da MP: reincidência entre “partes </a:t>
            </a:r>
            <a:r>
              <a:rPr lang="pt-BR" dirty="0" smtClean="0"/>
              <a:t>idênticas”</a:t>
            </a:r>
            <a:endParaRPr lang="pt-BR" dirty="0"/>
          </a:p>
          <a:p>
            <a:pPr marL="0" indent="0" fontAlgn="base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293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617515"/>
            <a:ext cx="10011992" cy="58189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      </a:t>
            </a:r>
            <a:r>
              <a:rPr lang="pt-BR" b="1" dirty="0" smtClean="0"/>
              <a:t>DO </a:t>
            </a:r>
            <a:r>
              <a:rPr lang="pt-BR" b="1" dirty="0"/>
              <a:t>DANO EXTRAPATRIMONIAL </a:t>
            </a:r>
            <a:endParaRPr lang="pt-BR" b="1" dirty="0" smtClean="0"/>
          </a:p>
          <a:p>
            <a:pPr marL="0" indent="0">
              <a:buNone/>
            </a:pPr>
            <a:endParaRPr lang="pt-BR" sz="900" b="1" dirty="0"/>
          </a:p>
          <a:p>
            <a:r>
              <a:rPr lang="pt-BR" dirty="0" smtClean="0">
                <a:hlinkClick r:id="rId2"/>
              </a:rPr>
              <a:t>Art</a:t>
            </a:r>
            <a:r>
              <a:rPr lang="pt-BR" dirty="0">
                <a:hlinkClick r:id="rId2"/>
              </a:rPr>
              <a:t>. 223-A.</a:t>
            </a:r>
            <a:r>
              <a:rPr lang="pt-BR" dirty="0"/>
              <a:t>  Aplicam-se à reparação de danos de natureza extrapatrimonial decorrentes da relação de trabalho </a:t>
            </a:r>
            <a:r>
              <a:rPr lang="pt-BR" u="sng" dirty="0"/>
              <a:t>apenas</a:t>
            </a:r>
            <a:r>
              <a:rPr lang="pt-BR" dirty="0"/>
              <a:t> os dispositivos deste Título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>
                <a:hlinkClick r:id="rId3"/>
              </a:rPr>
              <a:t>Art</a:t>
            </a:r>
            <a:r>
              <a:rPr lang="pt-BR" dirty="0">
                <a:hlinkClick r:id="rId3"/>
              </a:rPr>
              <a:t>. 223-B.</a:t>
            </a:r>
            <a:r>
              <a:rPr lang="pt-BR" dirty="0"/>
              <a:t>  Causa dano de natureza extrapatrimonial a ação ou omissão que ofenda a esfera moral ou existencial da pessoa física ou jurídica, as quais são as </a:t>
            </a:r>
            <a:r>
              <a:rPr lang="pt-BR" u="sng" dirty="0"/>
              <a:t>titulares exclusivas </a:t>
            </a:r>
            <a:r>
              <a:rPr lang="pt-BR" dirty="0"/>
              <a:t>do direito à reparação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pPr marL="804863" indent="0" algn="just" fontAlgn="base">
              <a:buNone/>
            </a:pPr>
            <a:endParaRPr lang="pt-BR" sz="1200" dirty="0"/>
          </a:p>
          <a:p>
            <a:pPr marL="804863" indent="0" algn="just" fontAlgn="base">
              <a:buNone/>
            </a:pPr>
            <a:r>
              <a:rPr lang="pt-BR" sz="1700" dirty="0" smtClean="0"/>
              <a:t>MP</a:t>
            </a:r>
            <a:r>
              <a:rPr lang="pt-BR" sz="1700" dirty="0"/>
              <a:t>: Art. 223-C. A </a:t>
            </a:r>
            <a:r>
              <a:rPr lang="pt-BR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etnia, a idade, a nacionalidade</a:t>
            </a:r>
            <a:r>
              <a:rPr lang="pt-BR" sz="1700" dirty="0"/>
              <a:t>, a honra, a imagem, a intimidade, a liberdade de ação, a autoestima, o </a:t>
            </a:r>
            <a:r>
              <a:rPr lang="pt-BR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gênero, a orientação </a:t>
            </a:r>
            <a:r>
              <a:rPr lang="pt-BR" sz="1700" dirty="0"/>
              <a:t>sexual, a saúde, o lazer e a integridade física são os bens juridicamente tutelados inerentes à pessoa natural.</a:t>
            </a:r>
          </a:p>
          <a:p>
            <a:pPr marL="804863" indent="0" algn="just" fontAlgn="base">
              <a:buNone/>
            </a:pPr>
            <a:endParaRPr lang="pt-BR" sz="900" dirty="0"/>
          </a:p>
          <a:p>
            <a:pPr fontAlgn="base">
              <a:buFontTx/>
              <a:buChar char="-"/>
            </a:pPr>
            <a:r>
              <a:rPr lang="pt-BR" dirty="0"/>
              <a:t>Tentativa de</a:t>
            </a:r>
            <a:r>
              <a:rPr lang="pt-BR" b="1" dirty="0"/>
              <a:t> </a:t>
            </a:r>
            <a:r>
              <a:rPr lang="pt-BR" dirty="0" smtClean="0"/>
              <a:t>exclusão: a) responsabilidade objetiva; b) dano </a:t>
            </a:r>
            <a:r>
              <a:rPr lang="pt-BR" dirty="0"/>
              <a:t>em ricochete; </a:t>
            </a:r>
          </a:p>
          <a:p>
            <a:pPr marL="0" indent="0" fontAlgn="base">
              <a:buNone/>
            </a:pPr>
            <a:r>
              <a:rPr lang="pt-BR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*</a:t>
            </a:r>
            <a:r>
              <a:rPr lang="pt-BR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inconstitucional (art. 5º, X, CF</a:t>
            </a:r>
            <a:r>
              <a:rPr lang="pt-BR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 fontAlgn="base">
              <a:buFontTx/>
              <a:buChar char="-"/>
            </a:pPr>
            <a:endParaRPr lang="pt-BR" sz="1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fontAlgn="base"/>
            <a:r>
              <a:rPr lang="pt-BR" dirty="0" smtClean="0">
                <a:hlinkClick r:id="rId4"/>
              </a:rPr>
              <a:t>Art</a:t>
            </a:r>
            <a:r>
              <a:rPr lang="pt-BR" dirty="0">
                <a:hlinkClick r:id="rId4"/>
              </a:rPr>
              <a:t>. 223-E.</a:t>
            </a:r>
            <a:r>
              <a:rPr lang="pt-BR" dirty="0"/>
              <a:t>  São </a:t>
            </a:r>
            <a:r>
              <a:rPr lang="pt-BR" u="sng" dirty="0"/>
              <a:t>responsáveis</a:t>
            </a:r>
            <a:r>
              <a:rPr lang="pt-BR" dirty="0"/>
              <a:t> pelo dano extrapatrimonial </a:t>
            </a:r>
            <a:r>
              <a:rPr lang="pt-BR" u="sng" dirty="0"/>
              <a:t>todos</a:t>
            </a:r>
            <a:r>
              <a:rPr lang="pt-BR" dirty="0"/>
              <a:t> os que tenham colaborado para a ofensa ao bem jurídico tutelado, </a:t>
            </a:r>
            <a:r>
              <a:rPr lang="pt-BR" u="sng" dirty="0"/>
              <a:t>na proporção </a:t>
            </a:r>
            <a:r>
              <a:rPr lang="pt-BR" dirty="0"/>
              <a:t>da ação ou da omissão</a:t>
            </a:r>
            <a:r>
              <a:rPr lang="pt-BR" dirty="0" smtClean="0"/>
              <a:t>.</a:t>
            </a:r>
            <a:r>
              <a:rPr lang="pt-BR" dirty="0"/>
              <a:t> 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*</a:t>
            </a:r>
            <a:r>
              <a:rPr lang="pt-B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Concausa</a:t>
            </a:r>
            <a:endParaRPr lang="pt-B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44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0811" y="559559"/>
            <a:ext cx="10000108" cy="6018662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pt-BR" sz="2600" b="1" dirty="0" smtClean="0"/>
              <a:t>     </a:t>
            </a:r>
            <a:r>
              <a:rPr lang="pt-BR" sz="3300" b="1" dirty="0" smtClean="0"/>
              <a:t>Equiparação </a:t>
            </a:r>
            <a:r>
              <a:rPr lang="pt-BR" sz="3300" b="1" dirty="0"/>
              <a:t>salarial</a:t>
            </a:r>
            <a:r>
              <a:rPr lang="pt-BR" sz="3300" dirty="0"/>
              <a:t>: </a:t>
            </a:r>
            <a:endParaRPr lang="pt-BR" sz="3300" dirty="0" smtClean="0"/>
          </a:p>
          <a:p>
            <a:pPr algn="just" fontAlgn="base">
              <a:buFontTx/>
              <a:buChar char="-"/>
            </a:pPr>
            <a:endParaRPr lang="pt-BR" sz="900" dirty="0" smtClean="0"/>
          </a:p>
          <a:p>
            <a:pPr algn="just" fontAlgn="base">
              <a:buFont typeface="Arial" pitchFamily="34" charset="0"/>
              <a:buChar char="•"/>
            </a:pPr>
            <a:r>
              <a:rPr lang="pt-BR" dirty="0" smtClean="0"/>
              <a:t>mesmo </a:t>
            </a:r>
            <a:r>
              <a:rPr lang="pt-BR" dirty="0"/>
              <a:t>estabelecimento; </a:t>
            </a:r>
            <a:endParaRPr lang="pt-BR" dirty="0" smtClean="0"/>
          </a:p>
          <a:p>
            <a:pPr algn="just" fontAlgn="base">
              <a:buFont typeface="Arial" pitchFamily="34" charset="0"/>
              <a:buChar char="•"/>
            </a:pPr>
            <a:r>
              <a:rPr lang="pt-BR" dirty="0" smtClean="0"/>
              <a:t>até </a:t>
            </a:r>
            <a:r>
              <a:rPr lang="pt-BR" dirty="0"/>
              <a:t>4 anos de casa e 2 na função; </a:t>
            </a:r>
            <a:endParaRPr lang="pt-BR" dirty="0" smtClean="0"/>
          </a:p>
          <a:p>
            <a:pPr algn="just" fontAlgn="base">
              <a:buFont typeface="Arial" pitchFamily="34" charset="0"/>
              <a:buChar char="•"/>
            </a:pPr>
            <a:r>
              <a:rPr lang="pt-BR" dirty="0" smtClean="0"/>
              <a:t>PCS </a:t>
            </a:r>
            <a:r>
              <a:rPr lang="pt-BR" dirty="0"/>
              <a:t>sem </a:t>
            </a:r>
            <a:r>
              <a:rPr lang="pt-BR" dirty="0" smtClean="0"/>
              <a:t>homologação e critério (</a:t>
            </a:r>
            <a:r>
              <a:rPr lang="pt-BR" dirty="0"/>
              <a:t>merecimento/antiguidade</a:t>
            </a:r>
            <a:r>
              <a:rPr lang="pt-BR" dirty="0" smtClean="0"/>
              <a:t>);</a:t>
            </a:r>
          </a:p>
          <a:p>
            <a:pPr marL="0" indent="0" algn="just" fontAlgn="base">
              <a:buNone/>
            </a:pPr>
            <a:endParaRPr lang="pt-BR" dirty="0"/>
          </a:p>
          <a:p>
            <a:pPr marL="0" indent="0" algn="just" fontAlgn="base">
              <a:buNone/>
            </a:pPr>
            <a:r>
              <a:rPr lang="pt-B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Multa:</a:t>
            </a:r>
            <a:r>
              <a:rPr lang="pt-BR" dirty="0" smtClean="0"/>
              <a:t> havendo </a:t>
            </a:r>
            <a:r>
              <a:rPr lang="pt-BR" dirty="0"/>
              <a:t>discriminação salarial </a:t>
            </a:r>
            <a:r>
              <a:rPr lang="pt-BR" sz="1800" dirty="0" smtClean="0"/>
              <a:t>(sexo </a:t>
            </a:r>
            <a:r>
              <a:rPr lang="pt-BR" sz="1800" dirty="0"/>
              <a:t>ou </a:t>
            </a:r>
            <a:r>
              <a:rPr lang="pt-BR" sz="1800" dirty="0" smtClean="0"/>
              <a:t>etnia)</a:t>
            </a:r>
            <a:r>
              <a:rPr lang="pt-BR" dirty="0" smtClean="0"/>
              <a:t>, </a:t>
            </a:r>
            <a:r>
              <a:rPr lang="pt-BR" dirty="0"/>
              <a:t>além das diferença </a:t>
            </a:r>
            <a:r>
              <a:rPr lang="pt-BR" dirty="0" smtClean="0"/>
              <a:t>“</a:t>
            </a:r>
            <a:r>
              <a:rPr lang="pt-BR" dirty="0"/>
              <a:t>o juízo determinará... </a:t>
            </a:r>
            <a:r>
              <a:rPr lang="pt-BR" dirty="0" smtClean="0"/>
              <a:t>multa”, no </a:t>
            </a:r>
            <a:r>
              <a:rPr lang="pt-BR" dirty="0"/>
              <a:t>valor de 50% do teto do </a:t>
            </a:r>
            <a:r>
              <a:rPr lang="pt-BR" dirty="0" smtClean="0"/>
              <a:t>INSS” </a:t>
            </a:r>
            <a:r>
              <a:rPr lang="pt-BR" sz="17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(§ </a:t>
            </a:r>
            <a:r>
              <a:rPr lang="pt-BR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6º, art. </a:t>
            </a:r>
            <a:r>
              <a:rPr lang="pt-BR" sz="17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461)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pt-BR" dirty="0" smtClean="0"/>
              <a:t> não </a:t>
            </a:r>
            <a:r>
              <a:rPr lang="pt-BR" dirty="0"/>
              <a:t>substitui </a:t>
            </a:r>
            <a:r>
              <a:rPr lang="pt-BR" dirty="0" smtClean="0"/>
              <a:t>dano moral;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pt-BR" dirty="0" smtClean="0"/>
              <a:t>aplicada </a:t>
            </a:r>
            <a:r>
              <a:rPr lang="pt-BR" dirty="0"/>
              <a:t>independente de </a:t>
            </a:r>
            <a:r>
              <a:rPr lang="pt-BR" dirty="0" smtClean="0"/>
              <a:t>pedido</a:t>
            </a:r>
          </a:p>
          <a:p>
            <a:pPr marL="0" indent="0" algn="just" fontAlgn="base">
              <a:buNone/>
            </a:pPr>
            <a:endParaRPr lang="pt-BR" dirty="0"/>
          </a:p>
          <a:p>
            <a:pPr marL="0" indent="0" algn="just" fontAlgn="base">
              <a:buNone/>
            </a:pPr>
            <a:r>
              <a:rPr lang="pt-B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Contemporaneidade 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 paradigma </a:t>
            </a:r>
            <a:r>
              <a:rPr lang="pt-BR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(= </a:t>
            </a:r>
            <a:r>
              <a:rPr lang="pt-BR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período)</a:t>
            </a:r>
            <a:r>
              <a:rPr lang="pt-BR" sz="1800" dirty="0"/>
              <a:t>, </a:t>
            </a:r>
            <a:r>
              <a:rPr lang="pt-BR" dirty="0"/>
              <a:t>“ficando vedada a indicação de paradigmas remotos</a:t>
            </a:r>
            <a:r>
              <a:rPr lang="pt-BR" dirty="0" smtClean="0"/>
              <a:t>”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(art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461, §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5º):</a:t>
            </a:r>
          </a:p>
          <a:p>
            <a:pPr marL="0" indent="0" algn="just" fontAlgn="base">
              <a:buNone/>
            </a:pPr>
            <a:r>
              <a:rPr lang="pt-BR" dirty="0" smtClean="0"/>
              <a:t>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1900" dirty="0" smtClean="0"/>
              <a:t>redação </a:t>
            </a:r>
            <a:r>
              <a:rPr lang="pt-BR" sz="1900" dirty="0"/>
              <a:t>confusa =  </a:t>
            </a:r>
            <a:r>
              <a:rPr lang="pt-BR" sz="1900" dirty="0" err="1"/>
              <a:t>Recte</a:t>
            </a:r>
            <a:r>
              <a:rPr lang="pt-BR" sz="1900" dirty="0"/>
              <a:t> nunca indica </a:t>
            </a:r>
            <a:r>
              <a:rPr lang="pt-BR" sz="1900" dirty="0" err="1"/>
              <a:t>pgma</a:t>
            </a:r>
            <a:r>
              <a:rPr lang="pt-BR" sz="1900" dirty="0"/>
              <a:t> </a:t>
            </a:r>
            <a:r>
              <a:rPr lang="pt-BR" sz="1900" dirty="0" smtClean="0"/>
              <a:t>remoto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1900" dirty="0" smtClean="0"/>
              <a:t>a </a:t>
            </a:r>
            <a:r>
              <a:rPr lang="pt-BR" sz="1900" dirty="0"/>
              <a:t>empresa que alega </a:t>
            </a:r>
            <a:r>
              <a:rPr lang="pt-BR" sz="1900" dirty="0" smtClean="0"/>
              <a:t>“o </a:t>
            </a:r>
            <a:r>
              <a:rPr lang="pt-BR" sz="1900" dirty="0" err="1"/>
              <a:t>pgma</a:t>
            </a:r>
            <a:r>
              <a:rPr lang="pt-BR" sz="1900" dirty="0"/>
              <a:t> contemporâneo teve aumento em </a:t>
            </a:r>
            <a:r>
              <a:rPr lang="pt-BR" sz="1900" dirty="0" smtClean="0"/>
              <a:t>ação judicial”.</a:t>
            </a:r>
            <a:endParaRPr lang="pt-BR" sz="19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1900" dirty="0"/>
              <a:t>Sum. 6: “irrelevante que o </a:t>
            </a:r>
            <a:r>
              <a:rPr lang="pt-BR" sz="1900" dirty="0" smtClean="0"/>
              <a:t>desnível </a:t>
            </a:r>
            <a:r>
              <a:rPr lang="pt-BR" sz="1900" dirty="0"/>
              <a:t>tenha origem em decisão judicial”.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3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627798"/>
            <a:ext cx="8946541" cy="5620602"/>
          </a:xfrm>
        </p:spPr>
        <p:txBody>
          <a:bodyPr>
            <a:normAutofit/>
          </a:bodyPr>
          <a:lstStyle/>
          <a:p>
            <a:pPr fontAlgn="base">
              <a:buFontTx/>
              <a:buChar char="-"/>
            </a:pPr>
            <a:r>
              <a:rPr lang="pt-BR" sz="2800" b="1" dirty="0" smtClean="0"/>
              <a:t>Solidariedade </a:t>
            </a:r>
            <a:r>
              <a:rPr lang="pt-BR" sz="2800" b="1" dirty="0"/>
              <a:t>do Grupo Econômico</a:t>
            </a:r>
            <a:r>
              <a:rPr lang="pt-BR" sz="2800" b="1" dirty="0" smtClean="0"/>
              <a:t>: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 fontAlgn="base">
              <a:buNone/>
            </a:pPr>
            <a:endParaRPr lang="pt-BR" sz="2400" dirty="0"/>
          </a:p>
          <a:p>
            <a:pPr fontAlgn="base">
              <a:buFontTx/>
              <a:buChar char="-"/>
            </a:pPr>
            <a:r>
              <a:rPr lang="pt-BR" sz="2200" dirty="0" smtClean="0"/>
              <a:t>antes </a:t>
            </a:r>
            <a:r>
              <a:rPr lang="pt-BR" sz="2200" dirty="0"/>
              <a:t>vertical </a:t>
            </a:r>
            <a:r>
              <a:rPr lang="pt-BR" dirty="0"/>
              <a:t>(hierárquico)</a:t>
            </a:r>
            <a:r>
              <a:rPr lang="pt-BR" sz="2200" dirty="0"/>
              <a:t>, agora por </a:t>
            </a:r>
            <a:r>
              <a:rPr lang="pt-BR" sz="2200" dirty="0" smtClean="0"/>
              <a:t>coordenação </a:t>
            </a:r>
            <a:r>
              <a:rPr lang="pt-BR" dirty="0"/>
              <a:t>(horizontal)</a:t>
            </a:r>
            <a:r>
              <a:rPr lang="pt-BR" sz="2200" dirty="0"/>
              <a:t>, </a:t>
            </a:r>
            <a:r>
              <a:rPr lang="pt-B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cf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§ 2º, do art. 2º. </a:t>
            </a: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fontAlgn="base">
              <a:buFontTx/>
              <a:buChar char="-"/>
            </a:pPr>
            <a:endParaRPr lang="pt-BR" sz="2200" dirty="0"/>
          </a:p>
          <a:p>
            <a:pPr marL="0" indent="0" fontAlgn="base">
              <a:buNone/>
            </a:pPr>
            <a:r>
              <a:rPr lang="pt-BR" sz="2200" dirty="0" smtClean="0"/>
              <a:t>*Afasta-se </a:t>
            </a:r>
            <a:r>
              <a:rPr lang="pt-BR" sz="2200" dirty="0"/>
              <a:t>o GG pela “mera identidade de sócios”, sendo necessário </a:t>
            </a:r>
            <a:r>
              <a:rPr lang="pt-BR" sz="2200" dirty="0" smtClean="0"/>
              <a:t>demonstrar </a:t>
            </a:r>
            <a:r>
              <a:rPr lang="pt-BR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(art. 2º, § 3º)</a:t>
            </a:r>
            <a:r>
              <a:rPr lang="pt-BR" sz="2200" dirty="0" smtClean="0"/>
              <a:t>: </a:t>
            </a:r>
          </a:p>
          <a:p>
            <a:pPr marL="0" indent="0" fontAlgn="base">
              <a:buNone/>
            </a:pPr>
            <a:endParaRPr lang="pt-BR" sz="2200" dirty="0"/>
          </a:p>
          <a:p>
            <a:pPr marL="0" indent="0" fontAlgn="base">
              <a:buNone/>
            </a:pPr>
            <a:r>
              <a:rPr lang="pt-BR" sz="2200" dirty="0"/>
              <a:t>a) interesse integrado; </a:t>
            </a:r>
          </a:p>
          <a:p>
            <a:pPr marL="0" indent="0" fontAlgn="base">
              <a:buNone/>
            </a:pPr>
            <a:r>
              <a:rPr lang="pt-BR" sz="2200" dirty="0"/>
              <a:t>b) efetiva comunhão de interesses; </a:t>
            </a:r>
          </a:p>
          <a:p>
            <a:pPr marL="0" indent="0" fontAlgn="base">
              <a:buNone/>
            </a:pPr>
            <a:r>
              <a:rPr lang="pt-BR" sz="2200" dirty="0"/>
              <a:t>c) atuação conjunta das empresas. 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2110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1" y="641446"/>
            <a:ext cx="10166372" cy="560695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2800" b="1" dirty="0" smtClean="0"/>
              <a:t>Sucessão </a:t>
            </a:r>
            <a:r>
              <a:rPr lang="pt-BR" sz="2800" b="1" dirty="0"/>
              <a:t>de empresas: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art.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448-A</a:t>
            </a:r>
          </a:p>
          <a:p>
            <a:pPr fontAlgn="base">
              <a:buFontTx/>
              <a:buChar char="-"/>
            </a:pPr>
            <a:endParaRPr lang="pt-BR" dirty="0"/>
          </a:p>
          <a:p>
            <a:pPr marL="0" indent="0" fontAlgn="base">
              <a:buNone/>
            </a:pPr>
            <a:r>
              <a:rPr lang="pt-BR" b="1" dirty="0"/>
              <a:t>Sucessão</a:t>
            </a:r>
            <a:r>
              <a:rPr lang="pt-BR" dirty="0"/>
              <a:t>: a) assunção do negócio por outra (ativo e passivo) + </a:t>
            </a:r>
          </a:p>
          <a:p>
            <a:pPr marL="0" indent="0" fontAlgn="base">
              <a:buNone/>
            </a:pPr>
            <a:r>
              <a:rPr lang="pt-BR" dirty="0"/>
              <a:t>                 </a:t>
            </a:r>
            <a:r>
              <a:rPr lang="pt-BR" dirty="0" smtClean="0"/>
              <a:t>  b</a:t>
            </a:r>
            <a:r>
              <a:rPr lang="pt-BR" dirty="0"/>
              <a:t>) continuidade do serviço do empregado; </a:t>
            </a:r>
            <a:endParaRPr lang="pt-BR" dirty="0" smtClean="0"/>
          </a:p>
          <a:p>
            <a:pPr marL="0" indent="0" fontAlgn="base">
              <a:buNone/>
            </a:pPr>
            <a:endParaRPr lang="pt-BR" sz="800" dirty="0"/>
          </a:p>
          <a:p>
            <a:pPr marL="0" indent="0" fontAlgn="base">
              <a:buNone/>
            </a:pPr>
            <a:r>
              <a:rPr lang="pt-BR" dirty="0" smtClean="0"/>
              <a:t>*Idem</a:t>
            </a:r>
            <a:r>
              <a:rPr lang="pt-BR" dirty="0"/>
              <a:t>: </a:t>
            </a:r>
            <a:r>
              <a:rPr lang="pt-BR" dirty="0" err="1"/>
              <a:t>arts</a:t>
            </a:r>
            <a:r>
              <a:rPr lang="pt-BR" dirty="0"/>
              <a:t>. 10 e </a:t>
            </a:r>
            <a:r>
              <a:rPr lang="pt-BR" dirty="0" smtClean="0"/>
              <a:t>448 (CLT) </a:t>
            </a:r>
            <a:r>
              <a:rPr lang="pt-BR" dirty="0"/>
              <a:t>e  TST </a:t>
            </a:r>
            <a:r>
              <a:rPr lang="pt-BR" sz="1800" dirty="0"/>
              <a:t>(OJ </a:t>
            </a:r>
            <a:r>
              <a:rPr lang="pt-BR" sz="1800" dirty="0" smtClean="0"/>
              <a:t>261: </a:t>
            </a:r>
            <a:r>
              <a:rPr lang="pt-BR" sz="1800" dirty="0"/>
              <a:t>bancos; OJ </a:t>
            </a:r>
            <a:r>
              <a:rPr lang="pt-BR" sz="1800" dirty="0" smtClean="0"/>
              <a:t>343:  empresas </a:t>
            </a:r>
            <a:r>
              <a:rPr lang="pt-BR" sz="1800" dirty="0"/>
              <a:t>públicas).             </a:t>
            </a:r>
          </a:p>
          <a:p>
            <a:pPr marL="0" indent="0" fontAlgn="base">
              <a:buNone/>
            </a:pPr>
            <a:endParaRPr lang="pt-BR" dirty="0" smtClean="0"/>
          </a:p>
          <a:p>
            <a:pPr marL="0" indent="0" fontAlgn="base">
              <a:buNone/>
            </a:pPr>
            <a:r>
              <a:rPr lang="pt-BR" b="1" dirty="0" smtClean="0"/>
              <a:t>Exceção</a:t>
            </a:r>
            <a:r>
              <a:rPr lang="pt-BR" dirty="0"/>
              <a:t>: adquirente do acervo da falida não é solidário </a:t>
            </a:r>
            <a:r>
              <a:rPr lang="pt-BR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(L. 11.101/05</a:t>
            </a:r>
            <a:r>
              <a:rPr lang="pt-BR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 fontAlgn="base">
              <a:buNone/>
            </a:pPr>
            <a:endParaRPr lang="pt-BR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fontAlgn="base">
              <a:buNone/>
            </a:pP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Fraude da sucessão</a:t>
            </a:r>
            <a:r>
              <a:rPr lang="pt-BR" dirty="0"/>
              <a:t>: a </a:t>
            </a:r>
            <a:r>
              <a:rPr lang="pt-BR" dirty="0" smtClean="0"/>
              <a:t>sucedida responde </a:t>
            </a:r>
            <a:r>
              <a:rPr lang="pt-BR" dirty="0"/>
              <a:t>solidariamente </a:t>
            </a:r>
            <a:r>
              <a:rPr lang="pt-BR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(art. 448-A, pg. único); </a:t>
            </a:r>
          </a:p>
          <a:p>
            <a:pPr marL="0" indent="0" fontAlgn="base">
              <a:buNone/>
            </a:pP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Sócio </a:t>
            </a:r>
            <a:r>
              <a:rPr lang="pt-B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retirante</a:t>
            </a:r>
            <a:r>
              <a:rPr lang="pt-BR" dirty="0" smtClean="0"/>
              <a:t>: </a:t>
            </a:r>
            <a:r>
              <a:rPr lang="pt-BR" dirty="0"/>
              <a:t>a responsabilidade residual é </a:t>
            </a:r>
            <a:r>
              <a:rPr lang="pt-BR" dirty="0" smtClean="0"/>
              <a:t>subsidiária, </a:t>
            </a:r>
            <a:r>
              <a:rPr lang="pt-BR" dirty="0"/>
              <a:t>até 2 anos da averbação (e solidária na fraude</a:t>
            </a:r>
            <a:r>
              <a:rPr lang="pt-BR" dirty="0" smtClean="0"/>
              <a:t>);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(art. 10-A)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1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805218"/>
            <a:ext cx="9881363" cy="5443181"/>
          </a:xfrm>
        </p:spPr>
        <p:txBody>
          <a:bodyPr>
            <a:normAutofit/>
          </a:bodyPr>
          <a:lstStyle/>
          <a:p>
            <a:pPr fontAlgn="base">
              <a:buFontTx/>
              <a:buChar char="-"/>
            </a:pPr>
            <a:r>
              <a:rPr lang="pt-BR" sz="2600" b="1" dirty="0" smtClean="0"/>
              <a:t>Prescrição </a:t>
            </a:r>
            <a:r>
              <a:rPr lang="pt-BR" sz="2600" b="1" dirty="0"/>
              <a:t>geral e intercorrente</a:t>
            </a:r>
            <a:r>
              <a:rPr lang="pt-BR" sz="2600" b="1" dirty="0" smtClean="0"/>
              <a:t>:</a:t>
            </a:r>
          </a:p>
          <a:p>
            <a:pPr marL="0" indent="0" fontAlgn="base">
              <a:buNone/>
            </a:pPr>
            <a:endParaRPr lang="pt-BR" dirty="0" smtClean="0"/>
          </a:p>
          <a:p>
            <a:pPr marL="0" indent="0" fontAlgn="base">
              <a:buNone/>
            </a:pPr>
            <a:r>
              <a:rPr lang="pt-BR" b="1" u="sng" dirty="0" smtClean="0"/>
              <a:t>Geral</a:t>
            </a:r>
            <a:r>
              <a:rPr lang="pt-BR" dirty="0"/>
              <a:t>: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art.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  <a:r>
              <a:rPr lang="pt-BR" dirty="0"/>
              <a:t> </a:t>
            </a:r>
            <a:r>
              <a:rPr lang="pt-BR" dirty="0" smtClean="0"/>
              <a:t>incorporou </a:t>
            </a:r>
            <a:r>
              <a:rPr lang="pt-BR" dirty="0"/>
              <a:t>a </a:t>
            </a:r>
            <a:r>
              <a:rPr lang="pt-BR" dirty="0" err="1"/>
              <a:t>Súm</a:t>
            </a:r>
            <a:r>
              <a:rPr lang="pt-BR" dirty="0"/>
              <a:t>. 268/TST (total e parcial); </a:t>
            </a:r>
            <a:endParaRPr lang="pt-BR" dirty="0" smtClean="0"/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 smtClean="0"/>
              <a:t>Interrupção</a:t>
            </a:r>
            <a:r>
              <a:rPr lang="pt-BR" dirty="0"/>
              <a:t>: </a:t>
            </a:r>
            <a:r>
              <a:rPr lang="pt-BR" sz="1800" i="1" dirty="0"/>
              <a:t>“</a:t>
            </a:r>
            <a:r>
              <a:rPr lang="pt-BR" sz="1800" i="1" dirty="0" smtClean="0"/>
              <a:t>somente </a:t>
            </a:r>
            <a:r>
              <a:rPr lang="pt-BR" sz="1800" i="1" dirty="0"/>
              <a:t>pelo ajuizamento da RT, ainda que em juízo </a:t>
            </a:r>
            <a:r>
              <a:rPr lang="pt-BR" sz="1800" i="1" dirty="0" smtClean="0"/>
              <a:t>incompetente”; </a:t>
            </a:r>
          </a:p>
          <a:p>
            <a:pPr fontAlgn="base">
              <a:buFontTx/>
              <a:buChar char="-"/>
            </a:pPr>
            <a:endParaRPr lang="pt-BR" sz="800" dirty="0"/>
          </a:p>
          <a:p>
            <a:pPr marL="0" indent="0" fontAlgn="base">
              <a:buNone/>
            </a:pPr>
            <a:r>
              <a:rPr lang="pt-BR" dirty="0"/>
              <a:t>Protesto é </a:t>
            </a:r>
            <a:r>
              <a:rPr lang="pt-BR" dirty="0" smtClean="0"/>
              <a:t>RT? </a:t>
            </a:r>
            <a:r>
              <a:rPr lang="pt-BR" dirty="0"/>
              <a:t>(art. 726, § 2º, </a:t>
            </a:r>
            <a:r>
              <a:rPr lang="pt-BR" dirty="0" smtClean="0"/>
              <a:t>CPC</a:t>
            </a:r>
            <a:r>
              <a:rPr lang="pt-BR" sz="1800" dirty="0" smtClean="0"/>
              <a:t>:  não mais cautelar, mas </a:t>
            </a:r>
            <a:r>
              <a:rPr lang="pt-BR" sz="1800" i="1" dirty="0" smtClean="0"/>
              <a:t>procedimento especial de jurisdição voluntária</a:t>
            </a:r>
            <a:r>
              <a:rPr lang="pt-BR" sz="1800" dirty="0" smtClean="0"/>
              <a:t>)</a:t>
            </a:r>
          </a:p>
          <a:p>
            <a:pPr marL="0" indent="0" fontAlgn="base">
              <a:buNone/>
            </a:pPr>
            <a:endParaRPr lang="pt-BR" sz="800" dirty="0"/>
          </a:p>
          <a:p>
            <a:pPr fontAlgn="base">
              <a:buFont typeface="Arial" pitchFamily="34" charset="0"/>
              <a:buChar char="•"/>
            </a:pPr>
            <a:r>
              <a:rPr lang="pt-BR" dirty="0" smtClean="0"/>
              <a:t>remanescem </a:t>
            </a:r>
            <a:r>
              <a:rPr lang="pt-BR" dirty="0"/>
              <a:t>fatos impeditivos </a:t>
            </a:r>
            <a:r>
              <a:rPr lang="pt-BR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(credor incapaz</a:t>
            </a:r>
            <a:r>
              <a:rPr lang="pt-BR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);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/>
              <a:t>e </a:t>
            </a:r>
          </a:p>
          <a:p>
            <a:pPr fontAlgn="base">
              <a:buFont typeface="Arial" pitchFamily="34" charset="0"/>
              <a:buChar char="•"/>
            </a:pPr>
            <a:r>
              <a:rPr lang="pt-BR" dirty="0" smtClean="0"/>
              <a:t>suspensivos </a:t>
            </a:r>
            <a:r>
              <a:rPr lang="pt-BR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(provocação em órgão </a:t>
            </a:r>
            <a:r>
              <a:rPr lang="pt-BR" sz="1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extrajudical</a:t>
            </a:r>
            <a:r>
              <a:rPr lang="pt-BR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 fontAlgn="base">
              <a:buNone/>
            </a:pPr>
            <a:endParaRPr lang="pt-BR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fontAlgn="base">
              <a:buNone/>
            </a:pPr>
            <a:r>
              <a:rPr lang="pt-BR" b="1" u="sng" dirty="0" smtClean="0"/>
              <a:t>Intercorrente</a:t>
            </a:r>
            <a:r>
              <a:rPr lang="pt-BR" dirty="0"/>
              <a:t>: fase de execução, no prazo de 2 anos </a:t>
            </a:r>
            <a:r>
              <a:rPr lang="pt-BR" sz="1800" dirty="0"/>
              <a:t>(</a:t>
            </a:r>
            <a:r>
              <a:rPr lang="pt-BR" sz="1800" dirty="0" err="1"/>
              <a:t>rqto</a:t>
            </a:r>
            <a:r>
              <a:rPr lang="pt-BR" sz="1800" dirty="0"/>
              <a:t> ou de ofício); </a:t>
            </a:r>
            <a:r>
              <a:rPr lang="pt-BR" dirty="0" smtClean="0"/>
              <a:t>absorveu </a:t>
            </a:r>
            <a:r>
              <a:rPr lang="pt-BR" dirty="0" err="1"/>
              <a:t>Súm</a:t>
            </a:r>
            <a:r>
              <a:rPr lang="pt-BR" dirty="0"/>
              <a:t>. 327/STF </a:t>
            </a:r>
            <a:r>
              <a:rPr lang="pt-BR" sz="1800" dirty="0"/>
              <a:t>(afastou S. 114/TST);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03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2ª. Rev. Industrial </a:t>
            </a:r>
            <a:r>
              <a:rPr lang="pt-BR" sz="2800" dirty="0" smtClean="0"/>
              <a:t>(elétrica)</a:t>
            </a:r>
            <a:r>
              <a:rPr lang="pt-BR" sz="3600" b="1" dirty="0" smtClean="0"/>
              <a:t> </a:t>
            </a:r>
            <a:r>
              <a:rPr lang="pt-BR" sz="3600" dirty="0" smtClean="0"/>
              <a:t>1860 - 1945</a:t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320" y="1665028"/>
            <a:ext cx="10809026" cy="4583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-    meados séc. XIX;  </a:t>
            </a:r>
          </a:p>
          <a:p>
            <a:pPr marL="0" indent="0">
              <a:buNone/>
            </a:pPr>
            <a:r>
              <a:rPr lang="pt-BR" dirty="0" smtClean="0"/>
              <a:t>-    eletricidade e petróleo; </a:t>
            </a:r>
            <a:r>
              <a:rPr lang="pt-B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EUA</a:t>
            </a:r>
          </a:p>
          <a:p>
            <a:pPr>
              <a:buFontTx/>
              <a:buChar char="-"/>
            </a:pPr>
            <a:r>
              <a:rPr lang="pt-BR" dirty="0" smtClean="0"/>
              <a:t>racionalização do trabalho - </a:t>
            </a:r>
            <a:r>
              <a:rPr lang="pt-B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Frederick Taylor 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Imagem 3" descr="Resultado de imagem para fordismo e esteira de tay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96" y="2105241"/>
            <a:ext cx="4026086" cy="2422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46110" y="3589818"/>
            <a:ext cx="5549974" cy="265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Fordismo (1920): </a:t>
            </a:r>
            <a:endParaRPr lang="pt-BR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vertical;  - The big; - </a:t>
            </a:r>
            <a:r>
              <a:rPr lang="pt-B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case;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CF México (1917) e Weimar (1919)</a:t>
            </a:r>
          </a:p>
          <a:p>
            <a:pPr marL="5715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Versalhes e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OIT (1919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5715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t-BR" sz="2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Dto</a:t>
            </a:r>
            <a:r>
              <a:rPr lang="pt-BR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Trabalho – DH (2ª.)</a:t>
            </a:r>
            <a:endParaRPr lang="pt-BR" sz="2200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916514" y="4781609"/>
            <a:ext cx="318721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Ford Modelo T </a:t>
            </a:r>
            <a:r>
              <a:rPr lang="pt-BR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1908 a 1927)</a:t>
            </a:r>
          </a:p>
        </p:txBody>
      </p:sp>
    </p:spTree>
    <p:extLst>
      <p:ext uri="{BB962C8B-B14F-4D97-AF65-F5344CB8AC3E}">
        <p14:creationId xmlns:p14="http://schemas.microsoft.com/office/powerpoint/2010/main" val="36125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2183"/>
          </a:xfrm>
        </p:spPr>
        <p:txBody>
          <a:bodyPr/>
          <a:lstStyle/>
          <a:p>
            <a:r>
              <a:rPr lang="pt-BR" sz="4000" b="1" dirty="0"/>
              <a:t>Aplicação da lei nova no tempo: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514902"/>
            <a:ext cx="8946541" cy="473349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Aplicação imediata x segurança jurídica (CF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Art. 2º da MP 808: “O disposto na Lei nº 13.467/17, se aplica, na integralidade, aos contratos de trabalho vigentes</a:t>
            </a:r>
            <a:r>
              <a:rPr lang="pt-BR" dirty="0" smtClean="0"/>
              <a:t>”.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Art. 5º, XXXVI: "a lei não prejudicará o direito adquirido, o ato jurídico perfeito e a coisa julgada".</a:t>
            </a:r>
          </a:p>
          <a:p>
            <a:pPr marL="1077913" indent="0">
              <a:buNone/>
            </a:pPr>
            <a:r>
              <a:rPr lang="pt-BR" sz="1600" dirty="0"/>
              <a:t>Ex1: empregado até 1 dia antes da Lei </a:t>
            </a:r>
            <a:r>
              <a:rPr lang="pt-BR" sz="1600" dirty="0" smtClean="0"/>
              <a:t>preenchia requisitos </a:t>
            </a:r>
            <a:r>
              <a:rPr lang="pt-BR" sz="1600" dirty="0"/>
              <a:t>do art. 461, CLT;</a:t>
            </a:r>
          </a:p>
          <a:p>
            <a:pPr marL="1077913" indent="0">
              <a:buNone/>
            </a:pPr>
            <a:r>
              <a:rPr lang="pt-BR" sz="1600" dirty="0"/>
              <a:t>Ex2: sempre trabalhou 12 x 36 e recebeu em dobro os feriados;</a:t>
            </a:r>
          </a:p>
          <a:p>
            <a:pPr marL="1077913" indent="0">
              <a:buNone/>
            </a:pPr>
            <a:r>
              <a:rPr lang="pt-BR" sz="1600" dirty="0"/>
              <a:t>Ex3: como </a:t>
            </a:r>
            <a:r>
              <a:rPr lang="pt-BR" sz="1600" dirty="0" err="1"/>
              <a:t>teletrabalhador</a:t>
            </a:r>
            <a:r>
              <a:rPr lang="pt-BR" sz="1600" dirty="0"/>
              <a:t>  </a:t>
            </a:r>
            <a:r>
              <a:rPr lang="pt-BR" sz="1600" dirty="0" smtClean="0"/>
              <a:t>sempre </a:t>
            </a:r>
            <a:r>
              <a:rPr lang="pt-BR" sz="1600" dirty="0"/>
              <a:t>recebeu as HE fiscalizadas;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655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064526"/>
            <a:ext cx="8946541" cy="518387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Princípio </a:t>
            </a:r>
            <a:r>
              <a:rPr lang="pt-BR" dirty="0"/>
              <a:t>da Progressividade dos Direitos Sociais e Fundamentais </a:t>
            </a:r>
            <a:endParaRPr lang="pt-BR" dirty="0" smtClean="0"/>
          </a:p>
          <a:p>
            <a:pPr marL="0" indent="0">
              <a:buNone/>
            </a:pPr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(art. 7º</a:t>
            </a:r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caput e 5º, </a:t>
            </a:r>
            <a:r>
              <a:rPr lang="pt-BR" sz="1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pg</a:t>
            </a:r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2º, CF</a:t>
            </a:r>
            <a:r>
              <a:rPr lang="pt-BR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Princípio </a:t>
            </a:r>
            <a:r>
              <a:rPr lang="pt-BR" dirty="0"/>
              <a:t>da Irredutibilidade Salarial, exceto ACT/CCT </a:t>
            </a: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(7º, VI, CF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Art. 912 - Os </a:t>
            </a:r>
            <a:r>
              <a:rPr lang="pt-BR" u="sng" dirty="0"/>
              <a:t>dispositivos de caráter imperativo</a:t>
            </a:r>
            <a:r>
              <a:rPr lang="pt-BR" dirty="0"/>
              <a:t> terão </a:t>
            </a:r>
            <a:r>
              <a:rPr lang="pt-BR" u="sng" dirty="0"/>
              <a:t>aplicação imediata</a:t>
            </a:r>
            <a:r>
              <a:rPr lang="pt-BR" dirty="0"/>
              <a:t> às relações iniciadas, mas não consumadas, antes da vigência desta Consolidação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u="sng" dirty="0"/>
              <a:t>Caráter imperativo = disposições de proteção ao trabalho</a:t>
            </a:r>
            <a:endParaRPr lang="pt-BR" dirty="0"/>
          </a:p>
          <a:p>
            <a:pPr marL="1528763" indent="0">
              <a:buNone/>
            </a:pPr>
            <a:r>
              <a:rPr lang="pt-BR" sz="1600" dirty="0"/>
              <a:t>Art. 444 - As relações contratuais de trabalho podem ser objeto de livre estipulação das partes interessadas em </a:t>
            </a:r>
            <a:r>
              <a:rPr lang="pt-BR" sz="1600" u="sng" dirty="0"/>
              <a:t>tudo quanto não contravenha às disposições de proteção ao trabalho</a:t>
            </a:r>
            <a:r>
              <a:rPr lang="pt-BR" sz="1600" dirty="0"/>
              <a:t>, aos contratos coletivos que lhes sejam aplicáveis e às decisões das autoridades competentes.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6634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9436" y="980689"/>
            <a:ext cx="8946541" cy="4894423"/>
          </a:xfrm>
          <a:ln>
            <a:solidFill>
              <a:srgbClr val="FFFF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hlinkClick r:id="rId2"/>
              </a:rPr>
              <a:t>Súmula 191/TST - 11/07/2017</a:t>
            </a:r>
            <a:r>
              <a:rPr lang="pt-BR" b="1" dirty="0"/>
              <a:t>. Periculosidade. Adicional. Incidência. Base de cálculo. Eletricitário. </a:t>
            </a:r>
            <a:r>
              <a:rPr lang="pt-BR" b="1" dirty="0">
                <a:hlinkClick r:id="rId3"/>
              </a:rPr>
              <a:t>CLT, art. 193</a:t>
            </a:r>
            <a:r>
              <a:rPr lang="pt-BR" b="1" dirty="0"/>
              <a:t>. </a:t>
            </a:r>
            <a:r>
              <a:rPr lang="pt-BR" b="1" dirty="0">
                <a:hlinkClick r:id="rId4"/>
              </a:rPr>
              <a:t>Lei 12.740/2012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II - O adicional de periculosidade do empregado eletricitário, contratado sob a égide da Lei nº 7.369/1985, deve ser calculado sobre a totalidade das parcelas de natureza salarial. Não é válida norma coletiva mediante a qual se determina a incidência do referido adicional sobre o salário básico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III - </a:t>
            </a:r>
            <a:r>
              <a:rPr lang="pt-BR" u="sng" dirty="0"/>
              <a:t>A alteração da base de cálculo do adicional de periculosidade do eletricitário promovida pela </a:t>
            </a:r>
            <a:r>
              <a:rPr lang="pt-BR" u="sng" dirty="0">
                <a:hlinkClick r:id="rId4"/>
              </a:rPr>
              <a:t>Lei 12.740/2012</a:t>
            </a:r>
            <a:r>
              <a:rPr lang="pt-BR" u="sng" dirty="0"/>
              <a:t> atinge somente contrato de trabalho firmado a partir de sua vigência</a:t>
            </a:r>
            <a:r>
              <a:rPr lang="pt-BR" dirty="0"/>
              <a:t>, de modo que, nesse caso, o cálculo será realizado </a:t>
            </a:r>
            <a:r>
              <a:rPr lang="pt-BR" u="sng" dirty="0"/>
              <a:t>exclusivamente sobre o salário básico</a:t>
            </a:r>
            <a:r>
              <a:rPr lang="pt-BR" dirty="0"/>
              <a:t>, conforme determina o § 1º do art. 193 da CLT.</a:t>
            </a:r>
          </a:p>
        </p:txBody>
      </p:sp>
    </p:spTree>
    <p:extLst>
      <p:ext uri="{BB962C8B-B14F-4D97-AF65-F5344CB8AC3E}">
        <p14:creationId xmlns:p14="http://schemas.microsoft.com/office/powerpoint/2010/main" val="2399085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Conclusão: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494972"/>
            <a:ext cx="9245374" cy="4753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- A Lei 13.467 se aplica, integralmente, aos contratos de trabalho vigentes em tudo que não ferir direito adquirido e ato jurídico perfeito dos trabalhadores (art. 2 da MP </a:t>
            </a:r>
            <a:r>
              <a:rPr lang="pt-BR" sz="2400" i="1" u="sng" dirty="0" err="1"/>
              <a:t>cc</a:t>
            </a:r>
            <a:r>
              <a:rPr lang="pt-BR" sz="2400" dirty="0"/>
              <a:t> art. 5º, XXXVI, CF</a:t>
            </a:r>
            <a:r>
              <a:rPr lang="pt-BR" sz="2400" dirty="0" smtClean="0"/>
              <a:t>)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- As normas cogentes, vale dizer todas aquelas que tragam proteção ao trabalho, terão aplicação integral e imediata (art. 2º da MP </a:t>
            </a:r>
            <a:r>
              <a:rPr lang="pt-BR" sz="2400" i="1" u="sng" dirty="0" err="1"/>
              <a:t>cc</a:t>
            </a:r>
            <a:r>
              <a:rPr lang="pt-BR" sz="2400" dirty="0"/>
              <a:t> com os </a:t>
            </a:r>
            <a:r>
              <a:rPr lang="pt-BR" sz="2400" dirty="0" err="1"/>
              <a:t>arts</a:t>
            </a:r>
            <a:r>
              <a:rPr lang="pt-BR" sz="2400" dirty="0"/>
              <a:t>. 912 e 444, da CLT) 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70367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4861" y="642718"/>
            <a:ext cx="9404723" cy="1400530"/>
          </a:xfrm>
        </p:spPr>
        <p:txBody>
          <a:bodyPr/>
          <a:lstStyle/>
          <a:p>
            <a:r>
              <a:rPr lang="pt-BR" sz="3200" b="1" dirty="0"/>
              <a:t>Gestante e lactante em ambiente insalubre: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3936" y="1398628"/>
            <a:ext cx="10023867" cy="5180301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pt-BR" b="1" dirty="0"/>
              <a:t> </a:t>
            </a:r>
            <a:r>
              <a:rPr lang="pt-BR" b="1" dirty="0" smtClean="0"/>
              <a:t>     </a:t>
            </a:r>
            <a:r>
              <a:rPr lang="pt-BR" sz="1500" b="1" dirty="0" smtClean="0"/>
              <a:t>Antes </a:t>
            </a:r>
            <a:r>
              <a:rPr lang="pt-BR" sz="1500" b="1" dirty="0"/>
              <a:t>da MP: art. 394-A</a:t>
            </a:r>
            <a:endParaRPr lang="pt-BR" sz="1500" dirty="0"/>
          </a:p>
          <a:p>
            <a:pPr fontAlgn="base">
              <a:buFontTx/>
              <a:buChar char="-"/>
            </a:pPr>
            <a:r>
              <a:rPr lang="pt-BR" sz="1500" i="1" dirty="0" smtClean="0"/>
              <a:t>gestante</a:t>
            </a:r>
            <a:r>
              <a:rPr lang="pt-BR" sz="1500" i="1" dirty="0"/>
              <a:t>: </a:t>
            </a:r>
            <a:r>
              <a:rPr lang="pt-BR" sz="1500" dirty="0"/>
              <a:t> afastada em grau máximo (nas demais mediante atestado); 	</a:t>
            </a:r>
            <a:r>
              <a:rPr lang="pt-BR" sz="1500" dirty="0" smtClean="0"/>
              <a:t> </a:t>
            </a:r>
            <a:r>
              <a:rPr lang="pt-BR" sz="1500" dirty="0"/>
              <a:t>-  </a:t>
            </a:r>
            <a:r>
              <a:rPr lang="pt-BR" sz="1500" i="1" dirty="0"/>
              <a:t>lactante: </a:t>
            </a:r>
            <a:r>
              <a:rPr lang="pt-BR" sz="1500" dirty="0"/>
              <a:t> afastada apenas mediante atestado</a:t>
            </a:r>
            <a:r>
              <a:rPr lang="pt-BR" sz="1500" dirty="0" smtClean="0"/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1500" dirty="0" smtClean="0"/>
              <a:t>permanecia </a:t>
            </a:r>
            <a:r>
              <a:rPr lang="pt-BR" sz="1500" dirty="0"/>
              <a:t>recebendo adicional; </a:t>
            </a:r>
            <a:endParaRPr lang="pt-BR" sz="1500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1500" dirty="0" smtClean="0"/>
              <a:t>não </a:t>
            </a:r>
            <a:r>
              <a:rPr lang="pt-BR" sz="1500" dirty="0"/>
              <a:t>sendo possível alocação (local salubre) = salário-maternidade</a:t>
            </a:r>
            <a:r>
              <a:rPr lang="pt-BR" sz="1500" dirty="0" smtClean="0"/>
              <a:t>;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partir da MP 808</a:t>
            </a:r>
            <a:r>
              <a:rPr lang="pt-B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r>
              <a:rPr lang="pt-BR" b="1" dirty="0"/>
              <a:t> </a:t>
            </a:r>
            <a:r>
              <a:rPr lang="pt-BR" dirty="0"/>
              <a:t>(art. 394-A e 396</a:t>
            </a:r>
            <a:r>
              <a:rPr lang="pt-BR" dirty="0" smtClean="0"/>
              <a:t>)</a:t>
            </a:r>
          </a:p>
          <a:p>
            <a:pPr marL="0" indent="0" fontAlgn="base">
              <a:buNone/>
            </a:pPr>
            <a:endParaRPr lang="pt-BR" sz="900" dirty="0"/>
          </a:p>
          <a:p>
            <a:pPr marL="0" indent="0" fontAlgn="base">
              <a:buNone/>
            </a:pPr>
            <a:r>
              <a:rPr lang="pt-BR" b="1" dirty="0" smtClean="0"/>
              <a:t>a) Gestante</a:t>
            </a:r>
            <a:r>
              <a:rPr lang="pt-BR" b="1" dirty="0"/>
              <a:t>: </a:t>
            </a:r>
            <a:r>
              <a:rPr lang="pt-BR" dirty="0"/>
              <a:t>afastada </a:t>
            </a:r>
            <a:r>
              <a:rPr lang="pt-BR" sz="17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(sem adicional)</a:t>
            </a:r>
            <a:r>
              <a:rPr lang="pt-BR" dirty="0"/>
              <a:t>, exceto se trouxer atestado </a:t>
            </a:r>
            <a:r>
              <a:rPr lang="pt-BR" sz="17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(grau médio/mínimo</a:t>
            </a:r>
            <a:r>
              <a:rPr lang="pt-BR" sz="17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0" indent="0" fontAlgn="base">
              <a:buNone/>
            </a:pPr>
            <a:endParaRPr lang="pt-BR" sz="900" dirty="0"/>
          </a:p>
          <a:p>
            <a:pPr marL="0" indent="0" fontAlgn="base">
              <a:buNone/>
            </a:pPr>
            <a:r>
              <a:rPr lang="pt-BR" b="1" dirty="0"/>
              <a:t>b) Lactante: </a:t>
            </a:r>
            <a:r>
              <a:rPr lang="pt-BR" dirty="0"/>
              <a:t>permanece, exceto se trouxer atestado </a:t>
            </a:r>
            <a:r>
              <a:rPr lang="pt-BR" sz="17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(específico para </a:t>
            </a:r>
            <a:r>
              <a:rPr lang="pt-BR" sz="17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ato </a:t>
            </a:r>
            <a:r>
              <a:rPr lang="pt-BR" sz="17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da lactação</a:t>
            </a:r>
            <a:r>
              <a:rPr lang="pt-BR" sz="17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);</a:t>
            </a:r>
          </a:p>
          <a:p>
            <a:pPr marL="0" indent="0" fontAlgn="base">
              <a:buNone/>
            </a:pPr>
            <a:endParaRPr lang="pt-BR" sz="9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982663" indent="0" fontAlgn="base">
              <a:buNone/>
            </a:pPr>
            <a:r>
              <a:rPr lang="pt-BR" sz="1600" dirty="0"/>
              <a:t>   *caiu a conversão em </a:t>
            </a:r>
            <a:r>
              <a:rPr lang="pt-BR" sz="1600" dirty="0" smtClean="0"/>
              <a:t>“gravidez </a:t>
            </a:r>
            <a:r>
              <a:rPr lang="pt-BR" sz="1600" dirty="0"/>
              <a:t>de </a:t>
            </a:r>
            <a:r>
              <a:rPr lang="pt-BR" sz="1600" dirty="0" smtClean="0"/>
              <a:t>risco” (Salário-maternidade</a:t>
            </a:r>
            <a:r>
              <a:rPr lang="pt-BR" sz="1600" dirty="0"/>
              <a:t>);</a:t>
            </a:r>
          </a:p>
          <a:p>
            <a:pPr marL="982663" indent="0">
              <a:buNone/>
            </a:pPr>
            <a:r>
              <a:rPr lang="pt-BR" sz="1600" dirty="0"/>
              <a:t>   * Períodos (amamentação) fixados em acordo: 2x 30´ (até 6 meses ou </a:t>
            </a:r>
            <a:r>
              <a:rPr lang="pt-BR" sz="1600" dirty="0" smtClean="0"/>
              <a:t>mais</a:t>
            </a:r>
            <a:r>
              <a:rPr lang="pt-BR" sz="1600" dirty="0"/>
              <a:t>,  </a:t>
            </a:r>
            <a:r>
              <a:rPr lang="pt-BR" sz="1600" dirty="0" err="1"/>
              <a:t>cf</a:t>
            </a:r>
            <a:r>
              <a:rPr lang="pt-BR" sz="1600" dirty="0"/>
              <a:t>  </a:t>
            </a:r>
            <a:r>
              <a:rPr lang="pt-BR" sz="1600" dirty="0" smtClean="0"/>
              <a:t>atestado</a:t>
            </a:r>
            <a:r>
              <a:rPr lang="pt-BR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755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6736" y="749593"/>
            <a:ext cx="9404723" cy="1400530"/>
          </a:xfrm>
        </p:spPr>
        <p:txBody>
          <a:bodyPr/>
          <a:lstStyle/>
          <a:p>
            <a:r>
              <a:rPr lang="pt-BR" b="1" dirty="0"/>
              <a:t>Modalidades de Contrato: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940095"/>
            <a:ext cx="8946541" cy="4571999"/>
          </a:xfrm>
        </p:spPr>
        <p:txBody>
          <a:bodyPr>
            <a:normAutofit fontScale="92500" lnSpcReduction="10000"/>
          </a:bodyPr>
          <a:lstStyle/>
          <a:p>
            <a:pPr fontAlgn="base">
              <a:buFontTx/>
              <a:buChar char="-"/>
            </a:pPr>
            <a:r>
              <a:rPr lang="pt-BR" sz="2400" b="1" dirty="0" smtClean="0"/>
              <a:t>Tempo </a:t>
            </a:r>
            <a:r>
              <a:rPr lang="pt-BR" sz="2400" b="1" dirty="0"/>
              <a:t>parcial</a:t>
            </a:r>
            <a:r>
              <a:rPr lang="pt-BR" sz="2400" dirty="0"/>
              <a:t>: </a:t>
            </a:r>
            <a:r>
              <a:rPr lang="pt-B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art.75-A a 75-E</a:t>
            </a:r>
          </a:p>
          <a:p>
            <a:pPr fontAlgn="base">
              <a:buFontTx/>
              <a:buChar char="-"/>
            </a:pPr>
            <a:r>
              <a:rPr lang="pt-BR" sz="2200" dirty="0" smtClean="0"/>
              <a:t>até </a:t>
            </a:r>
            <a:r>
              <a:rPr lang="pt-BR" sz="2200" dirty="0"/>
              <a:t>26hs/semanais (+6 HE); </a:t>
            </a:r>
            <a:endParaRPr lang="pt-BR" sz="2200" dirty="0" smtClean="0"/>
          </a:p>
          <a:p>
            <a:pPr fontAlgn="base">
              <a:buFontTx/>
              <a:buChar char="-"/>
            </a:pPr>
            <a:r>
              <a:rPr lang="pt-BR" sz="2200" dirty="0" smtClean="0"/>
              <a:t>até </a:t>
            </a:r>
            <a:r>
              <a:rPr lang="pt-BR" sz="2200" dirty="0"/>
              <a:t>30 </a:t>
            </a:r>
            <a:r>
              <a:rPr lang="pt-BR" sz="2200" dirty="0" err="1"/>
              <a:t>hs</a:t>
            </a:r>
            <a:r>
              <a:rPr lang="pt-BR" sz="2200" dirty="0"/>
              <a:t>/sem (sem HE); </a:t>
            </a:r>
            <a:endParaRPr lang="pt-BR" sz="2200" dirty="0" smtClean="0"/>
          </a:p>
          <a:p>
            <a:pPr fontAlgn="base">
              <a:buFontTx/>
              <a:buChar char="-"/>
            </a:pPr>
            <a:r>
              <a:rPr lang="pt-BR" sz="2200" dirty="0" smtClean="0"/>
              <a:t>revogação </a:t>
            </a:r>
            <a:r>
              <a:rPr lang="pt-BR" sz="2200" dirty="0"/>
              <a:t>art. 130-A</a:t>
            </a:r>
            <a:r>
              <a:rPr lang="pt-BR" sz="2200" dirty="0" smtClean="0"/>
              <a:t>;</a:t>
            </a:r>
          </a:p>
          <a:p>
            <a:pPr fontAlgn="base">
              <a:buFontTx/>
              <a:buChar char="-"/>
            </a:pPr>
            <a:endParaRPr lang="pt-BR" sz="2400" dirty="0"/>
          </a:p>
          <a:p>
            <a:pPr fontAlgn="base">
              <a:buFontTx/>
              <a:buChar char="-"/>
            </a:pPr>
            <a:r>
              <a:rPr lang="pt-BR" sz="2400" b="1" dirty="0" err="1" smtClean="0"/>
              <a:t>Teletrabalhadores</a:t>
            </a:r>
            <a:r>
              <a:rPr lang="pt-BR" sz="2400" dirty="0"/>
              <a:t>: </a:t>
            </a:r>
            <a:endParaRPr lang="pt-BR" sz="2400" dirty="0" smtClean="0"/>
          </a:p>
          <a:p>
            <a:pPr fontAlgn="base">
              <a:buFontTx/>
              <a:buChar char="-"/>
            </a:pPr>
            <a:r>
              <a:rPr lang="pt-BR" sz="2200" dirty="0"/>
              <a:t>Contrato escrito;</a:t>
            </a:r>
          </a:p>
          <a:p>
            <a:pPr fontAlgn="base">
              <a:buFontTx/>
              <a:buChar char="-"/>
            </a:pPr>
            <a:r>
              <a:rPr lang="pt-BR" sz="2200" dirty="0"/>
              <a:t>Comparecimento esporádico na empresa não descaracteriza;</a:t>
            </a:r>
          </a:p>
          <a:p>
            <a:pPr fontAlgn="base">
              <a:buFontTx/>
              <a:buChar char="-"/>
            </a:pPr>
            <a:r>
              <a:rPr lang="pt-BR" sz="2200" dirty="0" smtClean="0"/>
              <a:t>previsão </a:t>
            </a:r>
            <a:r>
              <a:rPr lang="pt-BR" sz="2200" dirty="0"/>
              <a:t>rateio de despesas; </a:t>
            </a:r>
            <a:endParaRPr lang="pt-BR" sz="2200" dirty="0" smtClean="0"/>
          </a:p>
          <a:p>
            <a:pPr fontAlgn="base">
              <a:buFontTx/>
              <a:buChar char="-"/>
            </a:pPr>
            <a:r>
              <a:rPr lang="pt-BR" sz="2200" dirty="0" smtClean="0"/>
              <a:t>exclusão </a:t>
            </a:r>
            <a:r>
              <a:rPr lang="pt-BR" sz="2200" dirty="0"/>
              <a:t>da tutela da jornada (HE, intervalo, noturna): </a:t>
            </a:r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Inconstitucionalidade: art. 7º, XIII, CF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20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805218"/>
            <a:ext cx="9159804" cy="5443181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pt-BR" sz="3200" b="1" dirty="0" smtClean="0"/>
              <a:t>    Autônomo</a:t>
            </a:r>
            <a:r>
              <a:rPr lang="pt-BR" dirty="0"/>
              <a:t>: (art. 442-B) </a:t>
            </a:r>
            <a:endParaRPr lang="pt-BR" dirty="0" smtClean="0"/>
          </a:p>
          <a:p>
            <a:pPr fontAlgn="base">
              <a:buFontTx/>
              <a:buChar char="-"/>
            </a:pPr>
            <a:r>
              <a:rPr lang="pt-BR" dirty="0" smtClean="0"/>
              <a:t>formalizado </a:t>
            </a:r>
            <a:r>
              <a:rPr lang="pt-BR" dirty="0"/>
              <a:t>como autônomo não é empregado, </a:t>
            </a:r>
            <a:r>
              <a:rPr lang="pt-BR" dirty="0" smtClean="0"/>
              <a:t>ainda </a:t>
            </a:r>
            <a:r>
              <a:rPr lang="pt-BR" dirty="0"/>
              <a:t>que trabalhe para apenas um tomador (§2º</a:t>
            </a:r>
            <a:r>
              <a:rPr lang="pt-BR" dirty="0" smtClean="0"/>
              <a:t>) em </a:t>
            </a:r>
            <a:r>
              <a:rPr lang="pt-BR" dirty="0"/>
              <a:t>atividade essencial do contratante (§7º</a:t>
            </a:r>
            <a:r>
              <a:rPr lang="pt-BR" dirty="0" smtClean="0"/>
              <a:t>).</a:t>
            </a:r>
          </a:p>
          <a:p>
            <a:pPr marL="0" indent="0" fontAlgn="base">
              <a:buNone/>
            </a:pPr>
            <a:endParaRPr lang="pt-BR" dirty="0"/>
          </a:p>
          <a:p>
            <a:pPr marL="1077913" fontAlgn="base">
              <a:buFont typeface="Arial" panose="020B0604020202020204" pitchFamily="34" charset="0"/>
              <a:buChar char="•"/>
            </a:pPr>
            <a:r>
              <a:rPr lang="pt-BR" dirty="0" smtClean="0"/>
              <a:t>livre </a:t>
            </a:r>
            <a:r>
              <a:rPr lang="pt-BR" dirty="0"/>
              <a:t>para trabalhar </a:t>
            </a:r>
            <a:r>
              <a:rPr lang="pt-BR" dirty="0" smtClean="0"/>
              <a:t>a </a:t>
            </a:r>
            <a:r>
              <a:rPr lang="pt-BR" dirty="0"/>
              <a:t>outros concorrentes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(§ 3º); </a:t>
            </a:r>
          </a:p>
          <a:p>
            <a:pPr marL="1077913" fontAlgn="base">
              <a:buFont typeface="Arial" panose="020B0604020202020204" pitchFamily="34" charset="0"/>
              <a:buChar char="•"/>
            </a:pPr>
            <a:r>
              <a:rPr lang="pt-BR" dirty="0" smtClean="0"/>
              <a:t>vedada </a:t>
            </a:r>
            <a:r>
              <a:rPr lang="pt-BR" dirty="0"/>
              <a:t>cláusula de exclusividade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(§ 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1º);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077913" fontAlgn="base">
              <a:buFont typeface="Arial" panose="020B0604020202020204" pitchFamily="34" charset="0"/>
              <a:buChar char="•"/>
            </a:pPr>
            <a:r>
              <a:rPr lang="pt-BR" dirty="0" smtClean="0"/>
              <a:t>pode </a:t>
            </a:r>
            <a:r>
              <a:rPr lang="pt-BR" dirty="0"/>
              <a:t>recusar demandas da contratante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(§4º);</a:t>
            </a:r>
          </a:p>
          <a:p>
            <a:pPr marL="1077913" fontAlgn="base">
              <a:buFont typeface="Arial" panose="020B0604020202020204" pitchFamily="34" charset="0"/>
              <a:buChar char="•"/>
            </a:pPr>
            <a:r>
              <a:rPr lang="pt-BR" dirty="0" smtClean="0"/>
              <a:t>motoristas</a:t>
            </a:r>
            <a:r>
              <a:rPr lang="pt-BR" dirty="0"/>
              <a:t>, representantes comerciais, corretores, parceiros, e trabalhadores regulados como autônomos, desde que cumpridos os requisitos, não terão vínculo de emprego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(§ 5º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).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*preenchido os requisitos do art. 3º = vínculo de emprego</a:t>
            </a:r>
            <a:r>
              <a:rPr lang="pt-BR" dirty="0" smtClean="0"/>
              <a:t>;</a:t>
            </a:r>
          </a:p>
          <a:p>
            <a:pPr marL="0" indent="0" fontAlgn="base">
              <a:buNone/>
            </a:pPr>
            <a:endParaRPr lang="pt-BR" sz="2400" dirty="0"/>
          </a:p>
          <a:p>
            <a:pPr marL="0" indent="0" fontAlgn="base">
              <a:buNone/>
            </a:pPr>
            <a:r>
              <a:rPr lang="pt-BR" b="1" dirty="0"/>
              <a:t> </a:t>
            </a:r>
            <a:r>
              <a:rPr lang="pt-BR" b="1" dirty="0" smtClean="0"/>
              <a:t>    </a:t>
            </a:r>
            <a:r>
              <a:rPr lang="pt-BR" sz="3200" b="1" dirty="0" smtClean="0"/>
              <a:t>Terceirização</a:t>
            </a:r>
            <a:r>
              <a:rPr lang="pt-BR" dirty="0" smtClean="0"/>
              <a:t> </a:t>
            </a:r>
            <a:r>
              <a:rPr lang="pt-BR" dirty="0"/>
              <a:t>em atividade </a:t>
            </a:r>
            <a:r>
              <a:rPr lang="pt-BR" dirty="0" smtClean="0"/>
              <a:t>fim, </a:t>
            </a:r>
            <a:r>
              <a:rPr lang="pt-BR" dirty="0"/>
              <a:t>com observância de salário equivalente aos </a:t>
            </a:r>
            <a:r>
              <a:rPr lang="pt-BR" dirty="0" smtClean="0"/>
              <a:t>dos </a:t>
            </a:r>
            <a:r>
              <a:rPr lang="pt-BR" dirty="0"/>
              <a:t>efetivos  </a:t>
            </a:r>
            <a:r>
              <a:rPr lang="pt-BR" i="1" dirty="0"/>
              <a:t>“se assim </a:t>
            </a:r>
            <a:r>
              <a:rPr lang="pt-BR" i="1" dirty="0" smtClean="0"/>
              <a:t>entenderem </a:t>
            </a:r>
            <a:r>
              <a:rPr lang="pt-BR" i="1" dirty="0"/>
              <a:t>contratante e </a:t>
            </a:r>
            <a:r>
              <a:rPr lang="pt-BR" i="1" dirty="0" smtClean="0"/>
              <a:t>contratada’</a:t>
            </a:r>
            <a:r>
              <a:rPr lang="pt-BR" dirty="0" smtClean="0"/>
              <a:t>.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(art. 4º-C, § 1º)</a:t>
            </a:r>
          </a:p>
        </p:txBody>
      </p:sp>
    </p:spTree>
    <p:extLst>
      <p:ext uri="{BB962C8B-B14F-4D97-AF65-F5344CB8AC3E}">
        <p14:creationId xmlns:p14="http://schemas.microsoft.com/office/powerpoint/2010/main" val="32907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791570"/>
            <a:ext cx="9406350" cy="5456829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t-BR" sz="3200" b="1" dirty="0"/>
              <a:t> </a:t>
            </a:r>
            <a:r>
              <a:rPr lang="pt-BR" sz="3200" b="1" dirty="0" smtClean="0"/>
              <a:t>  Intermitente:</a:t>
            </a:r>
          </a:p>
          <a:p>
            <a:pPr marL="0" indent="0" algn="just" fontAlgn="base">
              <a:buNone/>
            </a:pPr>
            <a:endParaRPr lang="pt-BR" sz="800" dirty="0"/>
          </a:p>
          <a:p>
            <a:pPr marL="0" indent="0" algn="just" fontAlgn="base">
              <a:buNone/>
            </a:pPr>
            <a:r>
              <a:rPr lang="pt-BR" dirty="0" smtClean="0"/>
              <a:t>-  Art</a:t>
            </a:r>
            <a:r>
              <a:rPr lang="pt-BR" dirty="0"/>
              <a:t>. 452-A:  Contrato de trabalho por escrito e CTPS, contendo:</a:t>
            </a:r>
          </a:p>
          <a:p>
            <a:pPr marL="400050" lvl="1" indent="0" algn="just" fontAlgn="base">
              <a:buNone/>
            </a:pPr>
            <a:r>
              <a:rPr lang="pt-BR" sz="1600" dirty="0"/>
              <a:t>I - identificação, assinatura e domicílio ou sede das partes; </a:t>
            </a:r>
          </a:p>
          <a:p>
            <a:pPr marL="400050" lvl="1" indent="0" algn="just" fontAlgn="base">
              <a:buNone/>
            </a:pPr>
            <a:r>
              <a:rPr lang="pt-BR" sz="1600" dirty="0"/>
              <a:t>II – valor-hora ou valor-dia, não inferior ao SM, assegurada a remuneração superior do trabalho noturno e o mesmo valor dos colegas do estabelecimento que exerçam mesma função;</a:t>
            </a:r>
          </a:p>
          <a:p>
            <a:pPr marL="400050" lvl="1" indent="0" algn="just" fontAlgn="base">
              <a:buNone/>
            </a:pPr>
            <a:r>
              <a:rPr lang="pt-BR" sz="1600" dirty="0"/>
              <a:t>III - o local e o prazo para o </a:t>
            </a:r>
            <a:r>
              <a:rPr lang="pt-BR" sz="1600" dirty="0" err="1"/>
              <a:t>pgto</a:t>
            </a:r>
            <a:r>
              <a:rPr lang="pt-BR" sz="1600" dirty="0"/>
              <a:t> da remuneração (não superando 30 dias, 452-A, § 11</a:t>
            </a:r>
            <a:r>
              <a:rPr lang="pt-BR" sz="1600" dirty="0" smtClean="0"/>
              <a:t>).</a:t>
            </a:r>
          </a:p>
          <a:p>
            <a:pPr marL="400050" lvl="1" indent="0" algn="just" fontAlgn="base">
              <a:buNone/>
            </a:pPr>
            <a:endParaRPr lang="pt-BR" sz="1600" dirty="0"/>
          </a:p>
          <a:p>
            <a:pPr algn="just" fontAlgn="base">
              <a:buFontTx/>
              <a:buChar char="-"/>
            </a:pPr>
            <a:r>
              <a:rPr lang="pt-BR" dirty="0" smtClean="0"/>
              <a:t>Na </a:t>
            </a:r>
            <a:r>
              <a:rPr lang="pt-BR" dirty="0"/>
              <a:t>data acordada deverá </a:t>
            </a:r>
            <a:r>
              <a:rPr lang="pt-BR" dirty="0" smtClean="0"/>
              <a:t>receber, </a:t>
            </a:r>
            <a:r>
              <a:rPr lang="pt-BR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mediante </a:t>
            </a:r>
            <a:r>
              <a:rPr lang="pt-BR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recibo </a:t>
            </a:r>
            <a:r>
              <a:rPr lang="pt-BR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discriminado: </a:t>
            </a:r>
          </a:p>
          <a:p>
            <a:pPr marL="0" indent="0" algn="just" fontAlgn="base">
              <a:buNone/>
            </a:pPr>
            <a:r>
              <a:rPr lang="pt-BR" sz="18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	    -    </a:t>
            </a:r>
            <a:r>
              <a:rPr lang="pt-BR" sz="1800" i="1" dirty="0" smtClean="0"/>
              <a:t>remuneração</a:t>
            </a:r>
            <a:r>
              <a:rPr lang="pt-BR" sz="1800" i="1" dirty="0"/>
              <a:t>;  - </a:t>
            </a:r>
            <a:r>
              <a:rPr lang="pt-BR" sz="1800" i="1" dirty="0" smtClean="0"/>
              <a:t>RSR</a:t>
            </a:r>
            <a:r>
              <a:rPr lang="pt-BR" sz="1800" i="1" dirty="0"/>
              <a:t>; </a:t>
            </a:r>
            <a:endParaRPr lang="pt-BR" sz="1800" i="1" dirty="0" smtClean="0"/>
          </a:p>
          <a:p>
            <a:pPr marL="1446213" indent="-285750" algn="just" fontAlgn="base">
              <a:buFontTx/>
              <a:buChar char="-"/>
              <a:tabLst>
                <a:tab pos="95250" algn="l"/>
              </a:tabLst>
            </a:pPr>
            <a:r>
              <a:rPr lang="pt-BR" sz="1800" i="1" dirty="0" smtClean="0"/>
              <a:t>adicionais </a:t>
            </a:r>
            <a:r>
              <a:rPr lang="pt-BR" sz="1800" i="1" dirty="0"/>
              <a:t>legais </a:t>
            </a:r>
            <a:r>
              <a:rPr lang="pt-BR" sz="18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(noturno, HE, </a:t>
            </a:r>
            <a:r>
              <a:rPr lang="pt-BR" sz="18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insalubridade...) </a:t>
            </a:r>
          </a:p>
          <a:p>
            <a:pPr marL="1446213" indent="-285750" algn="just" fontAlgn="base">
              <a:buFontTx/>
              <a:buChar char="-"/>
              <a:tabLst>
                <a:tab pos="95250" algn="l"/>
              </a:tabLst>
            </a:pPr>
            <a:r>
              <a:rPr lang="pt-BR" sz="1800" i="1" dirty="0" smtClean="0"/>
              <a:t>13º e férias </a:t>
            </a:r>
            <a:r>
              <a:rPr lang="pt-BR" sz="1800" i="1" dirty="0"/>
              <a:t>proporcionais com 1/3; </a:t>
            </a:r>
            <a:r>
              <a:rPr lang="pt-BR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(art. 452-A, § 6º e 7º): </a:t>
            </a:r>
          </a:p>
          <a:p>
            <a:pPr marL="1160463" indent="0" algn="just" fontAlgn="base">
              <a:buNone/>
              <a:tabLst>
                <a:tab pos="95250" algn="l"/>
              </a:tabLst>
            </a:pPr>
            <a:r>
              <a:rPr lang="pt-BR" sz="1800" i="1" dirty="0" smtClean="0"/>
              <a:t>-   gozo </a:t>
            </a:r>
            <a:r>
              <a:rPr lang="pt-BR" sz="1800" i="1" dirty="0"/>
              <a:t>de férias (após 12 meses</a:t>
            </a:r>
            <a:r>
              <a:rPr lang="pt-BR" sz="1800" i="1" dirty="0" smtClean="0"/>
              <a:t>) em até </a:t>
            </a:r>
            <a:r>
              <a:rPr lang="pt-BR" sz="1800" i="1" dirty="0"/>
              <a:t>3 períodos </a:t>
            </a:r>
            <a:r>
              <a:rPr lang="pt-BR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(art. 452-A, § 9º e 10);</a:t>
            </a:r>
            <a:endParaRPr lang="pt-BR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9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7687" y="384276"/>
            <a:ext cx="9251970" cy="609372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2400" dirty="0" smtClean="0"/>
              <a:t>   </a:t>
            </a:r>
            <a:r>
              <a:rPr lang="pt-BR" sz="2400" b="1" dirty="0" smtClean="0"/>
              <a:t>É </a:t>
            </a:r>
            <a:r>
              <a:rPr lang="pt-BR" sz="2400" b="1" dirty="0"/>
              <a:t>facultado às partes convencionar </a:t>
            </a:r>
            <a:r>
              <a:rPr lang="pt-BR" dirty="0"/>
              <a:t>(art. 452-B, I a IV):</a:t>
            </a:r>
          </a:p>
          <a:p>
            <a:pPr fontAlgn="base"/>
            <a:r>
              <a:rPr lang="pt-BR" sz="1900" dirty="0" smtClean="0"/>
              <a:t>locais </a:t>
            </a:r>
            <a:r>
              <a:rPr lang="pt-BR" sz="1900" dirty="0"/>
              <a:t>de trabalho e turnos a ser convocado;					                  </a:t>
            </a:r>
            <a:r>
              <a:rPr lang="pt-BR" sz="1900" dirty="0" smtClean="0"/>
              <a:t> </a:t>
            </a:r>
          </a:p>
          <a:p>
            <a:pPr fontAlgn="base"/>
            <a:r>
              <a:rPr lang="pt-BR" sz="1900" dirty="0" smtClean="0"/>
              <a:t>formas </a:t>
            </a:r>
            <a:r>
              <a:rPr lang="pt-BR" sz="1900" dirty="0"/>
              <a:t>de convocação e resposta; e 					                        </a:t>
            </a:r>
            <a:endParaRPr lang="pt-BR" sz="1900" dirty="0" smtClean="0"/>
          </a:p>
          <a:p>
            <a:pPr fontAlgn="base"/>
            <a:r>
              <a:rPr lang="pt-BR" sz="1900" dirty="0" smtClean="0"/>
              <a:t>reparação </a:t>
            </a:r>
            <a:r>
              <a:rPr lang="pt-BR" sz="1900" dirty="0"/>
              <a:t>recíproca para </a:t>
            </a:r>
            <a:r>
              <a:rPr lang="pt-BR" sz="1900" dirty="0" smtClean="0"/>
              <a:t>cancelamento </a:t>
            </a:r>
          </a:p>
          <a:p>
            <a:pPr marL="0" indent="0" fontAlgn="base">
              <a:buNone/>
            </a:pPr>
            <a:r>
              <a:rPr lang="pt-BR" sz="19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19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(MP </a:t>
            </a:r>
            <a:r>
              <a:rPr lang="pt-BR" sz="19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revogou </a:t>
            </a:r>
            <a:r>
              <a:rPr lang="pt-BR" sz="19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art</a:t>
            </a:r>
            <a:r>
              <a:rPr lang="pt-BR" sz="19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452-A, § 4º: multa legal de 50%)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b="1" dirty="0" smtClean="0"/>
              <a:t>      </a:t>
            </a:r>
            <a:r>
              <a:rPr lang="pt-BR" sz="2400" b="1" dirty="0" smtClean="0"/>
              <a:t>Valor </a:t>
            </a:r>
            <a:r>
              <a:rPr lang="pt-BR" sz="2400" b="1" dirty="0"/>
              <a:t>do salário:  </a:t>
            </a:r>
            <a:endParaRPr lang="pt-BR" sz="2400" b="1" dirty="0" smtClean="0"/>
          </a:p>
          <a:p>
            <a:pPr marL="450850" indent="0" fontAlgn="base">
              <a:buNone/>
            </a:pPr>
            <a:r>
              <a:rPr lang="pt-BR" sz="1900" i="1" dirty="0" smtClean="0"/>
              <a:t>a) não </a:t>
            </a:r>
            <a:r>
              <a:rPr lang="pt-BR" sz="1900" i="1" dirty="0"/>
              <a:t>inferior ao Piso ou SMP;    				                        	                  </a:t>
            </a:r>
            <a:endParaRPr lang="pt-BR" sz="1900" i="1" dirty="0" smtClean="0"/>
          </a:p>
          <a:p>
            <a:pPr marL="450850" indent="0" fontAlgn="base">
              <a:buNone/>
            </a:pPr>
            <a:r>
              <a:rPr lang="pt-BR" sz="1900" i="1" dirty="0" smtClean="0"/>
              <a:t>b</a:t>
            </a:r>
            <a:r>
              <a:rPr lang="pt-BR" sz="1900" i="1" dirty="0"/>
              <a:t>) mesmo valor-hora dos de igual função </a:t>
            </a:r>
            <a:r>
              <a:rPr lang="pt-BR" sz="18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(efetivos ou intermitente) </a:t>
            </a:r>
            <a:r>
              <a:rPr lang="pt-BR" sz="18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</a:t>
            </a:r>
            <a:r>
              <a:rPr lang="pt-BR" sz="1900" i="1" dirty="0" smtClean="0"/>
              <a:t>sem </a:t>
            </a:r>
            <a:r>
              <a:rPr lang="pt-BR" sz="1900" i="1" dirty="0"/>
              <a:t>se sujeitar aos requisitos do art. 461, CLT </a:t>
            </a:r>
            <a:endParaRPr lang="pt-BR" sz="1900" i="1" dirty="0" smtClean="0"/>
          </a:p>
          <a:p>
            <a:pPr marL="0" indent="0" fontAlgn="base">
              <a:buNone/>
            </a:pPr>
            <a:r>
              <a:rPr lang="pt-BR" dirty="0" smtClean="0"/>
              <a:t>       </a:t>
            </a:r>
          </a:p>
          <a:p>
            <a:pPr marL="0" indent="0" fontAlgn="base">
              <a:buNone/>
            </a:pPr>
            <a:r>
              <a:rPr lang="pt-BR" sz="2300" b="1" dirty="0" smtClean="0"/>
              <a:t>	Não </a:t>
            </a:r>
            <a:r>
              <a:rPr lang="pt-BR" sz="2300" b="1" dirty="0"/>
              <a:t>há garantia mínima de salário ou </a:t>
            </a:r>
            <a:r>
              <a:rPr lang="pt-BR" sz="2300" b="1" dirty="0" smtClean="0"/>
              <a:t>horas trabalhadas</a:t>
            </a:r>
            <a:r>
              <a:rPr lang="pt-BR" sz="2300" b="1" dirty="0"/>
              <a:t>:</a:t>
            </a:r>
            <a:endParaRPr lang="pt-BR" sz="2300" b="1" dirty="0" smtClean="0"/>
          </a:p>
          <a:p>
            <a:pPr marL="400050" lvl="1" indent="0" fontAlgn="base">
              <a:buNone/>
            </a:pPr>
            <a:r>
              <a:rPr lang="pt-BR" sz="1700" dirty="0" smtClean="0"/>
              <a:t> - </a:t>
            </a:r>
            <a:r>
              <a:rPr lang="pt-BR" sz="1700" dirty="0"/>
              <a:t>se </a:t>
            </a:r>
            <a:r>
              <a:rPr lang="pt-BR" sz="1700" dirty="0" smtClean="0"/>
              <a:t>houver trabalho periódico </a:t>
            </a:r>
            <a:r>
              <a:rPr lang="pt-BR" sz="1700" dirty="0"/>
              <a:t>ou </a:t>
            </a:r>
            <a:r>
              <a:rPr lang="pt-BR" sz="1700" dirty="0" smtClean="0"/>
              <a:t>remuneração da </a:t>
            </a:r>
            <a:r>
              <a:rPr lang="pt-BR" sz="1700" dirty="0"/>
              <a:t>inatividade </a:t>
            </a:r>
            <a:endParaRPr lang="pt-BR" sz="1700" dirty="0" smtClean="0"/>
          </a:p>
          <a:p>
            <a:pPr marL="400050" lvl="1" indent="0" fontAlgn="base">
              <a:buNone/>
            </a:pPr>
            <a:r>
              <a:rPr lang="pt-BR" sz="1700" dirty="0" smtClean="0"/>
              <a:t>(</a:t>
            </a:r>
            <a:r>
              <a:rPr lang="pt-BR" sz="1700" dirty="0"/>
              <a:t>art. 452-C, § 2º) = converte-se em CT </a:t>
            </a:r>
            <a:r>
              <a:rPr lang="pt-BR" sz="1700" dirty="0" smtClean="0"/>
              <a:t>Indeterminado </a:t>
            </a:r>
            <a:r>
              <a:rPr lang="pt-BR" sz="1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(art. 4º, CLT)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6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723331"/>
            <a:ext cx="9133218" cy="582759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2400" b="1" dirty="0" smtClean="0"/>
              <a:t>	</a:t>
            </a:r>
            <a:r>
              <a:rPr lang="pt-BR" sz="2600" b="1" dirty="0" smtClean="0"/>
              <a:t>Convocação:</a:t>
            </a:r>
          </a:p>
          <a:p>
            <a:pPr marL="0" indent="0" fontAlgn="base">
              <a:buNone/>
            </a:pPr>
            <a:endParaRPr lang="pt-BR" sz="2400" dirty="0"/>
          </a:p>
          <a:p>
            <a:pPr fontAlgn="base">
              <a:buFontTx/>
              <a:buChar char="-"/>
            </a:pPr>
            <a:r>
              <a:rPr lang="pt-BR" sz="2200" dirty="0" smtClean="0"/>
              <a:t>Empregador </a:t>
            </a:r>
            <a:r>
              <a:rPr lang="pt-BR" sz="2200" dirty="0"/>
              <a:t>convocará por qualquer meio, informando </a:t>
            </a:r>
            <a:r>
              <a:rPr lang="pt-BR" sz="2200" dirty="0" smtClean="0"/>
              <a:t> </a:t>
            </a:r>
            <a:r>
              <a:rPr lang="pt-BR" sz="2200" dirty="0"/>
              <a:t>a jornada com pelo</a:t>
            </a:r>
            <a:r>
              <a:rPr lang="pt-BR" sz="2200" u="sng" dirty="0"/>
              <a:t> </a:t>
            </a:r>
            <a:r>
              <a:rPr lang="pt-BR" sz="2200" dirty="0"/>
              <a:t>menos 3 dias corridos de </a:t>
            </a:r>
            <a:r>
              <a:rPr lang="pt-BR" sz="2200" dirty="0" smtClean="0"/>
              <a:t>antecedência</a:t>
            </a:r>
            <a:r>
              <a:rPr lang="pt-BR" sz="2200" dirty="0"/>
              <a:t> </a:t>
            </a:r>
            <a:r>
              <a:rPr lang="pt-BR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(§ 1º)</a:t>
            </a:r>
            <a:r>
              <a:rPr lang="pt-BR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pt-BR" sz="1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fontAlgn="base">
              <a:buNone/>
            </a:pPr>
            <a:endParaRPr lang="pt-BR" sz="2200" dirty="0"/>
          </a:p>
          <a:p>
            <a:pPr fontAlgn="base">
              <a:buFontTx/>
              <a:buChar char="-"/>
            </a:pPr>
            <a:r>
              <a:rPr lang="pt-BR" sz="2200" dirty="0" smtClean="0"/>
              <a:t>Convocado</a:t>
            </a:r>
            <a:r>
              <a:rPr lang="pt-BR" sz="2200" dirty="0"/>
              <a:t>, o empregado terá 24 </a:t>
            </a:r>
            <a:r>
              <a:rPr lang="pt-BR" sz="2200" dirty="0" err="1"/>
              <a:t>hs</a:t>
            </a:r>
            <a:r>
              <a:rPr lang="pt-BR" sz="2200" dirty="0"/>
              <a:t> para responder, presumida a recusa pelo silêncio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(§ 2º)</a:t>
            </a:r>
            <a:r>
              <a:rPr lang="pt-BR" sz="2200" dirty="0"/>
              <a:t> e o cumprimento pela prestação de serviço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(§ 15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0" indent="0" fontAlgn="base">
              <a:buNone/>
            </a:pPr>
            <a:endParaRPr lang="pt-BR" sz="2200" dirty="0" smtClean="0"/>
          </a:p>
          <a:p>
            <a:pPr fontAlgn="base">
              <a:buFontTx/>
              <a:buChar char="-"/>
            </a:pPr>
            <a:r>
              <a:rPr lang="pt-BR" sz="2200" dirty="0" smtClean="0"/>
              <a:t>Período </a:t>
            </a:r>
            <a:r>
              <a:rPr lang="pt-BR" sz="2200" dirty="0"/>
              <a:t>de inatividade: empregado é livre para </a:t>
            </a:r>
            <a:r>
              <a:rPr lang="pt-BR" sz="2200" dirty="0" err="1"/>
              <a:t>qquer</a:t>
            </a:r>
            <a:r>
              <a:rPr lang="pt-BR" sz="2200" dirty="0"/>
              <a:t> outra atividade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(art. 452-C, § 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1º)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3ª. Rev. Industrial </a:t>
            </a:r>
            <a:r>
              <a:rPr lang="pt-BR" sz="2800" dirty="0"/>
              <a:t>(digital</a:t>
            </a:r>
            <a:r>
              <a:rPr lang="pt-BR" sz="2800" dirty="0" smtClean="0"/>
              <a:t>): 1960 a 2010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293" y="1853247"/>
            <a:ext cx="8946541" cy="46976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EUA </a:t>
            </a:r>
            <a:r>
              <a:rPr lang="pt-BR" dirty="0"/>
              <a:t>e Japão, 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Mainframes e PC (1960- 70</a:t>
            </a:r>
            <a:r>
              <a:rPr lang="pt-BR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i="1" dirty="0" smtClean="0"/>
              <a:t> </a:t>
            </a:r>
            <a:r>
              <a:rPr lang="pt-BR" i="1" dirty="0"/>
              <a:t>boom</a:t>
            </a:r>
            <a:r>
              <a:rPr lang="pt-BR" dirty="0"/>
              <a:t> da internet (1990)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/>
              <a:t>Economia verde (</a:t>
            </a:r>
            <a:r>
              <a:rPr lang="pt-BR" dirty="0">
                <a:solidFill>
                  <a:srgbClr val="92D050"/>
                </a:solidFill>
              </a:rPr>
              <a:t>solar, eólica, hidrogênio, biomassa</a:t>
            </a:r>
            <a:r>
              <a:rPr lang="pt-BR" dirty="0" smtClean="0"/>
              <a:t>) – DH (3ª.)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err="1" smtClean="0"/>
              <a:t>Toyotismo</a:t>
            </a:r>
            <a:r>
              <a:rPr lang="pt-BR" sz="1800" dirty="0" smtClean="0"/>
              <a:t> (1950</a:t>
            </a:r>
            <a:r>
              <a:rPr lang="pt-BR" sz="1800" dirty="0"/>
              <a:t>; referência em 1980</a:t>
            </a:r>
            <a:r>
              <a:rPr lang="pt-BR" sz="1800" dirty="0" smtClean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Linha </a:t>
            </a:r>
            <a:r>
              <a:rPr lang="pt-BR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 produção flexível: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92D050"/>
                </a:solidFill>
              </a:rPr>
              <a:t> </a:t>
            </a: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- horizontal </a:t>
            </a:r>
            <a:r>
              <a:rPr lang="pt-BR" sz="2100" dirty="0">
                <a:solidFill>
                  <a:schemeClr val="tx1">
                    <a:lumMod val="95000"/>
                  </a:schemeClr>
                </a:solidFill>
              </a:rPr>
              <a:t>(CCQ +3ªzação + multifuncional)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pt-BR" sz="2400" dirty="0" err="1" smtClean="0">
                <a:solidFill>
                  <a:schemeClr val="tx1">
                    <a:lumMod val="95000"/>
                  </a:schemeClr>
                </a:solidFill>
              </a:rPr>
              <a:t>the</a:t>
            </a: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tx1">
                    <a:lumMod val="95000"/>
                  </a:schemeClr>
                </a:solidFill>
              </a:rPr>
              <a:t>small</a:t>
            </a: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;  - </a:t>
            </a:r>
            <a:r>
              <a:rPr lang="pt-BR" sz="2400" dirty="0" err="1" smtClean="0">
                <a:solidFill>
                  <a:schemeClr val="tx1">
                    <a:lumMod val="95000"/>
                  </a:schemeClr>
                </a:solidFill>
              </a:rPr>
              <a:t>just</a:t>
            </a: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</a:rPr>
              <a:t>in time;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06" y="4230823"/>
            <a:ext cx="3679275" cy="20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709684"/>
            <a:ext cx="9335098" cy="5538715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pt-BR" sz="2400" b="1" dirty="0" smtClean="0"/>
              <a:t>Rescisão do trabalho intermitente: </a:t>
            </a:r>
          </a:p>
          <a:p>
            <a:pPr marL="0" indent="0" fontAlgn="base">
              <a:buNone/>
            </a:pPr>
            <a:endParaRPr lang="pt-BR" sz="800" dirty="0"/>
          </a:p>
          <a:p>
            <a:pPr fontAlgn="base">
              <a:buFontTx/>
              <a:buChar char="-"/>
            </a:pPr>
            <a:r>
              <a:rPr lang="pt-BR" dirty="0" smtClean="0"/>
              <a:t>decorrido </a:t>
            </a:r>
            <a:r>
              <a:rPr lang="pt-BR" dirty="0"/>
              <a:t>1 ano sem convocação o CT estará rescindido </a:t>
            </a:r>
            <a:r>
              <a:rPr lang="pt-BR" sz="1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(art. 452-D), </a:t>
            </a:r>
            <a:r>
              <a:rPr lang="pt-BR" dirty="0"/>
              <a:t>sendo devidas as mesmas verbas da rescisão bilateral </a:t>
            </a:r>
            <a:r>
              <a:rPr lang="pt-BR" sz="1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(art. 484-A e 452-E</a:t>
            </a:r>
            <a:r>
              <a:rPr lang="pt-BR" sz="17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):</a:t>
            </a:r>
          </a:p>
          <a:p>
            <a:pPr fontAlgn="base">
              <a:buFontTx/>
              <a:buChar char="-"/>
            </a:pPr>
            <a:endParaRPr lang="pt-BR" sz="9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900113" indent="0" fontAlgn="base">
              <a:buNone/>
            </a:pPr>
            <a:r>
              <a:rPr lang="pt-BR" sz="1900" dirty="0"/>
              <a:t>a) metade: AP indenizado </a:t>
            </a:r>
            <a:r>
              <a:rPr lang="pt-BR" sz="1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pt-BR" sz="17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cf</a:t>
            </a:r>
            <a:r>
              <a:rPr lang="pt-BR" sz="1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487, §§ 1º e 2º.) </a:t>
            </a:r>
            <a:r>
              <a:rPr lang="pt-BR" sz="1900" b="1" u="sng" dirty="0"/>
              <a:t>e</a:t>
            </a:r>
            <a:r>
              <a:rPr lang="pt-BR" sz="1900" dirty="0"/>
              <a:t> Multa/FGTS; </a:t>
            </a:r>
          </a:p>
          <a:p>
            <a:pPr marL="900113" indent="0" fontAlgn="base">
              <a:buNone/>
            </a:pPr>
            <a:r>
              <a:rPr lang="pt-BR" sz="1900" dirty="0"/>
              <a:t>b) 80% depósitos/FGTS; </a:t>
            </a:r>
          </a:p>
          <a:p>
            <a:pPr marL="900113" indent="0" fontAlgn="base">
              <a:buNone/>
            </a:pPr>
            <a:r>
              <a:rPr lang="pt-BR" sz="1900" dirty="0"/>
              <a:t>c) </a:t>
            </a:r>
            <a:r>
              <a:rPr lang="pt-BR" sz="1900" dirty="0" err="1"/>
              <a:t>pgto</a:t>
            </a:r>
            <a:r>
              <a:rPr lang="pt-BR" sz="1900" dirty="0"/>
              <a:t> integral demais verbas; </a:t>
            </a:r>
          </a:p>
          <a:p>
            <a:pPr marL="900113" indent="0" fontAlgn="base">
              <a:buNone/>
            </a:pPr>
            <a:r>
              <a:rPr lang="pt-BR" sz="1900" dirty="0"/>
              <a:t>d) sem SD. </a:t>
            </a:r>
            <a:endParaRPr lang="pt-BR" sz="1900" dirty="0" smtClean="0"/>
          </a:p>
          <a:p>
            <a:pPr marL="900113" indent="0" fontAlgn="base">
              <a:buNone/>
            </a:pPr>
            <a:endParaRPr lang="pt-BR" sz="1900" dirty="0"/>
          </a:p>
          <a:p>
            <a:pPr fontAlgn="base">
              <a:buFontTx/>
              <a:buChar char="-"/>
            </a:pP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Base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 cálculo:</a:t>
            </a:r>
            <a:r>
              <a:rPr lang="pt-BR" dirty="0"/>
              <a:t> média 12 meses (ou período de vigência), considerando apenas meses de convocação </a:t>
            </a:r>
            <a:r>
              <a:rPr lang="pt-BR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(Art. 452-F</a:t>
            </a:r>
            <a:r>
              <a:rPr lang="pt-BR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pPr fontAlgn="base">
              <a:buFontTx/>
              <a:buChar char="-"/>
            </a:pPr>
            <a:endParaRPr lang="pt-BR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fontAlgn="base">
              <a:buNone/>
            </a:pPr>
            <a:r>
              <a:rPr lang="pt-BR" dirty="0" smtClean="0"/>
              <a:t>-   Até </a:t>
            </a:r>
            <a:r>
              <a:rPr lang="pt-BR" dirty="0"/>
              <a:t>31/12/2020 não poderá substituir: efetivo x intermitente </a:t>
            </a:r>
            <a:r>
              <a:rPr lang="pt-BR" dirty="0" smtClean="0"/>
              <a:t>                  </a:t>
            </a:r>
          </a:p>
          <a:p>
            <a:pPr marL="0" indent="0" fontAlgn="base">
              <a:buNone/>
            </a:pPr>
            <a:r>
              <a:rPr lang="pt-BR" dirty="0"/>
              <a:t> </a:t>
            </a:r>
            <a:r>
              <a:rPr lang="pt-BR" dirty="0" smtClean="0"/>
              <a:t>    *</a:t>
            </a:r>
            <a:r>
              <a:rPr lang="pt-BR" dirty="0"/>
              <a:t>depois está liberado – </a:t>
            </a:r>
            <a:r>
              <a:rPr lang="pt-BR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art. </a:t>
            </a:r>
            <a:r>
              <a:rPr lang="pt-BR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452-G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" name="Chave esquerda 1"/>
          <p:cNvSpPr/>
          <p:nvPr/>
        </p:nvSpPr>
        <p:spPr>
          <a:xfrm>
            <a:off x="1455261" y="2244442"/>
            <a:ext cx="706048" cy="17337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119116"/>
            <a:ext cx="9631982" cy="5129283"/>
          </a:xfrm>
        </p:spPr>
        <p:txBody>
          <a:bodyPr/>
          <a:lstStyle/>
          <a:p>
            <a:pPr marL="0" indent="0" fontAlgn="base">
              <a:buNone/>
            </a:pPr>
            <a:r>
              <a:rPr lang="pt-BR" sz="2800" b="1" dirty="0"/>
              <a:t>Encargos </a:t>
            </a:r>
            <a:r>
              <a:rPr lang="pt-BR" sz="2800" b="1" dirty="0" smtClean="0"/>
              <a:t>sociais do Intermitente:</a:t>
            </a:r>
          </a:p>
          <a:p>
            <a:pPr marL="0" indent="0" fontAlgn="base">
              <a:buNone/>
            </a:pPr>
            <a:endParaRPr lang="pt-BR" sz="800" b="1" dirty="0" smtClean="0"/>
          </a:p>
          <a:p>
            <a:pPr marL="0" indent="0" fontAlgn="base">
              <a:buNone/>
            </a:pPr>
            <a:r>
              <a:rPr lang="pt-BR" dirty="0" smtClean="0"/>
              <a:t>- </a:t>
            </a:r>
            <a:r>
              <a:rPr lang="pt-BR" dirty="0"/>
              <a:t>Auxílio-doença a partir da incapacidade </a:t>
            </a:r>
            <a:r>
              <a:rPr lang="pt-BR" sz="1800" dirty="0"/>
              <a:t>(e não </a:t>
            </a:r>
            <a:r>
              <a:rPr lang="pt-BR" sz="1800" dirty="0" smtClean="0"/>
              <a:t>16º.dia </a:t>
            </a:r>
            <a:r>
              <a:rPr lang="pt-BR" sz="1800" dirty="0"/>
              <a:t>– </a:t>
            </a:r>
            <a:r>
              <a:rPr lang="pt-BR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452-A, § 13</a:t>
            </a:r>
            <a:r>
              <a:rPr lang="pt-BR" sz="1800" dirty="0"/>
              <a:t>);</a:t>
            </a:r>
          </a:p>
          <a:p>
            <a:pPr marL="0" indent="0" fontAlgn="base">
              <a:buNone/>
            </a:pPr>
            <a:r>
              <a:rPr lang="pt-BR" dirty="0"/>
              <a:t>- Salário-maternidade pago diretamente pelo INSS (</a:t>
            </a:r>
            <a:r>
              <a:rPr lang="pt-BR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art. 452-A, § 14</a:t>
            </a:r>
            <a:r>
              <a:rPr lang="pt-BR" dirty="0"/>
              <a:t>);</a:t>
            </a:r>
          </a:p>
          <a:p>
            <a:pPr marL="0" indent="0" fontAlgn="base">
              <a:buNone/>
            </a:pPr>
            <a:r>
              <a:rPr lang="pt-BR" dirty="0"/>
              <a:t>- </a:t>
            </a:r>
            <a:r>
              <a:rPr lang="pt-BR" dirty="0" smtClean="0"/>
              <a:t>Empregador </a:t>
            </a:r>
            <a:r>
              <a:rPr lang="pt-BR" dirty="0"/>
              <a:t>recolherá mensalmente </a:t>
            </a:r>
            <a:r>
              <a:rPr lang="pt-BR" dirty="0" smtClean="0"/>
              <a:t>FGTS </a:t>
            </a:r>
            <a:r>
              <a:rPr lang="pt-BR" dirty="0"/>
              <a:t>e </a:t>
            </a:r>
            <a:r>
              <a:rPr lang="pt-BR" dirty="0" smtClean="0"/>
              <a:t>INSS</a:t>
            </a:r>
            <a:r>
              <a:rPr lang="pt-BR" dirty="0"/>
              <a:t>, </a:t>
            </a:r>
            <a:r>
              <a:rPr lang="pt-BR" sz="1800" dirty="0" smtClean="0"/>
              <a:t>fornecendo </a:t>
            </a:r>
            <a:r>
              <a:rPr lang="pt-BR" sz="1800" dirty="0"/>
              <a:t>recibo</a:t>
            </a:r>
            <a:r>
              <a:rPr lang="pt-BR" dirty="0"/>
              <a:t> </a:t>
            </a:r>
            <a:r>
              <a:rPr lang="pt-BR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(452-H)</a:t>
            </a:r>
          </a:p>
          <a:p>
            <a:pPr marL="0" indent="0" fontAlgn="base">
              <a:buNone/>
            </a:pPr>
            <a:r>
              <a:rPr lang="pt-BR" dirty="0"/>
              <a:t>- </a:t>
            </a:r>
            <a:r>
              <a:rPr lang="pt-BR" dirty="0" smtClean="0"/>
              <a:t>Condição </a:t>
            </a:r>
            <a:r>
              <a:rPr lang="pt-BR" dirty="0"/>
              <a:t>de segurado </a:t>
            </a:r>
            <a:r>
              <a:rPr lang="pt-BR" dirty="0" smtClean="0"/>
              <a:t>mantida </a:t>
            </a:r>
            <a:r>
              <a:rPr lang="pt-BR" dirty="0"/>
              <a:t>quando </a:t>
            </a:r>
            <a:r>
              <a:rPr lang="pt-BR" dirty="0" smtClean="0"/>
              <a:t>as </a:t>
            </a:r>
            <a:r>
              <a:rPr lang="pt-BR" dirty="0"/>
              <a:t>rendas do mês </a:t>
            </a:r>
            <a:r>
              <a:rPr lang="pt-BR" dirty="0" smtClean="0"/>
              <a:t>alcançarem    1 </a:t>
            </a:r>
            <a:r>
              <a:rPr lang="pt-BR" dirty="0"/>
              <a:t>SM </a:t>
            </a:r>
            <a:r>
              <a:rPr lang="pt-BR" sz="1800" dirty="0"/>
              <a:t>(o trabalhador poderá recolher a diferença – </a:t>
            </a:r>
            <a:r>
              <a:rPr lang="pt-BR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art. 911-A</a:t>
            </a:r>
            <a:r>
              <a:rPr lang="pt-BR" sz="1800" dirty="0"/>
              <a:t>)  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5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928048"/>
            <a:ext cx="8946541" cy="5320351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pt-BR" sz="2800" b="1" dirty="0" err="1"/>
              <a:t>Hipersuficiente</a:t>
            </a:r>
            <a:r>
              <a:rPr lang="pt-BR" sz="2800" b="1" dirty="0"/>
              <a:t>: </a:t>
            </a:r>
            <a:endParaRPr lang="pt-BR" sz="2800" b="1" dirty="0" smtClean="0"/>
          </a:p>
          <a:p>
            <a:pPr marL="0" indent="0" fontAlgn="base">
              <a:buNone/>
            </a:pPr>
            <a:r>
              <a:rPr lang="pt-BR" sz="1900" dirty="0" smtClean="0"/>
              <a:t>Inconstitucionalidade</a:t>
            </a:r>
            <a:r>
              <a:rPr lang="pt-BR" sz="1900" dirty="0"/>
              <a:t>:  isonomia (5º, CF</a:t>
            </a:r>
            <a:r>
              <a:rPr lang="pt-BR" sz="1900" dirty="0" smtClean="0"/>
              <a:t>)</a:t>
            </a:r>
          </a:p>
          <a:p>
            <a:pPr marL="0" indent="0" fontAlgn="base">
              <a:buNone/>
            </a:pPr>
            <a:endParaRPr lang="pt-BR" sz="2400" dirty="0" smtClean="0"/>
          </a:p>
          <a:p>
            <a:pPr fontAlgn="base">
              <a:buFontTx/>
              <a:buChar char="-"/>
            </a:pPr>
            <a:r>
              <a:rPr lang="pt-BR" dirty="0" smtClean="0"/>
              <a:t>Livre </a:t>
            </a:r>
            <a:r>
              <a:rPr lang="pt-BR" dirty="0"/>
              <a:t>ajuste </a:t>
            </a:r>
            <a:r>
              <a:rPr lang="pt-BR" dirty="0" smtClean="0"/>
              <a:t>contratual </a:t>
            </a:r>
            <a:r>
              <a:rPr lang="pt-BR" sz="1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(art</a:t>
            </a:r>
            <a:r>
              <a:rPr lang="pt-BR" sz="1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611-A, </a:t>
            </a:r>
            <a:r>
              <a:rPr lang="pt-BR" sz="1900" i="1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cc</a:t>
            </a:r>
            <a:r>
              <a:rPr lang="pt-BR" sz="1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1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art. 444):</a:t>
            </a:r>
          </a:p>
          <a:p>
            <a:pPr marL="0" indent="0" fontAlgn="base">
              <a:buNone/>
            </a:pPr>
            <a:r>
              <a:rPr lang="pt-BR" sz="1700" dirty="0" smtClean="0"/>
              <a:t>     (</a:t>
            </a:r>
            <a:r>
              <a:rPr lang="pt-BR" sz="1700" i="1" dirty="0"/>
              <a:t>até </a:t>
            </a:r>
            <a:r>
              <a:rPr lang="pt-BR" sz="1700" dirty="0"/>
              <a:t>2x teto INSS </a:t>
            </a:r>
            <a:r>
              <a:rPr lang="pt-BR" sz="1700" b="1" dirty="0"/>
              <a:t>+</a:t>
            </a:r>
            <a:r>
              <a:rPr lang="pt-BR" sz="1700" dirty="0"/>
              <a:t> </a:t>
            </a:r>
            <a:r>
              <a:rPr lang="pt-BR" sz="1700" u="sng" dirty="0"/>
              <a:t>diploma</a:t>
            </a:r>
            <a:r>
              <a:rPr lang="pt-BR" sz="1700" dirty="0" smtClean="0"/>
              <a:t>)</a:t>
            </a:r>
          </a:p>
          <a:p>
            <a:pPr marL="0" indent="0" fontAlgn="base">
              <a:buNone/>
            </a:pPr>
            <a:endParaRPr lang="pt-BR" sz="1700" dirty="0" smtClean="0"/>
          </a:p>
          <a:p>
            <a:pPr marL="0" indent="0" fontAlgn="base">
              <a:buNone/>
            </a:pPr>
            <a:r>
              <a:rPr lang="pt-BR" sz="2400" dirty="0" smtClean="0"/>
              <a:t>O </a:t>
            </a:r>
            <a:r>
              <a:rPr lang="pt-BR" sz="2400" dirty="0"/>
              <a:t>Contrato pode prevalecer sobre a </a:t>
            </a:r>
            <a:r>
              <a:rPr lang="pt-BR" sz="2400" dirty="0" smtClean="0"/>
              <a:t>lei:</a:t>
            </a:r>
          </a:p>
          <a:p>
            <a:pPr marL="0" indent="0" fontAlgn="base">
              <a:buNone/>
            </a:pPr>
            <a:r>
              <a:rPr lang="pt-BR" sz="1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pt-BR" sz="19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jornada e feriados, intervalos, PCS, </a:t>
            </a:r>
            <a:r>
              <a:rPr lang="pt-BR" sz="19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teletrabalho</a:t>
            </a:r>
            <a:r>
              <a:rPr lang="pt-BR" sz="19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endParaRPr lang="pt-BR" sz="19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fontAlgn="base">
              <a:buNone/>
            </a:pPr>
            <a:r>
              <a:rPr lang="pt-BR" sz="1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remuneração </a:t>
            </a:r>
            <a:r>
              <a:rPr lang="pt-BR" sz="19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por produtividade ou incentivos, </a:t>
            </a:r>
            <a:r>
              <a:rPr lang="pt-BR" sz="1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PLR;</a:t>
            </a:r>
          </a:p>
          <a:p>
            <a:pPr marL="0" indent="0" fontAlgn="base">
              <a:buNone/>
            </a:pPr>
            <a:r>
              <a:rPr lang="pt-BR" sz="1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grau </a:t>
            </a:r>
            <a:r>
              <a:rPr lang="pt-BR" sz="19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insalubridade, prorrogação em atividades </a:t>
            </a:r>
            <a:r>
              <a:rPr lang="pt-BR" sz="1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insalubres);</a:t>
            </a:r>
          </a:p>
          <a:p>
            <a:pPr marL="0" indent="0" fontAlgn="base">
              <a:buNone/>
            </a:pPr>
            <a:endParaRPr lang="pt-BR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fontAlgn="base">
              <a:buNone/>
            </a:pPr>
            <a:r>
              <a:rPr lang="pt-BR" sz="2400" dirty="0"/>
              <a:t>C</a:t>
            </a:r>
            <a:r>
              <a:rPr lang="pt-BR" sz="2400" dirty="0" smtClean="0"/>
              <a:t>láusula </a:t>
            </a:r>
            <a:r>
              <a:rPr lang="pt-BR" sz="2400" dirty="0"/>
              <a:t>compromissória de </a:t>
            </a:r>
            <a:r>
              <a:rPr lang="pt-BR" sz="2400" dirty="0" smtClean="0"/>
              <a:t>arbitragem</a:t>
            </a:r>
            <a:endParaRPr lang="pt-BR" dirty="0" smtClean="0"/>
          </a:p>
          <a:p>
            <a:pPr fontAlgn="base">
              <a:buFontTx/>
              <a:buChar char="-"/>
            </a:pPr>
            <a:r>
              <a:rPr lang="pt-BR" dirty="0" smtClean="0"/>
              <a:t>Arbitragem </a:t>
            </a:r>
            <a:r>
              <a:rPr lang="pt-BR" dirty="0"/>
              <a:t>para </a:t>
            </a:r>
            <a:r>
              <a:rPr lang="pt-BR" dirty="0" err="1"/>
              <a:t>hipersuficiente</a:t>
            </a:r>
            <a:r>
              <a:rPr lang="pt-BR" dirty="0"/>
              <a:t> </a:t>
            </a:r>
            <a:r>
              <a:rPr lang="pt-BR" sz="17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(mais que 2x teto/INSS), </a:t>
            </a:r>
          </a:p>
          <a:p>
            <a:pPr marL="0" indent="0" fontAlgn="base">
              <a:buNone/>
            </a:pPr>
            <a:r>
              <a:rPr lang="pt-BR" dirty="0"/>
              <a:t> </a:t>
            </a:r>
            <a:r>
              <a:rPr lang="pt-BR" dirty="0" smtClean="0"/>
              <a:t>     mediante </a:t>
            </a:r>
            <a:r>
              <a:rPr lang="pt-BR" dirty="0"/>
              <a:t>concordância expressa do </a:t>
            </a:r>
            <a:r>
              <a:rPr lang="pt-BR" dirty="0" smtClean="0"/>
              <a:t>empregado </a:t>
            </a:r>
            <a:r>
              <a:rPr lang="pt-BR" dirty="0"/>
              <a:t>– </a:t>
            </a: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art. 507-A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706"/>
          </a:xfrm>
        </p:spPr>
        <p:txBody>
          <a:bodyPr/>
          <a:lstStyle/>
          <a:p>
            <a:r>
              <a:rPr lang="pt-BR" sz="3600" b="1" dirty="0"/>
              <a:t>Direito Sindical e Coletivo do Trabalho: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4130" y="1528549"/>
            <a:ext cx="8946541" cy="4365009"/>
          </a:xfrm>
        </p:spPr>
        <p:txBody>
          <a:bodyPr>
            <a:normAutofit/>
          </a:bodyPr>
          <a:lstStyle/>
          <a:p>
            <a:pPr fontAlgn="base">
              <a:buFontTx/>
              <a:buChar char="-"/>
            </a:pPr>
            <a:r>
              <a:rPr lang="pt-BR" sz="2400" dirty="0"/>
              <a:t>C</a:t>
            </a:r>
            <a:r>
              <a:rPr lang="pt-BR" sz="2400" dirty="0" smtClean="0"/>
              <a:t>ontribuição </a:t>
            </a:r>
            <a:r>
              <a:rPr lang="pt-BR" sz="2400" dirty="0"/>
              <a:t>sindical facultativa, </a:t>
            </a:r>
            <a:r>
              <a:rPr lang="pt-BR" dirty="0"/>
              <a:t>mediante autorização expressa </a:t>
            </a: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(art. 578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);</a:t>
            </a:r>
          </a:p>
          <a:p>
            <a:pPr fontAlgn="base">
              <a:buFontTx/>
              <a:buChar char="-"/>
            </a:pPr>
            <a:endParaRPr lang="pt-BR" sz="2400" dirty="0"/>
          </a:p>
          <a:p>
            <a:pPr fontAlgn="base">
              <a:buFontTx/>
              <a:buChar char="-"/>
            </a:pPr>
            <a:r>
              <a:rPr lang="pt-BR" sz="2400" dirty="0" smtClean="0"/>
              <a:t>ACT</a:t>
            </a:r>
            <a:r>
              <a:rPr lang="pt-BR" sz="2400" dirty="0"/>
              <a:t>&gt; CCT </a:t>
            </a: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(art. 620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);</a:t>
            </a:r>
          </a:p>
          <a:p>
            <a:pPr fontAlgn="base">
              <a:buFontTx/>
              <a:buChar char="-"/>
            </a:pPr>
            <a:endParaRPr lang="pt-BR" sz="2400" dirty="0"/>
          </a:p>
          <a:p>
            <a:pPr fontAlgn="base">
              <a:buFontTx/>
              <a:buChar char="-"/>
            </a:pPr>
            <a:r>
              <a:rPr lang="pt-BR" sz="2400" dirty="0" smtClean="0"/>
              <a:t>Negociado </a:t>
            </a:r>
            <a:r>
              <a:rPr lang="pt-BR" sz="2400" dirty="0"/>
              <a:t>sobre legislado, </a:t>
            </a:r>
            <a:r>
              <a:rPr lang="pt-BR" dirty="0" err="1"/>
              <a:t>cf</a:t>
            </a:r>
            <a:r>
              <a:rPr lang="pt-BR" dirty="0"/>
              <a:t> itens do </a:t>
            </a: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art. 611-A, CLT</a:t>
            </a: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</a:p>
          <a:p>
            <a:pPr marL="0" indent="0" fontAlgn="base">
              <a:buNone/>
            </a:pPr>
            <a:endParaRPr lang="pt-BR" sz="2400" dirty="0" smtClean="0"/>
          </a:p>
          <a:p>
            <a:pPr fontAlgn="base">
              <a:buFontTx/>
              <a:buChar char="-"/>
            </a:pPr>
            <a:r>
              <a:rPr lang="pt-BR" sz="2400" dirty="0" smtClean="0"/>
              <a:t>Declaração </a:t>
            </a:r>
            <a:r>
              <a:rPr lang="pt-BR" sz="2400" dirty="0"/>
              <a:t>limitada da nulidade das normas coletivas </a:t>
            </a:r>
            <a:r>
              <a:rPr lang="pt-BR" dirty="0"/>
              <a:t>(</a:t>
            </a:r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Art. 8º, CLT + art. 104 CC</a:t>
            </a:r>
            <a:r>
              <a:rPr lang="pt-BR" dirty="0"/>
              <a:t>).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950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846162"/>
            <a:ext cx="9311348" cy="54022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2400" b="1" dirty="0"/>
              <a:t>Comissão de Representantes de Empregados: </a:t>
            </a:r>
            <a:endParaRPr lang="pt-BR" sz="2400" b="1" dirty="0" smtClean="0"/>
          </a:p>
          <a:p>
            <a:pPr fontAlgn="base"/>
            <a:r>
              <a:rPr lang="pt-BR" dirty="0" smtClean="0"/>
              <a:t>para </a:t>
            </a:r>
            <a:r>
              <a:rPr lang="pt-BR" dirty="0"/>
              <a:t>empresas com + de 200 empregados (art. 510-A a 510-D</a:t>
            </a:r>
            <a:r>
              <a:rPr lang="pt-BR" dirty="0" smtClean="0"/>
              <a:t>),</a:t>
            </a:r>
          </a:p>
          <a:p>
            <a:pPr fontAlgn="base"/>
            <a:r>
              <a:rPr lang="pt-BR" dirty="0" smtClean="0"/>
              <a:t>imprescindível </a:t>
            </a:r>
            <a:r>
              <a:rPr lang="pt-BR" dirty="0"/>
              <a:t>a presença do sindicato nas negociações coletivas </a:t>
            </a:r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(MP: art. 510-E e art. 8º,CF);</a:t>
            </a:r>
            <a:r>
              <a:rPr lang="pt-BR" dirty="0"/>
              <a:t> </a:t>
            </a:r>
            <a:endParaRPr lang="pt-BR" dirty="0" smtClean="0"/>
          </a:p>
          <a:p>
            <a:pPr fontAlgn="base"/>
            <a:r>
              <a:rPr lang="pt-BR" dirty="0" smtClean="0"/>
              <a:t>estabilidade </a:t>
            </a:r>
            <a:r>
              <a:rPr lang="pt-BR" dirty="0"/>
              <a:t>limitada </a:t>
            </a:r>
            <a:r>
              <a:rPr lang="pt-BR" dirty="0" smtClean="0"/>
              <a:t>ao representante eleito;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sz="2400" b="1" dirty="0" smtClean="0"/>
              <a:t>Dispensas </a:t>
            </a:r>
            <a:r>
              <a:rPr lang="pt-BR" sz="2400" b="1" dirty="0" err="1"/>
              <a:t>plúrimas</a:t>
            </a:r>
            <a:r>
              <a:rPr lang="pt-BR" sz="2400" b="1" dirty="0"/>
              <a:t>:</a:t>
            </a:r>
            <a:r>
              <a:rPr lang="pt-BR" sz="2400" dirty="0"/>
              <a:t> </a:t>
            </a:r>
            <a:r>
              <a:rPr lang="pt-BR" dirty="0" smtClean="0"/>
              <a:t>sem crivo da negociação </a:t>
            </a:r>
            <a:r>
              <a:rPr lang="pt-BR" dirty="0"/>
              <a:t>coletiva </a:t>
            </a:r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(art. 477-A</a:t>
            </a:r>
            <a:r>
              <a:rPr lang="pt-BR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sz="2400" b="1" dirty="0" smtClean="0"/>
              <a:t>PDV </a:t>
            </a:r>
            <a:r>
              <a:rPr lang="pt-BR" sz="2400" b="1" dirty="0"/>
              <a:t>previsto em ACT/CCT</a:t>
            </a:r>
            <a:r>
              <a:rPr lang="pt-BR" dirty="0"/>
              <a:t>: quitação ampla </a:t>
            </a:r>
            <a:r>
              <a:rPr lang="pt-BR" dirty="0" smtClean="0"/>
              <a:t>do </a:t>
            </a:r>
            <a:r>
              <a:rPr lang="pt-BR" dirty="0" err="1"/>
              <a:t>Ct</a:t>
            </a:r>
            <a:r>
              <a:rPr lang="pt-BR" dirty="0"/>
              <a:t> </a:t>
            </a:r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(art. 477-B</a:t>
            </a:r>
            <a:r>
              <a:rPr lang="pt-BR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sz="2400" b="1" dirty="0" smtClean="0"/>
              <a:t>Quitação </a:t>
            </a:r>
            <a:r>
              <a:rPr lang="pt-BR" sz="2400" b="1" dirty="0"/>
              <a:t>anual das obrigações: </a:t>
            </a:r>
            <a:r>
              <a:rPr lang="pt-BR" dirty="0"/>
              <a:t>por consenso, perante sindicato, com eficácia liberatória das parcelas </a:t>
            </a:r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(art. 507-B)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7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3945"/>
          </a:xfrm>
        </p:spPr>
        <p:txBody>
          <a:bodyPr/>
          <a:lstStyle/>
          <a:p>
            <a:r>
              <a:rPr lang="pt-BR" sz="3600" b="1" dirty="0">
                <a:solidFill>
                  <a:schemeClr val="tx1"/>
                </a:solidFill>
              </a:rPr>
              <a:t>Mudança do Processo do Trabalho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637732"/>
            <a:ext cx="8946541" cy="4610668"/>
          </a:xfrm>
        </p:spPr>
        <p:txBody>
          <a:bodyPr/>
          <a:lstStyle/>
          <a:p>
            <a:pPr marL="0" indent="0" fontAlgn="base">
              <a:buNone/>
            </a:pPr>
            <a:r>
              <a:rPr lang="pt-BR" dirty="0"/>
              <a:t>- Fim do IUJ;</a:t>
            </a:r>
          </a:p>
          <a:p>
            <a:pPr marL="0" indent="0" fontAlgn="base">
              <a:buNone/>
            </a:pPr>
            <a:r>
              <a:rPr lang="pt-BR" dirty="0"/>
              <a:t>- Homologação de acordo extrajudicial (com advogados distintos);</a:t>
            </a:r>
          </a:p>
          <a:p>
            <a:pPr marL="0" indent="0" fontAlgn="base">
              <a:buNone/>
            </a:pPr>
            <a:r>
              <a:rPr lang="pt-BR" dirty="0"/>
              <a:t>- Litigância de má-fé regulada (art. 793-A a 793-D), inclusive para testemunha;</a:t>
            </a:r>
          </a:p>
          <a:p>
            <a:pPr marL="0" indent="0" fontAlgn="base">
              <a:buNone/>
            </a:pPr>
            <a:r>
              <a:rPr lang="pt-BR" dirty="0"/>
              <a:t>- Fim da execução de ofício, exceto para parte sem Advogado;</a:t>
            </a:r>
          </a:p>
          <a:p>
            <a:pPr marL="0" indent="0" fontAlgn="base">
              <a:buNone/>
            </a:pPr>
            <a:r>
              <a:rPr lang="pt-BR" dirty="0"/>
              <a:t>-</a:t>
            </a:r>
            <a:r>
              <a:rPr lang="pt-BR" i="1" dirty="0" err="1"/>
              <a:t>Disregard</a:t>
            </a:r>
            <a:r>
              <a:rPr lang="pt-BR" dirty="0"/>
              <a:t> </a:t>
            </a:r>
            <a:r>
              <a:rPr lang="pt-BR" dirty="0" err="1"/>
              <a:t>cf</a:t>
            </a:r>
            <a:r>
              <a:rPr lang="pt-BR" dirty="0"/>
              <a:t> CPC;</a:t>
            </a:r>
          </a:p>
          <a:p>
            <a:pPr marL="0" indent="0" fontAlgn="base">
              <a:buNone/>
            </a:pPr>
            <a:r>
              <a:rPr lang="pt-BR" dirty="0"/>
              <a:t>- </a:t>
            </a:r>
            <a:r>
              <a:rPr lang="pt-BR" dirty="0" smtClean="0"/>
              <a:t>Restrição </a:t>
            </a:r>
            <a:r>
              <a:rPr lang="pt-BR" dirty="0"/>
              <a:t>da jurisprudência e quórum qualificado para alterar ou editar Súmulas e Teses;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4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3777" y="950557"/>
            <a:ext cx="9809017" cy="5238465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pt-BR" sz="2400" b="1" dirty="0"/>
              <a:t>Justiça Gratuita</a:t>
            </a:r>
            <a:r>
              <a:rPr lang="pt-BR" sz="2400" b="1" dirty="0" smtClean="0"/>
              <a:t>: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- Comprovação do estado de pobreza para gratuidade de justiça;</a:t>
            </a:r>
          </a:p>
          <a:p>
            <a:pPr marL="0" indent="0" fontAlgn="base">
              <a:buNone/>
            </a:pPr>
            <a:r>
              <a:rPr lang="pt-BR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*</a:t>
            </a:r>
            <a:r>
              <a:rPr lang="pt-BR" sz="1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Lênio</a:t>
            </a:r>
            <a:r>
              <a:rPr lang="pt-BR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: A lei geral </a:t>
            </a:r>
            <a:r>
              <a:rPr lang="pt-BR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(Reforma) </a:t>
            </a:r>
            <a:r>
              <a:rPr lang="pt-BR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não revoga lei especial </a:t>
            </a:r>
            <a:r>
              <a:rPr lang="pt-B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(L. </a:t>
            </a:r>
            <a:r>
              <a:rPr lang="pt-BR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7115/83 </a:t>
            </a:r>
            <a:r>
              <a:rPr lang="pt-BR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 </a:t>
            </a:r>
            <a:r>
              <a:rPr lang="pt-B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declaração </a:t>
            </a:r>
            <a:r>
              <a:rPr lang="pt-BR" sz="16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juris tantum</a:t>
            </a:r>
            <a:r>
              <a:rPr lang="pt-BR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pt-BR" sz="2400" u="sng" dirty="0" smtClean="0">
              <a:solidFill>
                <a:srgbClr val="FFFF00"/>
              </a:solidFill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pt-BR" sz="2400" u="sng" dirty="0">
              <a:solidFill>
                <a:srgbClr val="FFFF00"/>
              </a:solidFill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pt-BR" sz="2400" u="sng" dirty="0" smtClean="0">
                <a:solidFill>
                  <a:srgbClr val="FFFF00"/>
                </a:solidFill>
              </a:rPr>
              <a:t>JG </a:t>
            </a:r>
            <a:r>
              <a:rPr lang="pt-BR" sz="2400" u="sng" dirty="0">
                <a:solidFill>
                  <a:srgbClr val="FFFF00"/>
                </a:solidFill>
              </a:rPr>
              <a:t>deixa de abranger</a:t>
            </a:r>
            <a:r>
              <a:rPr lang="pt-BR" sz="2400" dirty="0">
                <a:solidFill>
                  <a:srgbClr val="FFFF00"/>
                </a:solidFill>
              </a:rPr>
              <a:t>: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pt-BR" sz="800" dirty="0"/>
          </a:p>
          <a:p>
            <a:pPr marL="0" indent="0" algn="just">
              <a:buFont typeface="Arial" pitchFamily="34" charset="0"/>
              <a:buNone/>
              <a:defRPr/>
            </a:pPr>
            <a:r>
              <a:rPr lang="pt-BR" dirty="0"/>
              <a:t>1) custas pelo </a:t>
            </a:r>
            <a:r>
              <a:rPr lang="pt-BR" i="1" dirty="0"/>
              <a:t>arquivamento dos autos</a:t>
            </a:r>
            <a:r>
              <a:rPr lang="pt-BR" dirty="0"/>
              <a:t>, exceto motivo justificável</a:t>
            </a:r>
            <a:r>
              <a:rPr lang="pt-BR" dirty="0">
                <a:solidFill>
                  <a:srgbClr val="FFC000"/>
                </a:solidFill>
              </a:rPr>
              <a:t> (art. 844, § 2º)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pt-BR" sz="800" dirty="0">
              <a:solidFill>
                <a:srgbClr val="FFC000"/>
              </a:solidFill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pt-BR" dirty="0"/>
              <a:t>2) honorários periciais e advocatícios, exceto se não recebeu </a:t>
            </a:r>
            <a:r>
              <a:rPr lang="pt-BR" dirty="0" err="1"/>
              <a:t>qquer</a:t>
            </a:r>
            <a:r>
              <a:rPr lang="pt-BR" dirty="0"/>
              <a:t> crédito em algum processo, ficando sujeito a demonstração pelo credor até 2 anos.  </a:t>
            </a:r>
            <a:r>
              <a:rPr lang="pt-BR" dirty="0" smtClean="0">
                <a:solidFill>
                  <a:srgbClr val="FFC000"/>
                </a:solidFill>
              </a:rPr>
              <a:t>(</a:t>
            </a:r>
            <a:r>
              <a:rPr lang="pt-BR" dirty="0">
                <a:solidFill>
                  <a:srgbClr val="FFC000"/>
                </a:solidFill>
              </a:rPr>
              <a:t>art. 790; 790-B, e 791-A)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*nova redação ao art. 790, § 3º (suprimiu declaração), facultado aos juízes conceder JG aos que perceberem até 40% do Teto/INSS, ou comprovar insuficiência de recursos (§ 4º)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8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764275"/>
            <a:ext cx="8946541" cy="5484124"/>
          </a:xfrm>
        </p:spPr>
        <p:txBody>
          <a:bodyPr/>
          <a:lstStyle/>
          <a:p>
            <a:pPr marL="0" indent="0" fontAlgn="base">
              <a:buNone/>
            </a:pPr>
            <a:r>
              <a:rPr lang="pt-BR" sz="2400" b="1" dirty="0"/>
              <a:t>Honorários advocatícios</a:t>
            </a:r>
            <a:r>
              <a:rPr lang="pt-BR" sz="2400" b="1" dirty="0" smtClean="0"/>
              <a:t>:</a:t>
            </a:r>
          </a:p>
          <a:p>
            <a:pPr marL="0" indent="0" fontAlgn="base">
              <a:buNone/>
            </a:pPr>
            <a:endParaRPr lang="pt-BR" sz="2400" dirty="0"/>
          </a:p>
          <a:p>
            <a:pPr marL="0" indent="0" fontAlgn="base">
              <a:buNone/>
            </a:pPr>
            <a:r>
              <a:rPr lang="pt-BR" dirty="0"/>
              <a:t>- sucumbência recíproca: de 5 a 15%, </a:t>
            </a:r>
            <a:r>
              <a:rPr lang="pt-BR" dirty="0" err="1"/>
              <a:t>cf</a:t>
            </a:r>
            <a:r>
              <a:rPr lang="pt-BR" dirty="0"/>
              <a:t> a quantificação dos pedidos;</a:t>
            </a:r>
          </a:p>
          <a:p>
            <a:pPr marL="0" indent="0" fontAlgn="base">
              <a:buNone/>
            </a:pPr>
            <a:r>
              <a:rPr lang="pt-BR" dirty="0"/>
              <a:t>- pedido da inicial quantificado</a:t>
            </a:r>
          </a:p>
          <a:p>
            <a:pPr marL="0" indent="0" fontAlgn="base">
              <a:buNone/>
            </a:pPr>
            <a:r>
              <a:rPr lang="pt-BR" dirty="0" smtClean="0"/>
              <a:t>- Súmula </a:t>
            </a:r>
            <a:r>
              <a:rPr lang="pt-BR" dirty="0"/>
              <a:t>263, TST</a:t>
            </a:r>
            <a:r>
              <a:rPr lang="pt-BR" dirty="0" smtClean="0"/>
              <a:t>;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>Art. 324, § 1º: É lícito formular pedido genérico:</a:t>
            </a:r>
          </a:p>
          <a:p>
            <a:pPr marL="0" indent="0" fontAlgn="base">
              <a:buNone/>
            </a:pPr>
            <a:r>
              <a:rPr lang="pt-BR" dirty="0"/>
              <a:t>II - quando não for possível determinar, desde logo, as consequências do ato ou do fato;</a:t>
            </a:r>
          </a:p>
          <a:p>
            <a:pPr marL="0" indent="0" fontAlgn="base">
              <a:buNone/>
            </a:pPr>
            <a:r>
              <a:rPr lang="pt-BR" dirty="0"/>
              <a:t>III - quando a determinação do objeto ou do valor da condenação depender de ato que deva ser praticado pelo réu.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04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941696"/>
            <a:ext cx="8946541" cy="5306703"/>
          </a:xfrm>
        </p:spPr>
        <p:txBody>
          <a:bodyPr/>
          <a:lstStyle/>
          <a:p>
            <a:pPr marL="0" indent="0" fontAlgn="base">
              <a:buNone/>
            </a:pPr>
            <a:r>
              <a:rPr lang="pt-BR" sz="2400" b="1" dirty="0"/>
              <a:t>Mudanças no Rito</a:t>
            </a:r>
            <a:r>
              <a:rPr lang="pt-BR" sz="2400" b="1" dirty="0" smtClean="0"/>
              <a:t>:</a:t>
            </a:r>
          </a:p>
          <a:p>
            <a:pPr marL="0" indent="0" fontAlgn="base">
              <a:buNone/>
            </a:pPr>
            <a:endParaRPr lang="pt-BR" dirty="0"/>
          </a:p>
          <a:p>
            <a:pPr fontAlgn="base">
              <a:buFontTx/>
              <a:buChar char="-"/>
            </a:pPr>
            <a:r>
              <a:rPr lang="pt-BR" dirty="0" smtClean="0"/>
              <a:t>Exceção </a:t>
            </a:r>
            <a:r>
              <a:rPr lang="pt-BR" dirty="0"/>
              <a:t>de incompetência antes da audiência, com suspensão do processo (art. 800</a:t>
            </a:r>
            <a:r>
              <a:rPr lang="pt-BR" dirty="0" smtClean="0"/>
              <a:t>);</a:t>
            </a:r>
          </a:p>
          <a:p>
            <a:pPr fontAlgn="base">
              <a:buFontTx/>
              <a:buChar char="-"/>
            </a:pPr>
            <a:endParaRPr lang="pt-BR" dirty="0"/>
          </a:p>
          <a:p>
            <a:pPr fontAlgn="base">
              <a:buFontTx/>
              <a:buChar char="-"/>
            </a:pPr>
            <a:r>
              <a:rPr lang="pt-BR" dirty="0" smtClean="0"/>
              <a:t>Preposto </a:t>
            </a:r>
            <a:r>
              <a:rPr lang="pt-BR" dirty="0"/>
              <a:t>terceirizado (sem vínculo de emprego, </a:t>
            </a:r>
            <a:r>
              <a:rPr lang="pt-BR" dirty="0" err="1"/>
              <a:t>cf</a:t>
            </a:r>
            <a:r>
              <a:rPr lang="pt-BR" dirty="0"/>
              <a:t> art. 843, § 3º) </a:t>
            </a:r>
            <a:endParaRPr lang="pt-BR" dirty="0" smtClean="0"/>
          </a:p>
          <a:p>
            <a:pPr fontAlgn="base">
              <a:buFontTx/>
              <a:buChar char="-"/>
            </a:pPr>
            <a:endParaRPr lang="pt-BR" dirty="0"/>
          </a:p>
          <a:p>
            <a:pPr fontAlgn="base">
              <a:buFontTx/>
              <a:buChar char="-"/>
            </a:pPr>
            <a:r>
              <a:rPr lang="pt-BR" dirty="0" smtClean="0">
                <a:solidFill>
                  <a:srgbClr val="FF0000"/>
                </a:solidFill>
              </a:rPr>
              <a:t>Revelia </a:t>
            </a:r>
            <a:r>
              <a:rPr lang="pt-BR" dirty="0">
                <a:solidFill>
                  <a:srgbClr val="FF0000"/>
                </a:solidFill>
              </a:rPr>
              <a:t>flexibilizada</a:t>
            </a:r>
            <a:r>
              <a:rPr lang="pt-BR" dirty="0"/>
              <a:t>: recebimento da contestação  e documentos pelo advogado, quando ausente o preposto (art. 844, § 5º</a:t>
            </a:r>
            <a:r>
              <a:rPr lang="pt-BR" dirty="0" smtClean="0"/>
              <a:t>)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8935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023582"/>
            <a:ext cx="8946541" cy="5224817"/>
          </a:xfrm>
        </p:spPr>
        <p:txBody>
          <a:bodyPr/>
          <a:lstStyle/>
          <a:p>
            <a:pPr marL="0" indent="0" fontAlgn="base">
              <a:buNone/>
            </a:pPr>
            <a:r>
              <a:rPr lang="pt-BR" b="1" dirty="0"/>
              <a:t>Depósito recursal</a:t>
            </a:r>
            <a:r>
              <a:rPr lang="pt-BR" b="1" dirty="0" smtClean="0"/>
              <a:t>:</a:t>
            </a:r>
          </a:p>
          <a:p>
            <a:pPr marL="0" indent="0" fontAlgn="base">
              <a:buNone/>
            </a:pPr>
            <a:endParaRPr lang="pt-BR" dirty="0"/>
          </a:p>
          <a:p>
            <a:pPr fontAlgn="base">
              <a:buFontTx/>
              <a:buChar char="-"/>
            </a:pPr>
            <a:r>
              <a:rPr lang="pt-BR" dirty="0" smtClean="0"/>
              <a:t>dispensa </a:t>
            </a:r>
            <a:r>
              <a:rPr lang="pt-BR" dirty="0"/>
              <a:t>para beneficiário da gratuidade, entidades filantrópicas e empresa em recuperação</a:t>
            </a:r>
            <a:r>
              <a:rPr lang="pt-BR" dirty="0" smtClean="0"/>
              <a:t>;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 smtClean="0"/>
              <a:t>- </a:t>
            </a:r>
            <a:r>
              <a:rPr lang="pt-BR" dirty="0" err="1" smtClean="0"/>
              <a:t>pgto</a:t>
            </a:r>
            <a:r>
              <a:rPr lang="pt-BR" dirty="0" smtClean="0"/>
              <a:t> </a:t>
            </a:r>
            <a:r>
              <a:rPr lang="pt-BR" dirty="0"/>
              <a:t>de 50% para pequenas e microempresas</a:t>
            </a:r>
            <a:r>
              <a:rPr lang="pt-BR" dirty="0" smtClean="0"/>
              <a:t>;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b="1" dirty="0"/>
              <a:t>Custas:</a:t>
            </a:r>
            <a:r>
              <a:rPr lang="pt-BR" dirty="0"/>
              <a:t> até o limite de 4x o teto do INSS (art. 789);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78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14650" y="1581141"/>
            <a:ext cx="9062114" cy="44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Neoliberalismo &gt; </a:t>
            </a:r>
            <a:r>
              <a:rPr lang="pt-B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Welfare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(1979 M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Thatcher)-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(F. Hayek – Consenso de Washington e queda do Muro, 1989)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Flexibilização do 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 do Trabalho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McJob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(Oxford,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1986)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Funcionário do mês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73" y="3281623"/>
            <a:ext cx="4048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5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407" y="534606"/>
            <a:ext cx="9404723" cy="1400530"/>
          </a:xfrm>
        </p:spPr>
        <p:txBody>
          <a:bodyPr/>
          <a:lstStyle/>
          <a:p>
            <a:r>
              <a:rPr lang="pt-BR" b="1" dirty="0"/>
              <a:t>4ª. Revolução </a:t>
            </a:r>
            <a:r>
              <a:rPr lang="pt-BR" b="1" dirty="0" smtClean="0"/>
              <a:t>Industrial: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599" y="1551296"/>
            <a:ext cx="10455360" cy="49996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Industria </a:t>
            </a:r>
            <a:r>
              <a:rPr lang="pt-BR" sz="2400" dirty="0"/>
              <a:t>4.0 - </a:t>
            </a:r>
            <a:r>
              <a:rPr lang="pt-BR" dirty="0"/>
              <a:t>Hannover Messe, </a:t>
            </a:r>
            <a:r>
              <a:rPr lang="pt-BR" dirty="0" smtClean="0"/>
              <a:t>2012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Klaus </a:t>
            </a:r>
            <a:r>
              <a:rPr lang="pt-BR" sz="2400" dirty="0" err="1"/>
              <a:t>Schwab</a:t>
            </a:r>
            <a:r>
              <a:rPr lang="pt-BR" sz="2400" dirty="0"/>
              <a:t>: </a:t>
            </a:r>
            <a:r>
              <a:rPr lang="pt-BR" sz="2400" i="1" dirty="0" smtClean="0"/>
              <a:t>fusão </a:t>
            </a:r>
            <a:r>
              <a:rPr lang="pt-BR" sz="2400" i="1" dirty="0"/>
              <a:t>de tecnologia + interação do mundo: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Físico</a:t>
            </a:r>
            <a:r>
              <a:rPr lang="pt-BR" sz="2400" dirty="0"/>
              <a:t>: </a:t>
            </a:r>
            <a:r>
              <a:rPr lang="pt-BR" dirty="0"/>
              <a:t>(3D, robótica, droner, grafenos e polímeros)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Biológico</a:t>
            </a:r>
            <a:r>
              <a:rPr lang="pt-BR" sz="2400" dirty="0"/>
              <a:t>: </a:t>
            </a:r>
            <a:r>
              <a:rPr lang="pt-BR" dirty="0"/>
              <a:t>(transgênicos, genoma, edição biológica)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Digital: </a:t>
            </a:r>
            <a:r>
              <a:rPr lang="pt-BR" dirty="0" smtClean="0"/>
              <a:t>internet </a:t>
            </a:r>
            <a:r>
              <a:rPr lang="pt-BR" dirty="0"/>
              <a:t>das coisas (</a:t>
            </a:r>
            <a:r>
              <a:rPr lang="pt-BR" dirty="0" err="1" smtClean="0"/>
              <a:t>ubiqua</a:t>
            </a:r>
            <a:r>
              <a:rPr lang="pt-BR" dirty="0" smtClean="0"/>
              <a:t>); Big data, smartphones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Capitalismo </a:t>
            </a:r>
            <a:r>
              <a:rPr lang="pt-BR" sz="2400" dirty="0"/>
              <a:t>de plataforma (</a:t>
            </a:r>
            <a:r>
              <a:rPr lang="pt-BR" sz="2400" dirty="0" err="1"/>
              <a:t>App</a:t>
            </a:r>
            <a:r>
              <a:rPr lang="pt-BR" sz="2400" dirty="0"/>
              <a:t>) e </a:t>
            </a:r>
            <a:r>
              <a:rPr lang="pt-BR" sz="2400" dirty="0" smtClean="0"/>
              <a:t>produtos </a:t>
            </a:r>
            <a:r>
              <a:rPr lang="pt-BR" sz="2400" dirty="0" err="1"/>
              <a:t>disruptivos</a:t>
            </a:r>
            <a:endParaRPr lang="pt-B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Economia sob demanda, compartilhada, Uber-</a:t>
            </a:r>
            <a:r>
              <a:rPr lang="pt-BR" sz="2400" dirty="0" err="1"/>
              <a:t>economy</a:t>
            </a:r>
            <a:endParaRPr lang="pt-BR" sz="24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21" y="4180884"/>
            <a:ext cx="2300224" cy="15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20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51" y="561902"/>
            <a:ext cx="9404723" cy="1171366"/>
          </a:xfrm>
        </p:spPr>
        <p:txBody>
          <a:bodyPr/>
          <a:lstStyle/>
          <a:p>
            <a:r>
              <a:rPr lang="pt-BR" b="1" dirty="0" err="1" smtClean="0"/>
              <a:t>Uberização</a:t>
            </a:r>
            <a:r>
              <a:rPr lang="pt-BR" b="1" dirty="0" smtClean="0"/>
              <a:t> </a:t>
            </a:r>
            <a:r>
              <a:rPr lang="pt-BR" sz="2400" dirty="0" smtClean="0"/>
              <a:t>(capitalismo de plataforma) :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624084"/>
            <a:ext cx="8946541" cy="51315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/>
              <a:t>*</a:t>
            </a:r>
            <a:r>
              <a:rPr lang="pt-BR" sz="2400" i="1" dirty="0" err="1"/>
              <a:t>crowd</a:t>
            </a:r>
            <a:r>
              <a:rPr lang="pt-BR" sz="2400" i="1" dirty="0"/>
              <a:t> </a:t>
            </a:r>
            <a:r>
              <a:rPr lang="pt-BR" sz="2400" i="1" dirty="0" err="1" smtClean="0"/>
              <a:t>work</a:t>
            </a:r>
            <a:r>
              <a:rPr lang="pt-BR" sz="2400" i="1" dirty="0" smtClean="0"/>
              <a:t>: </a:t>
            </a:r>
            <a:r>
              <a:rPr lang="pt-BR" sz="2400" i="1" dirty="0" err="1" smtClean="0"/>
              <a:t>Amazon</a:t>
            </a:r>
            <a:r>
              <a:rPr lang="pt-BR" sz="2400" i="1" dirty="0" smtClean="0"/>
              <a:t> </a:t>
            </a:r>
            <a:r>
              <a:rPr lang="pt-BR" sz="2400" i="1" dirty="0" err="1"/>
              <a:t>mechanical</a:t>
            </a:r>
            <a:r>
              <a:rPr lang="pt-BR" sz="2400" i="1" dirty="0"/>
              <a:t> </a:t>
            </a:r>
            <a:r>
              <a:rPr lang="pt-BR" sz="2400" i="1" dirty="0" err="1"/>
              <a:t>turk</a:t>
            </a:r>
            <a:r>
              <a:rPr lang="pt-BR" sz="2400" i="1" dirty="0"/>
              <a:t> </a:t>
            </a:r>
          </a:p>
          <a:p>
            <a:pPr marL="0" indent="0">
              <a:buNone/>
            </a:pPr>
            <a:r>
              <a:rPr lang="pt-BR" dirty="0" smtClean="0"/>
              <a:t>                             </a:t>
            </a:r>
            <a:r>
              <a:rPr lang="pt-BR" dirty="0" err="1" smtClean="0"/>
              <a:t>Microtarefas</a:t>
            </a:r>
            <a:r>
              <a:rPr lang="pt-BR" dirty="0" smtClean="0"/>
              <a:t> a US$ 1,00/hora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400" dirty="0" smtClean="0"/>
              <a:t>* Trabalhador de plataforma: </a:t>
            </a:r>
            <a:r>
              <a:rPr lang="pt-BR" sz="1900" dirty="0" smtClean="0"/>
              <a:t>“provedor”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600" b="1" dirty="0">
                <a:solidFill>
                  <a:srgbClr val="FFFF00"/>
                </a:solidFill>
              </a:rPr>
              <a:t>motorista da Uber: </a:t>
            </a:r>
          </a:p>
          <a:p>
            <a:r>
              <a:rPr lang="pt-BR" sz="2400" dirty="0" smtClean="0"/>
              <a:t>“Parceiro”; avaliado </a:t>
            </a: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(passageiro = longa </a:t>
            </a:r>
            <a:r>
              <a:rPr lang="pt-BR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manus</a:t>
            </a: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subordinado </a:t>
            </a:r>
            <a:r>
              <a:rPr lang="pt-BR" sz="2400" dirty="0"/>
              <a:t>por programação de algoritmo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forte </a:t>
            </a:r>
            <a:r>
              <a:rPr lang="pt-BR" sz="2400" dirty="0"/>
              <a:t>dependência econômica</a:t>
            </a:r>
            <a:r>
              <a:rPr lang="pt-BR" sz="2400" dirty="0" smtClean="0"/>
              <a:t>;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i="1" dirty="0" err="1" smtClean="0"/>
              <a:t>precariado</a:t>
            </a:r>
            <a:r>
              <a:rPr lang="pt-BR" sz="2400" dirty="0" smtClean="0"/>
              <a:t> </a:t>
            </a:r>
            <a:r>
              <a:rPr lang="pt-BR" sz="2400" dirty="0"/>
              <a:t>= </a:t>
            </a:r>
            <a:r>
              <a:rPr lang="pt-BR" sz="2400" dirty="0" smtClean="0"/>
              <a:t>precário </a:t>
            </a:r>
            <a:r>
              <a:rPr lang="pt-BR" sz="2400" dirty="0"/>
              <a:t>+ proletário  (inglês, Guy </a:t>
            </a:r>
            <a:r>
              <a:rPr lang="pt-BR" sz="2400" dirty="0" err="1"/>
              <a:t>Standing</a:t>
            </a:r>
            <a:r>
              <a:rPr lang="pt-BR" sz="2400" dirty="0"/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32" y="2241624"/>
            <a:ext cx="33289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981075"/>
            <a:ext cx="2559049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19667" y="366915"/>
            <a:ext cx="10464800" cy="60324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/>
              <a:t>Nos EUA, um robô-advogado oferece </a:t>
            </a:r>
          </a:p>
          <a:p>
            <a:pPr>
              <a:defRPr/>
            </a:pPr>
            <a:r>
              <a:rPr lang="pt-BR" sz="2400" dirty="0"/>
              <a:t>conselhos legais gratuitos para todos </a:t>
            </a:r>
          </a:p>
          <a:p>
            <a:pPr>
              <a:defRPr/>
            </a:pPr>
            <a:r>
              <a:rPr lang="pt-BR" sz="1800" dirty="0">
                <a:solidFill>
                  <a:srgbClr val="FFC000"/>
                </a:solidFill>
              </a:rPr>
              <a:t>(Redação Olhar digital, 12</a:t>
            </a:r>
            <a:r>
              <a:rPr lang="pt-BR" sz="1800" cap="all" dirty="0">
                <a:solidFill>
                  <a:srgbClr val="FFC000"/>
                </a:solidFill>
              </a:rPr>
              <a:t>/07/2017)</a:t>
            </a:r>
          </a:p>
          <a:p>
            <a:pPr>
              <a:defRPr/>
            </a:pPr>
            <a:endParaRPr lang="pt-BR" sz="4800" cap="all" dirty="0"/>
          </a:p>
          <a:p>
            <a:pPr>
              <a:defRPr/>
            </a:pPr>
            <a:r>
              <a:rPr lang="pt-BR" altLang="pt-BR" sz="2400" b="1" dirty="0"/>
              <a:t>Advocacia artificial, meu caro Watson?</a:t>
            </a:r>
          </a:p>
          <a:p>
            <a:pPr fontAlgn="t">
              <a:defRPr/>
            </a:pPr>
            <a:endParaRPr lang="pt-BR" altLang="pt-BR" sz="800" dirty="0"/>
          </a:p>
          <a:p>
            <a:pPr fontAlgn="t">
              <a:defRPr/>
            </a:pPr>
            <a:r>
              <a:rPr lang="pt-BR" altLang="pt-BR" sz="2400" dirty="0"/>
              <a:t>“Watson” é o nome da tecnologia de computação cognitiva, da IBM, utilizada pelo “</a:t>
            </a:r>
            <a:r>
              <a:rPr lang="pt-BR" altLang="pt-BR" sz="2400" dirty="0" smtClean="0"/>
              <a:t>Ross </a:t>
            </a:r>
            <a:r>
              <a:rPr lang="pt-BR" altLang="pt-BR" sz="2400" dirty="0" err="1" smtClean="0"/>
              <a:t>Inteligence</a:t>
            </a:r>
            <a:r>
              <a:rPr lang="pt-BR" altLang="pt-BR" sz="2400" dirty="0" smtClean="0"/>
              <a:t>”, robô </a:t>
            </a:r>
            <a:r>
              <a:rPr lang="pt-BR" altLang="pt-BR" sz="2400" dirty="0"/>
              <a:t>desenvolvido pela Universidade de Toronto que já </a:t>
            </a:r>
            <a:r>
              <a:rPr lang="pt-BR" altLang="pt-BR" sz="2400" u="sng" dirty="0"/>
              <a:t>cumpre funções em grandes escritórios</a:t>
            </a:r>
            <a:r>
              <a:rPr lang="pt-BR" altLang="pt-BR" sz="2400" dirty="0"/>
              <a:t> de advocacia norte-americanos</a:t>
            </a:r>
            <a:r>
              <a:rPr lang="pt-BR" altLang="pt-BR" sz="2400" dirty="0" smtClean="0"/>
              <a:t>. </a:t>
            </a:r>
            <a:r>
              <a:rPr lang="pt-BR" altLang="pt-BR" sz="1800" dirty="0" smtClean="0">
                <a:solidFill>
                  <a:srgbClr val="FFC000"/>
                </a:solidFill>
              </a:rPr>
              <a:t>Fabio </a:t>
            </a:r>
            <a:r>
              <a:rPr lang="pt-BR" altLang="pt-BR" sz="1800" dirty="0">
                <a:solidFill>
                  <a:srgbClr val="FFC000"/>
                </a:solidFill>
              </a:rPr>
              <a:t>da Rocha Gentile - 01/04/2017 – Fonte: </a:t>
            </a:r>
            <a:r>
              <a:rPr lang="pt-BR" altLang="pt-BR" sz="1800" dirty="0" smtClean="0">
                <a:solidFill>
                  <a:srgbClr val="FFC000"/>
                </a:solidFill>
              </a:rPr>
              <a:t>Jota.info (1/4/2017)</a:t>
            </a:r>
          </a:p>
          <a:p>
            <a:pPr fontAlgn="t">
              <a:defRPr/>
            </a:pPr>
            <a:endParaRPr lang="pt-BR" altLang="pt-BR" sz="1800" dirty="0" smtClean="0">
              <a:solidFill>
                <a:srgbClr val="FFC000"/>
              </a:solidFill>
            </a:endParaRPr>
          </a:p>
          <a:p>
            <a:pPr fontAlgn="t">
              <a:defRPr/>
            </a:pPr>
            <a:endParaRPr lang="pt-BR" cap="all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pt-BR" sz="2400" b="1" dirty="0">
                <a:solidFill>
                  <a:srgbClr val="FFC000"/>
                </a:solidFill>
              </a:rPr>
              <a:t>Será o fim dos escritórios (tradicionais)?</a:t>
            </a:r>
            <a:endParaRPr lang="pt-BR" sz="2400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pt-BR" sz="2400" dirty="0"/>
              <a:t>Quem investe em IA? Geração “Z” (estreantes); </a:t>
            </a:r>
          </a:p>
          <a:p>
            <a:pPr>
              <a:defRPr/>
            </a:pPr>
            <a:r>
              <a:rPr lang="pt-BR" sz="2400" dirty="0"/>
              <a:t> </a:t>
            </a:r>
          </a:p>
          <a:p>
            <a:pPr fontAlgn="t">
              <a:defRPr/>
            </a:pPr>
            <a:endParaRPr lang="pt-BR" sz="1800" cap="all" dirty="0"/>
          </a:p>
        </p:txBody>
      </p:sp>
    </p:spTree>
    <p:extLst>
      <p:ext uri="{BB962C8B-B14F-4D97-AF65-F5344CB8AC3E}">
        <p14:creationId xmlns:p14="http://schemas.microsoft.com/office/powerpoint/2010/main" val="23858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1"/>
          <p:cNvSpPr>
            <a:spLocks noChangeArrowheads="1"/>
          </p:cNvSpPr>
          <p:nvPr/>
        </p:nvSpPr>
        <p:spPr bwMode="auto">
          <a:xfrm>
            <a:off x="814917" y="860425"/>
            <a:ext cx="1065741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400" dirty="0">
                <a:solidFill>
                  <a:srgbClr val="FFFF00"/>
                </a:solidFill>
                <a:latin typeface="+mj-lt"/>
              </a:rPr>
              <a:t>MEC autoriza curso de tecnólogo em Serviços Jurídicos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000" dirty="0"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latin typeface="+mj-lt"/>
              </a:rPr>
              <a:t>“Com uma discreta publicação no </a:t>
            </a:r>
            <a:r>
              <a:rPr lang="pt-BR" altLang="pt-BR" sz="2000" i="1" dirty="0">
                <a:latin typeface="+mj-lt"/>
              </a:rPr>
              <a:t>D.O.U.</a:t>
            </a:r>
            <a:r>
              <a:rPr lang="pt-BR" altLang="pt-BR" sz="2000" dirty="0">
                <a:latin typeface="+mj-lt"/>
              </a:rPr>
              <a:t>, </a:t>
            </a:r>
            <a:endParaRPr lang="pt-BR" altLang="pt-BR" sz="2000" dirty="0" smtClean="0"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latin typeface="+mj-lt"/>
              </a:rPr>
              <a:t>o </a:t>
            </a:r>
            <a:r>
              <a:rPr lang="pt-BR" altLang="pt-BR" sz="2000" dirty="0">
                <a:latin typeface="+mj-lt"/>
              </a:rPr>
              <a:t>Ministério da Educação aprovou o início das aulas </a:t>
            </a:r>
            <a:endParaRPr lang="pt-BR" altLang="pt-BR" sz="2000" dirty="0" smtClean="0"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 smtClean="0">
                <a:latin typeface="+mj-lt"/>
              </a:rPr>
              <a:t>do </a:t>
            </a:r>
            <a:r>
              <a:rPr lang="pt-BR" altLang="pt-BR" sz="2000" dirty="0">
                <a:latin typeface="+mj-lt"/>
              </a:rPr>
              <a:t>curso em uma faculdade do Paraná.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000" dirty="0"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latin typeface="+mj-lt"/>
              </a:rPr>
              <a:t>A aprovação ocorreu mesmo após críticas do Conselho Federal da OAB.”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000" dirty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latin typeface="Tahoma" pitchFamily="34" charset="0"/>
                <a:hlinkClick r:id="rId2"/>
              </a:rPr>
              <a:t>Por Felipe </a:t>
            </a:r>
            <a:r>
              <a:rPr lang="pt-BR" altLang="pt-BR" sz="2000" dirty="0" err="1" smtClean="0">
                <a:latin typeface="Tahoma" pitchFamily="34" charset="0"/>
                <a:hlinkClick r:id="rId2"/>
              </a:rPr>
              <a:t>Luchete</a:t>
            </a:r>
            <a:endParaRPr lang="pt-BR" altLang="pt-BR" sz="20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000" dirty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solidFill>
                  <a:srgbClr val="FFC000"/>
                </a:solidFill>
                <a:latin typeface="Tahoma" pitchFamily="34" charset="0"/>
              </a:rPr>
              <a:t>Fonte: </a:t>
            </a:r>
            <a:r>
              <a:rPr lang="pt-BR" altLang="pt-BR" sz="2000" dirty="0" err="1">
                <a:solidFill>
                  <a:srgbClr val="FFC000"/>
                </a:solidFill>
                <a:latin typeface="Tahoma" pitchFamily="34" charset="0"/>
              </a:rPr>
              <a:t>Conjur</a:t>
            </a:r>
            <a:r>
              <a:rPr lang="pt-BR" altLang="pt-BR" sz="2000" dirty="0">
                <a:solidFill>
                  <a:srgbClr val="FFC000"/>
                </a:solidFill>
                <a:latin typeface="Tahoma" pitchFamily="34" charset="0"/>
              </a:rPr>
              <a:t>, 20/4/2017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000" dirty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000" dirty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latin typeface="Tahoma" pitchFamily="34" charset="0"/>
              </a:rPr>
              <a:t>Vídeo *</a:t>
            </a:r>
          </a:p>
        </p:txBody>
      </p:sp>
    </p:spTree>
    <p:extLst>
      <p:ext uri="{BB962C8B-B14F-4D97-AF65-F5344CB8AC3E}">
        <p14:creationId xmlns:p14="http://schemas.microsoft.com/office/powerpoint/2010/main" val="1110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454</TotalTime>
  <Words>3035</Words>
  <Application>Microsoft Office PowerPoint</Application>
  <PresentationFormat>Personalizar</PresentationFormat>
  <Paragraphs>477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Íon</vt:lpstr>
      <vt:lpstr>Apresentação do PowerPoint</vt:lpstr>
      <vt:lpstr>Mundo do Trabalho: </vt:lpstr>
      <vt:lpstr>2ª. Rev. Industrial (elétrica) 1860 - 1945 </vt:lpstr>
      <vt:lpstr>3ª. Rev. Industrial (digital): 1960 a 2010  </vt:lpstr>
      <vt:lpstr>Apresentação do PowerPoint</vt:lpstr>
      <vt:lpstr>4ª. Revolução Industrial: </vt:lpstr>
      <vt:lpstr>Uberização (capitalismo de plataforma) 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direitos individuais:  </vt:lpstr>
      <vt:lpstr>- Rescisão bilateral (art. 484-A)*: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Aplicação da lei nova no tempo: </vt:lpstr>
      <vt:lpstr>Apresentação do PowerPoint</vt:lpstr>
      <vt:lpstr>Apresentação do PowerPoint</vt:lpstr>
      <vt:lpstr>Conclusão:  </vt:lpstr>
      <vt:lpstr>Gestante e lactante em ambiente insalubre:  </vt:lpstr>
      <vt:lpstr>Modalidades de Contrato: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Direito Sindical e Coletivo do Trabalho: </vt:lpstr>
      <vt:lpstr>Apresentação do PowerPoint</vt:lpstr>
      <vt:lpstr>Mudança do Processo do Trabalho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Hartmann Dahle</dc:creator>
  <cp:lastModifiedBy>Neto Dallegrave</cp:lastModifiedBy>
  <cp:revision>43</cp:revision>
  <dcterms:created xsi:type="dcterms:W3CDTF">2017-08-24T13:27:40Z</dcterms:created>
  <dcterms:modified xsi:type="dcterms:W3CDTF">2017-11-20T19:16:31Z</dcterms:modified>
</cp:coreProperties>
</file>