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50"/>
  </p:handoutMasterIdLst>
  <p:sldIdLst>
    <p:sldId id="256" r:id="rId2"/>
    <p:sldId id="281" r:id="rId3"/>
    <p:sldId id="354" r:id="rId4"/>
    <p:sldId id="356" r:id="rId5"/>
    <p:sldId id="357" r:id="rId6"/>
    <p:sldId id="287" r:id="rId7"/>
    <p:sldId id="288" r:id="rId8"/>
    <p:sldId id="289" r:id="rId9"/>
    <p:sldId id="291" r:id="rId10"/>
    <p:sldId id="292" r:id="rId11"/>
    <p:sldId id="293" r:id="rId12"/>
    <p:sldId id="300" r:id="rId13"/>
    <p:sldId id="302" r:id="rId14"/>
    <p:sldId id="303" r:id="rId15"/>
    <p:sldId id="304" r:id="rId16"/>
    <p:sldId id="307" r:id="rId17"/>
    <p:sldId id="308" r:id="rId18"/>
    <p:sldId id="309" r:id="rId19"/>
    <p:sldId id="310" r:id="rId20"/>
    <p:sldId id="311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22" r:id="rId31"/>
    <p:sldId id="366" r:id="rId32"/>
    <p:sldId id="367" r:id="rId33"/>
    <p:sldId id="328" r:id="rId34"/>
    <p:sldId id="330" r:id="rId35"/>
    <p:sldId id="332" r:id="rId36"/>
    <p:sldId id="334" r:id="rId37"/>
    <p:sldId id="335" r:id="rId38"/>
    <p:sldId id="336" r:id="rId39"/>
    <p:sldId id="342" r:id="rId40"/>
    <p:sldId id="343" r:id="rId41"/>
    <p:sldId id="358" r:id="rId42"/>
    <p:sldId id="359" r:id="rId43"/>
    <p:sldId id="361" r:id="rId44"/>
    <p:sldId id="362" r:id="rId45"/>
    <p:sldId id="363" r:id="rId46"/>
    <p:sldId id="364" r:id="rId47"/>
    <p:sldId id="365" r:id="rId48"/>
    <p:sldId id="368" r:id="rId49"/>
  </p:sldIdLst>
  <p:sldSz cx="12192000" cy="6858000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92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38A5C-5F9D-4A9E-9AA4-95F0B465DB1C}" type="datetimeFigureOut">
              <a:rPr lang="pt-BR" smtClean="0"/>
              <a:t>22/02/2018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214DC-248E-4C48-8387-18CD93EBAD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60241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2/22/2018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t-BR" smtClean="0"/>
              <a:t>Editar estilos de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2/22/2018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2/22/2018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2/22/2018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2/22/2018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2/22/2018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2/22/2018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2/22/2018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nalto.gov.br/ccivil_03/Decreto-Lei/Del5452.htm#art223b" TargetMode="External"/><Relationship Id="rId2" Type="http://schemas.openxmlformats.org/officeDocument/2006/relationships/hyperlink" Target="http://www.planalto.gov.br/ccivil_03/Decreto-Lei/Del5452.htm#art223a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onjur.com.br/2017-abr-20/mec-ignora-oab-autoriza-curso-tecnologo-servicos-juridicos#author" TargetMode="Externa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27652" y="777910"/>
            <a:ext cx="6842633" cy="1515547"/>
          </a:xfrm>
        </p:spPr>
        <p:txBody>
          <a:bodyPr/>
          <a:lstStyle/>
          <a:p>
            <a:r>
              <a:rPr lang="pt-BR" sz="28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Inovações no mundo do trabalho e            a Reforma Trabalhista na                      perspectiva da Advocacia</a:t>
            </a:r>
            <a:endParaRPr lang="pt-BR" sz="2800" b="1" i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185631" y="5223294"/>
            <a:ext cx="5567550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José Affonso Dallegrave Neto; </a:t>
            </a:r>
          </a:p>
          <a:p>
            <a:r>
              <a:rPr lang="pt-BR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A</a:t>
            </a:r>
            <a:r>
              <a:rPr lang="pt-BR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dvogado; Mestre e Doutor pela UFPR</a:t>
            </a:r>
          </a:p>
          <a:p>
            <a:r>
              <a:rPr lang="pt-BR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Pós-doutor pela Universidade de Lisboa (FDUNL)</a:t>
            </a:r>
          </a:p>
          <a:p>
            <a:r>
              <a:rPr lang="pt-BR" smtClean="0">
                <a:solidFill>
                  <a:srgbClr val="002060"/>
                </a:solidFill>
              </a:rPr>
              <a:t>26/02/2018</a:t>
            </a:r>
            <a:endParaRPr lang="pt-BR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631" y="2572034"/>
            <a:ext cx="3657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449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4351" y="561902"/>
            <a:ext cx="9404723" cy="1171366"/>
          </a:xfrm>
        </p:spPr>
        <p:txBody>
          <a:bodyPr/>
          <a:lstStyle/>
          <a:p>
            <a:r>
              <a:rPr lang="pt-BR" b="1" dirty="0" err="1" smtClean="0"/>
              <a:t>Uberização</a:t>
            </a:r>
            <a:r>
              <a:rPr lang="pt-BR" b="1" dirty="0" smtClean="0"/>
              <a:t> </a:t>
            </a:r>
            <a:r>
              <a:rPr lang="pt-BR" sz="2400" dirty="0" smtClean="0"/>
              <a:t>(capitalismo de plataforma) :</a:t>
            </a:r>
            <a:endParaRPr lang="pt-BR" sz="2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89408" y="1624084"/>
            <a:ext cx="8946541" cy="51315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dirty="0" smtClean="0"/>
              <a:t> </a:t>
            </a:r>
            <a:r>
              <a:rPr lang="pt-BR" sz="2600" b="1" dirty="0">
                <a:solidFill>
                  <a:srgbClr val="FFFF00"/>
                </a:solidFill>
              </a:rPr>
              <a:t>motorista da Uber: </a:t>
            </a:r>
          </a:p>
          <a:p>
            <a:r>
              <a:rPr lang="pt-BR" sz="2400" dirty="0" smtClean="0"/>
              <a:t>“Parceiro” avaliado </a:t>
            </a:r>
            <a:r>
              <a:rPr lang="pt-BR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(passageiro = longa </a:t>
            </a:r>
            <a:r>
              <a:rPr lang="pt-BR" sz="2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manus</a:t>
            </a:r>
            <a:r>
              <a:rPr lang="pt-BR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 smtClean="0"/>
              <a:t>subordinado </a:t>
            </a:r>
            <a:r>
              <a:rPr lang="pt-BR" sz="2400" dirty="0"/>
              <a:t>por </a:t>
            </a:r>
            <a:r>
              <a:rPr lang="pt-BR" sz="2400" dirty="0" smtClean="0"/>
              <a:t>algoritmo</a:t>
            </a:r>
            <a:endParaRPr lang="pt-BR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 smtClean="0"/>
              <a:t>dependência </a:t>
            </a:r>
            <a:r>
              <a:rPr lang="pt-BR" sz="2400" dirty="0"/>
              <a:t>econômica</a:t>
            </a:r>
            <a:r>
              <a:rPr lang="pt-BR" sz="2400" dirty="0" smtClean="0"/>
              <a:t>;</a:t>
            </a:r>
          </a:p>
          <a:p>
            <a:pPr marL="0" indent="0">
              <a:buNone/>
            </a:pPr>
            <a:endParaRPr lang="pt-BR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pt-BR" sz="2400" i="1" dirty="0" err="1" smtClean="0"/>
              <a:t>precariado</a:t>
            </a:r>
            <a:r>
              <a:rPr lang="pt-BR" sz="2400" dirty="0" smtClean="0"/>
              <a:t> </a:t>
            </a:r>
            <a:r>
              <a:rPr lang="pt-BR" sz="2400" dirty="0"/>
              <a:t>= </a:t>
            </a:r>
            <a:r>
              <a:rPr lang="pt-BR" sz="2400" dirty="0" smtClean="0"/>
              <a:t>precário </a:t>
            </a:r>
            <a:r>
              <a:rPr lang="pt-BR" sz="2400" dirty="0"/>
              <a:t>+ proletário  </a:t>
            </a:r>
            <a:r>
              <a:rPr lang="pt-BR" dirty="0"/>
              <a:t>(inglês, Guy </a:t>
            </a:r>
            <a:r>
              <a:rPr lang="pt-BR" dirty="0" err="1"/>
              <a:t>Standing</a:t>
            </a:r>
            <a:r>
              <a:rPr lang="pt-BR" dirty="0" smtClean="0"/>
              <a:t>)</a:t>
            </a:r>
          </a:p>
          <a:p>
            <a:pPr marL="0" indent="0">
              <a:buNone/>
            </a:pPr>
            <a:endParaRPr lang="pt-BR" sz="2400" dirty="0" smtClean="0"/>
          </a:p>
          <a:p>
            <a:pPr marL="0" indent="0">
              <a:buNone/>
            </a:pPr>
            <a:r>
              <a:rPr lang="pt-BR" sz="2400" dirty="0"/>
              <a:t>* Trabalhador de plataforma</a:t>
            </a:r>
          </a:p>
          <a:p>
            <a:pPr marL="0" indent="0">
              <a:buNone/>
            </a:pPr>
            <a:r>
              <a:rPr lang="pt-BR" sz="2200" dirty="0" smtClean="0"/>
              <a:t>* </a:t>
            </a:r>
            <a:r>
              <a:rPr lang="pt-BR" sz="2200" i="1" dirty="0" err="1" smtClean="0"/>
              <a:t>crowd</a:t>
            </a:r>
            <a:r>
              <a:rPr lang="pt-BR" sz="2200" i="1" dirty="0" smtClean="0"/>
              <a:t> </a:t>
            </a:r>
            <a:r>
              <a:rPr lang="pt-BR" sz="2200" i="1" dirty="0" err="1"/>
              <a:t>work</a:t>
            </a:r>
            <a:r>
              <a:rPr lang="pt-BR" sz="2200" i="1" dirty="0"/>
              <a:t>: </a:t>
            </a:r>
            <a:r>
              <a:rPr lang="pt-BR" i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Amazon</a:t>
            </a:r>
            <a:r>
              <a:rPr lang="pt-BR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pt-BR" i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mechanical</a:t>
            </a:r>
            <a:r>
              <a:rPr lang="pt-BR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pt-BR" i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turk</a:t>
            </a:r>
            <a:r>
              <a:rPr lang="pt-BR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pt-B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                        </a:t>
            </a:r>
            <a:r>
              <a:rPr lang="pt-BR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microtarefas</a:t>
            </a:r>
            <a:r>
              <a:rPr lang="pt-BR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pt-B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 US$ 1,00/hora</a:t>
            </a:r>
          </a:p>
          <a:p>
            <a:pPr marL="0" indent="0">
              <a:buNone/>
            </a:pPr>
            <a:endParaRPr lang="pt-BR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868" y="2370494"/>
            <a:ext cx="2614799" cy="157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51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4294967295"/>
          </p:nvPr>
        </p:nvSpPr>
        <p:spPr>
          <a:xfrm>
            <a:off x="812800" y="549275"/>
            <a:ext cx="10947400" cy="5759450"/>
          </a:xfrm>
          <a:prstGeom prst="rect">
            <a:avLst/>
          </a:prstGeo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endParaRPr lang="pt-BR" sz="24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pt-BR" sz="2600" b="1" dirty="0" smtClean="0">
                <a:solidFill>
                  <a:schemeClr val="tx2"/>
                </a:solidFill>
              </a:rPr>
              <a:t>Prefeitura </a:t>
            </a:r>
            <a:r>
              <a:rPr lang="pt-BR" sz="2600" b="1" dirty="0">
                <a:solidFill>
                  <a:schemeClr val="tx2"/>
                </a:solidFill>
              </a:rPr>
              <a:t>de Ribeirão Preto planeja criar </a:t>
            </a:r>
            <a:r>
              <a:rPr lang="pt-BR" sz="2600" b="1" dirty="0" smtClean="0">
                <a:solidFill>
                  <a:schemeClr val="tx2"/>
                </a:solidFill>
              </a:rPr>
              <a:t>                             </a:t>
            </a:r>
          </a:p>
          <a:p>
            <a:pPr marL="0" indent="0">
              <a:buNone/>
              <a:defRPr/>
            </a:pPr>
            <a:r>
              <a:rPr lang="pt-BR" sz="2600" b="1" dirty="0">
                <a:solidFill>
                  <a:schemeClr val="tx2"/>
                </a:solidFill>
              </a:rPr>
              <a:t> </a:t>
            </a:r>
            <a:r>
              <a:rPr lang="pt-BR" sz="2600" b="1" dirty="0" smtClean="0">
                <a:solidFill>
                  <a:schemeClr val="tx2"/>
                </a:solidFill>
              </a:rPr>
              <a:t>   ‘</a:t>
            </a:r>
            <a:r>
              <a:rPr lang="pt-BR" sz="2600" b="1" dirty="0" err="1">
                <a:solidFill>
                  <a:schemeClr val="tx2"/>
                </a:solidFill>
              </a:rPr>
              <a:t>Uber</a:t>
            </a:r>
            <a:r>
              <a:rPr lang="pt-BR" sz="2600" b="1" dirty="0">
                <a:solidFill>
                  <a:schemeClr val="tx2"/>
                </a:solidFill>
              </a:rPr>
              <a:t> do Professor</a:t>
            </a:r>
            <a:r>
              <a:rPr lang="pt-BR" sz="2600" b="1" dirty="0" smtClean="0">
                <a:solidFill>
                  <a:schemeClr val="tx2"/>
                </a:solidFill>
              </a:rPr>
              <a:t>’</a:t>
            </a:r>
          </a:p>
          <a:p>
            <a:pPr>
              <a:buFont typeface="Arial" pitchFamily="34" charset="0"/>
              <a:buChar char="•"/>
              <a:defRPr/>
            </a:pPr>
            <a:endParaRPr lang="pt-BR" b="1" dirty="0" smtClean="0">
              <a:solidFill>
                <a:srgbClr val="FFC000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pt-BR" sz="1400" b="1" dirty="0" smtClean="0">
                <a:solidFill>
                  <a:srgbClr val="FFC000"/>
                </a:solidFill>
              </a:rPr>
              <a:t>Rene </a:t>
            </a:r>
            <a:r>
              <a:rPr lang="pt-BR" sz="1400" b="1" dirty="0">
                <a:solidFill>
                  <a:srgbClr val="FFC000"/>
                </a:solidFill>
              </a:rPr>
              <a:t>Moreira, </a:t>
            </a:r>
            <a:r>
              <a:rPr lang="pt-BR" sz="1400" b="1" dirty="0" smtClean="0">
                <a:solidFill>
                  <a:srgbClr val="FFC000"/>
                </a:solidFill>
              </a:rPr>
              <a:t> </a:t>
            </a:r>
            <a:r>
              <a:rPr lang="pt-BR" sz="1400" dirty="0" smtClean="0"/>
              <a:t>22/07/2017 </a:t>
            </a:r>
            <a:endParaRPr lang="pt-BR" sz="1400" dirty="0"/>
          </a:p>
          <a:p>
            <a:pPr>
              <a:buFont typeface="Arial" pitchFamily="34" charset="0"/>
              <a:buChar char="•"/>
              <a:defRPr/>
            </a:pPr>
            <a:endParaRPr lang="pt-BR" sz="2400" dirty="0" smtClean="0"/>
          </a:p>
          <a:p>
            <a:pPr marL="0" indent="0">
              <a:buNone/>
              <a:defRPr/>
            </a:pPr>
            <a:r>
              <a:rPr lang="pt-BR" sz="2400" b="1" dirty="0" smtClean="0">
                <a:solidFill>
                  <a:srgbClr val="FFFF00"/>
                </a:solidFill>
              </a:rPr>
              <a:t>    “</a:t>
            </a:r>
            <a:r>
              <a:rPr lang="pt-BR" sz="2400" b="1" dirty="0">
                <a:solidFill>
                  <a:srgbClr val="FFFF00"/>
                </a:solidFill>
              </a:rPr>
              <a:t>Professor Delivery”. </a:t>
            </a:r>
            <a:endParaRPr lang="pt-BR" sz="2400" b="1" dirty="0" smtClean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pt-BR" sz="2000" dirty="0" smtClean="0"/>
              <a:t>A </a:t>
            </a:r>
            <a:r>
              <a:rPr lang="pt-BR" sz="2000" dirty="0"/>
              <a:t>ideia é pagar por aulas avulsas </a:t>
            </a:r>
            <a:r>
              <a:rPr lang="pt-BR" sz="2000" dirty="0" smtClean="0"/>
              <a:t>sempre </a:t>
            </a:r>
            <a:r>
              <a:rPr lang="pt-BR" sz="2000" dirty="0"/>
              <a:t>que </a:t>
            </a:r>
            <a:r>
              <a:rPr lang="pt-BR" sz="2000" dirty="0" smtClean="0"/>
              <a:t>faltarem os efetivos.</a:t>
            </a:r>
            <a:endParaRPr lang="pt-BR" sz="2000" dirty="0"/>
          </a:p>
          <a:p>
            <a:pPr>
              <a:buFont typeface="Arial" pitchFamily="34" charset="0"/>
              <a:buChar char="•"/>
              <a:defRPr/>
            </a:pPr>
            <a:r>
              <a:rPr lang="pt-BR" sz="2000" dirty="0"/>
              <a:t>O professor não </a:t>
            </a:r>
            <a:r>
              <a:rPr lang="pt-BR" sz="2000" dirty="0" smtClean="0"/>
              <a:t>terá </a:t>
            </a:r>
            <a:r>
              <a:rPr lang="pt-BR" sz="2000" dirty="0"/>
              <a:t>vínculo empregatício com a </a:t>
            </a:r>
            <a:r>
              <a:rPr lang="pt-BR" sz="2000" dirty="0" smtClean="0"/>
              <a:t>Prefeitura </a:t>
            </a:r>
            <a:r>
              <a:rPr lang="pt-BR" sz="2000" dirty="0"/>
              <a:t>e o acionamento se </a:t>
            </a:r>
            <a:r>
              <a:rPr lang="pt-BR" sz="2000" dirty="0" smtClean="0"/>
              <a:t>dará </a:t>
            </a:r>
            <a:r>
              <a:rPr lang="pt-BR" sz="2000" dirty="0"/>
              <a:t>por aplicativos, </a:t>
            </a:r>
            <a:r>
              <a:rPr lang="pt-BR" sz="2000" dirty="0" smtClean="0"/>
              <a:t>celular </a:t>
            </a:r>
            <a:r>
              <a:rPr lang="pt-BR" sz="2000" dirty="0"/>
              <a:t>ou redes sociais. </a:t>
            </a:r>
            <a:endParaRPr lang="pt-BR" sz="20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pt-BR" sz="2000" dirty="0" smtClean="0"/>
              <a:t>Após </a:t>
            </a:r>
            <a:r>
              <a:rPr lang="pt-BR" sz="2000" dirty="0"/>
              <a:t>receber a chamada, o professor </a:t>
            </a:r>
            <a:r>
              <a:rPr lang="pt-BR" sz="2000" dirty="0" smtClean="0"/>
              <a:t>terá 30 min. </a:t>
            </a:r>
            <a:r>
              <a:rPr lang="pt-BR" sz="2000" dirty="0"/>
              <a:t>para responder </a:t>
            </a:r>
            <a:r>
              <a:rPr lang="pt-BR" sz="2000" dirty="0" smtClean="0"/>
              <a:t>                   </a:t>
            </a:r>
          </a:p>
          <a:p>
            <a:pPr marL="0" indent="0">
              <a:buNone/>
              <a:defRPr/>
            </a:pPr>
            <a:r>
              <a:rPr lang="pt-BR" dirty="0"/>
              <a:t> </a:t>
            </a:r>
            <a:r>
              <a:rPr lang="pt-BR" dirty="0" smtClean="0"/>
              <a:t>    </a:t>
            </a:r>
            <a:r>
              <a:rPr lang="pt-BR" sz="2000" dirty="0" smtClean="0"/>
              <a:t>e 1 </a:t>
            </a:r>
            <a:r>
              <a:rPr lang="pt-BR" sz="2000" dirty="0"/>
              <a:t>hora para chegar à </a:t>
            </a:r>
            <a:r>
              <a:rPr lang="pt-BR" sz="2000" dirty="0" smtClean="0"/>
              <a:t>escola </a:t>
            </a:r>
            <a:r>
              <a:rPr lang="pt-BR" sz="2000" dirty="0" smtClean="0">
                <a:solidFill>
                  <a:schemeClr val="tx2">
                    <a:lumMod val="75000"/>
                  </a:schemeClr>
                </a:solidFill>
              </a:rPr>
              <a:t>(do 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contrário, outro </a:t>
            </a:r>
            <a:r>
              <a:rPr lang="pt-BR" sz="2000" dirty="0" smtClean="0">
                <a:solidFill>
                  <a:schemeClr val="tx2">
                    <a:lumMod val="75000"/>
                  </a:schemeClr>
                </a:solidFill>
              </a:rPr>
              <a:t>será acionado)</a:t>
            </a:r>
            <a:endParaRPr lang="pt-BR" sz="20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pt-BR" sz="2000" dirty="0"/>
          </a:p>
          <a:p>
            <a:pPr>
              <a:buFont typeface="Arial" pitchFamily="34" charset="0"/>
              <a:buChar char="•"/>
              <a:defRPr/>
            </a:pPr>
            <a:endParaRPr lang="pt-BR" dirty="0"/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934" y="2645087"/>
            <a:ext cx="4154578" cy="718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715" y="2119859"/>
            <a:ext cx="1932706" cy="128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346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4294967295"/>
          </p:nvPr>
        </p:nvSpPr>
        <p:spPr>
          <a:xfrm>
            <a:off x="812800" y="393700"/>
            <a:ext cx="10566400" cy="4114800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pt-BR" sz="2800" dirty="0" smtClean="0">
                <a:solidFill>
                  <a:srgbClr val="FFFF00"/>
                </a:solidFill>
              </a:rPr>
              <a:t>O sentido da Reforma Trabalhista: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sz="2400" dirty="0" smtClean="0"/>
              <a:t>regular inovações do trabalho </a:t>
            </a:r>
            <a:r>
              <a:rPr lang="pt-BR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(ideal ignorado);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sz="2400" dirty="0" err="1" smtClean="0"/>
              <a:t>precarizar</a:t>
            </a:r>
            <a:r>
              <a:rPr lang="pt-BR" sz="2400" dirty="0" smtClean="0"/>
              <a:t> para reduzir custos </a:t>
            </a:r>
            <a:r>
              <a:rPr lang="pt-BR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(ideal neoliberal)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sz="2400" dirty="0"/>
              <a:t>a</a:t>
            </a:r>
            <a:r>
              <a:rPr lang="pt-BR" sz="2400" dirty="0" smtClean="0"/>
              <a:t>medrontar para reduzir </a:t>
            </a:r>
            <a:r>
              <a:rPr lang="pt-BR" sz="2400" dirty="0" err="1" smtClean="0"/>
              <a:t>RTs</a:t>
            </a:r>
            <a:r>
              <a:rPr lang="pt-BR" sz="2400" dirty="0" smtClean="0"/>
              <a:t> </a:t>
            </a:r>
            <a:r>
              <a:rPr lang="pt-BR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(ideal maquiavélico)</a:t>
            </a:r>
          </a:p>
          <a:p>
            <a:pPr marL="0" indent="0">
              <a:buFont typeface="Arial" pitchFamily="34" charset="0"/>
              <a:buNone/>
              <a:defRPr/>
            </a:pPr>
            <a:endParaRPr lang="pt-BR" sz="24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pt-BR" sz="2800" dirty="0" smtClean="0"/>
              <a:t>A Reforma é eficaz </a:t>
            </a:r>
            <a:r>
              <a:rPr lang="pt-BR" sz="2000" dirty="0" smtClean="0">
                <a:solidFill>
                  <a:srgbClr val="FFC000"/>
                </a:solidFill>
              </a:rPr>
              <a:t>(norma cumprida)</a:t>
            </a:r>
            <a:r>
              <a:rPr lang="pt-BR" sz="2800" dirty="0" smtClean="0"/>
              <a:t> 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pt-BR" sz="2800" dirty="0"/>
              <a:t> </a:t>
            </a:r>
            <a:r>
              <a:rPr lang="pt-BR" sz="2800" dirty="0" smtClean="0"/>
              <a:t>   e efetiva </a:t>
            </a:r>
            <a:r>
              <a:rPr lang="pt-BR" sz="2000" dirty="0" smtClean="0">
                <a:solidFill>
                  <a:srgbClr val="FFC000"/>
                </a:solidFill>
              </a:rPr>
              <a:t>(norma cumprida e reconhecida)</a:t>
            </a:r>
            <a:r>
              <a:rPr lang="pt-BR" sz="2800" dirty="0" smtClean="0"/>
              <a:t>?</a:t>
            </a:r>
          </a:p>
          <a:p>
            <a:pPr>
              <a:buFont typeface="Arial" pitchFamily="34" charset="0"/>
              <a:buChar char="•"/>
              <a:defRPr/>
            </a:pPr>
            <a:endParaRPr lang="pt-BR" sz="1800" dirty="0" smtClean="0"/>
          </a:p>
          <a:p>
            <a:pPr>
              <a:buFont typeface="Arial" pitchFamily="34" charset="0"/>
              <a:buChar char="•"/>
              <a:defRPr/>
            </a:pPr>
            <a:endParaRPr lang="pt-BR" dirty="0"/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334" y="3384550"/>
            <a:ext cx="3551767" cy="285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4437518"/>
            <a:ext cx="3289333" cy="1850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98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57718"/>
          </a:xfrm>
        </p:spPr>
        <p:txBody>
          <a:bodyPr/>
          <a:lstStyle/>
          <a:p>
            <a:r>
              <a:rPr lang="pt-BR" b="1" dirty="0"/>
              <a:t>Principais direitos individuais</a:t>
            </a:r>
            <a:r>
              <a:rPr lang="pt-BR" b="1" dirty="0" smtClean="0"/>
              <a:t>:</a:t>
            </a:r>
            <a:br>
              <a:rPr lang="pt-BR" b="1" dirty="0" smtClean="0"/>
            </a:br>
            <a:r>
              <a:rPr lang="pt-BR" sz="28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Lei 13.467 e MP 808</a:t>
            </a:r>
            <a:r>
              <a:rPr lang="pt-BR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/>
            </a:r>
            <a:br>
              <a:rPr lang="pt-BR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>
              <a:buFontTx/>
              <a:buChar char="-"/>
            </a:pPr>
            <a:r>
              <a:rPr lang="pt-BR" sz="2400" b="1" dirty="0" smtClean="0"/>
              <a:t>Férias </a:t>
            </a:r>
            <a:r>
              <a:rPr lang="pt-BR" sz="2400" b="1" dirty="0"/>
              <a:t>fracionadas até 3x:  </a:t>
            </a:r>
            <a:r>
              <a:rPr lang="pt-BR" sz="2400" dirty="0"/>
              <a:t>Art. </a:t>
            </a:r>
            <a:r>
              <a:rPr lang="pt-BR" sz="2400" dirty="0" smtClean="0"/>
              <a:t>134</a:t>
            </a:r>
          </a:p>
          <a:p>
            <a:pPr marL="0" indent="0" fontAlgn="base">
              <a:buNone/>
            </a:pPr>
            <a:endParaRPr lang="pt-BR" sz="2400" dirty="0"/>
          </a:p>
          <a:p>
            <a:pPr marL="0" indent="0" fontAlgn="base">
              <a:buNone/>
            </a:pPr>
            <a:r>
              <a:rPr lang="pt-BR" sz="2400" dirty="0" smtClean="0"/>
              <a:t>     - Um de14 </a:t>
            </a:r>
            <a:r>
              <a:rPr lang="pt-BR" sz="2400" dirty="0"/>
              <a:t>dias; </a:t>
            </a:r>
            <a:r>
              <a:rPr lang="pt-BR" sz="2400" dirty="0" smtClean="0"/>
              <a:t>Demais de </a:t>
            </a:r>
            <a:r>
              <a:rPr lang="pt-BR" sz="2400" dirty="0"/>
              <a:t>5 </a:t>
            </a:r>
            <a:r>
              <a:rPr lang="pt-BR" sz="2400" dirty="0" err="1" smtClean="0"/>
              <a:t>dd</a:t>
            </a:r>
            <a:r>
              <a:rPr lang="pt-BR" sz="2400" dirty="0" smtClean="0"/>
              <a:t> </a:t>
            </a:r>
            <a:r>
              <a:rPr lang="pt-BR" dirty="0">
                <a:solidFill>
                  <a:schemeClr val="bg2">
                    <a:lumMod val="40000"/>
                    <a:lumOff val="60000"/>
                  </a:schemeClr>
                </a:solidFill>
              </a:rPr>
              <a:t>(mínimo); </a:t>
            </a:r>
          </a:p>
          <a:p>
            <a:pPr marL="0" indent="0" fontAlgn="base">
              <a:buNone/>
            </a:pPr>
            <a:r>
              <a:rPr lang="pt-BR" sz="2400" dirty="0" smtClean="0"/>
              <a:t>     - </a:t>
            </a:r>
            <a:r>
              <a:rPr lang="pt-BR" sz="2400" dirty="0"/>
              <a:t>por consenso </a:t>
            </a:r>
            <a:r>
              <a:rPr lang="pt-BR" dirty="0">
                <a:solidFill>
                  <a:schemeClr val="bg2">
                    <a:lumMod val="40000"/>
                    <a:lumOff val="60000"/>
                  </a:schemeClr>
                </a:solidFill>
              </a:rPr>
              <a:t>(extensivo:  menores de 18, maiores de </a:t>
            </a:r>
            <a:r>
              <a:rPr lang="pt-BR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                          	  50 </a:t>
            </a:r>
            <a:r>
              <a:rPr lang="pt-BR" dirty="0">
                <a:solidFill>
                  <a:schemeClr val="bg2">
                    <a:lumMod val="40000"/>
                    <a:lumOff val="60000"/>
                  </a:schemeClr>
                </a:solidFill>
              </a:rPr>
              <a:t>anos e intermitentes (MP</a:t>
            </a:r>
            <a:r>
              <a:rPr lang="pt-BR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);</a:t>
            </a:r>
          </a:p>
          <a:p>
            <a:pPr marL="0" indent="0" fontAlgn="base">
              <a:buNone/>
            </a:pPr>
            <a:endParaRPr lang="pt-BR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0" indent="0" fontAlgn="base">
              <a:buNone/>
            </a:pPr>
            <a:r>
              <a:rPr lang="pt-BR" sz="2400" dirty="0" smtClean="0"/>
              <a:t>	*</a:t>
            </a:r>
            <a:r>
              <a:rPr lang="pt-BR" sz="2400" dirty="0"/>
              <a:t>vedado iniciar 2 dias antes de feriado ou RSR;</a:t>
            </a:r>
          </a:p>
          <a:p>
            <a:pPr marL="0" indent="0" algn="just">
              <a:buNone/>
            </a:pP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47346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pt-BR" b="1" dirty="0"/>
              <a:t>- Rescisão bilateral</a:t>
            </a:r>
            <a:r>
              <a:rPr lang="pt-BR" dirty="0"/>
              <a:t> </a:t>
            </a:r>
            <a:r>
              <a:rPr lang="pt-BR" sz="32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(art. 484-A)*: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fontAlgn="base">
              <a:buNone/>
            </a:pPr>
            <a:r>
              <a:rPr lang="pt-BR" dirty="0"/>
              <a:t>a) metade: </a:t>
            </a:r>
            <a:r>
              <a:rPr lang="pt-BR" dirty="0" smtClean="0"/>
              <a:t>  </a:t>
            </a:r>
            <a:r>
              <a:rPr lang="pt-BR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- AP indenizado </a:t>
            </a:r>
            <a:r>
              <a:rPr lang="pt-BR" b="1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e</a:t>
            </a:r>
            <a:r>
              <a:rPr lang="pt-BR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</a:p>
          <a:p>
            <a:pPr marL="0" indent="0" fontAlgn="base">
              <a:buNone/>
            </a:pPr>
            <a:r>
              <a:rPr lang="pt-BR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</a:t>
            </a:r>
            <a:r>
              <a:rPr lang="pt-BR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			    - Multa/FGTS</a:t>
            </a:r>
            <a:r>
              <a:rPr lang="pt-BR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; </a:t>
            </a:r>
            <a:endParaRPr lang="pt-BR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0" indent="0" fontAlgn="base">
              <a:buNone/>
            </a:pPr>
            <a:endParaRPr lang="pt-BR" dirty="0"/>
          </a:p>
          <a:p>
            <a:pPr marL="0" indent="0" fontAlgn="base">
              <a:buNone/>
            </a:pPr>
            <a:r>
              <a:rPr lang="pt-BR" dirty="0"/>
              <a:t>b) 80% depósitos/FGTS; </a:t>
            </a:r>
            <a:endParaRPr lang="pt-BR" dirty="0" smtClean="0"/>
          </a:p>
          <a:p>
            <a:pPr marL="0" indent="0" fontAlgn="base">
              <a:buNone/>
            </a:pPr>
            <a:endParaRPr lang="pt-BR" dirty="0"/>
          </a:p>
          <a:p>
            <a:pPr marL="0" indent="0" fontAlgn="base">
              <a:buNone/>
            </a:pPr>
            <a:r>
              <a:rPr lang="pt-BR" dirty="0"/>
              <a:t>c) </a:t>
            </a:r>
            <a:r>
              <a:rPr lang="pt-BR" dirty="0" err="1"/>
              <a:t>pgto</a:t>
            </a:r>
            <a:r>
              <a:rPr lang="pt-BR" dirty="0"/>
              <a:t> integral demais verbas; </a:t>
            </a:r>
            <a:endParaRPr lang="pt-BR" dirty="0" smtClean="0"/>
          </a:p>
          <a:p>
            <a:pPr marL="0" indent="0" fontAlgn="base">
              <a:buNone/>
            </a:pPr>
            <a:endParaRPr lang="pt-BR" dirty="0"/>
          </a:p>
          <a:p>
            <a:pPr marL="0" indent="0" fontAlgn="base">
              <a:buNone/>
            </a:pPr>
            <a:r>
              <a:rPr lang="pt-BR" dirty="0"/>
              <a:t>d) sem </a:t>
            </a:r>
            <a:r>
              <a:rPr lang="pt-BR" dirty="0" smtClean="0"/>
              <a:t>Seguro-Desemprego. </a:t>
            </a:r>
          </a:p>
          <a:p>
            <a:pPr marL="0" indent="0" fontAlgn="base">
              <a:buNone/>
            </a:pPr>
            <a:endParaRPr lang="pt-BR" dirty="0"/>
          </a:p>
          <a:p>
            <a:pPr marL="0" indent="0" fontAlgn="base">
              <a:buNone/>
            </a:pPr>
            <a:r>
              <a:rPr lang="pt-BR" dirty="0">
                <a:solidFill>
                  <a:schemeClr val="bg2">
                    <a:lumMod val="40000"/>
                    <a:lumOff val="60000"/>
                  </a:schemeClr>
                </a:solidFill>
              </a:rPr>
              <a:t>*</a:t>
            </a:r>
            <a:r>
              <a:rPr lang="pt-BR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idem: </a:t>
            </a:r>
            <a:r>
              <a:rPr lang="pt-BR" dirty="0">
                <a:solidFill>
                  <a:schemeClr val="bg2">
                    <a:lumMod val="40000"/>
                    <a:lumOff val="60000"/>
                  </a:schemeClr>
                </a:solidFill>
              </a:rPr>
              <a:t>TRCT intermitente (art. 452-E, </a:t>
            </a:r>
            <a:r>
              <a:rPr lang="pt-BR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cf</a:t>
            </a:r>
            <a:r>
              <a:rPr lang="pt-BR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pt-BR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MP 808)</a:t>
            </a:r>
            <a:endParaRPr lang="pt-BR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0" indent="0" algn="just">
              <a:buNone/>
            </a:pP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04447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07091" y="423079"/>
            <a:ext cx="11316336" cy="6045958"/>
          </a:xfrm>
        </p:spPr>
        <p:txBody>
          <a:bodyPr>
            <a:normAutofit fontScale="77500" lnSpcReduction="20000"/>
          </a:bodyPr>
          <a:lstStyle/>
          <a:p>
            <a:pPr fontAlgn="base">
              <a:buFontTx/>
              <a:buChar char="-"/>
            </a:pPr>
            <a:r>
              <a:rPr lang="pt-BR" sz="2500" b="1" dirty="0" smtClean="0"/>
              <a:t>Justa Causa</a:t>
            </a:r>
            <a:r>
              <a:rPr lang="pt-BR" sz="2500" dirty="0" smtClean="0"/>
              <a:t>: perda habilitação profissional por conduta dolosa </a:t>
            </a:r>
            <a:r>
              <a:rPr lang="pt-B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(</a:t>
            </a:r>
            <a:r>
              <a:rPr lang="pt-B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art. 482, m</a:t>
            </a:r>
            <a:r>
              <a:rPr lang="pt-B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)</a:t>
            </a:r>
          </a:p>
          <a:p>
            <a:pPr fontAlgn="base">
              <a:buFontTx/>
              <a:buChar char="-"/>
            </a:pPr>
            <a:endParaRPr lang="pt-BR" dirty="0"/>
          </a:p>
          <a:p>
            <a:pPr fontAlgn="base">
              <a:buFontTx/>
              <a:buChar char="-"/>
            </a:pPr>
            <a:r>
              <a:rPr lang="pt-BR" sz="2500" b="1" dirty="0" smtClean="0"/>
              <a:t>TRCT</a:t>
            </a:r>
            <a:r>
              <a:rPr lang="pt-BR" sz="2500" b="1" dirty="0"/>
              <a:t>: </a:t>
            </a:r>
            <a:r>
              <a:rPr lang="pt-BR" sz="2500" dirty="0"/>
              <a:t>fim da homologação;</a:t>
            </a:r>
            <a:r>
              <a:rPr lang="pt-BR" sz="2500" b="1" dirty="0"/>
              <a:t> </a:t>
            </a:r>
            <a:endParaRPr lang="pt-BR" sz="2500" b="1" dirty="0" smtClean="0"/>
          </a:p>
          <a:p>
            <a:pPr fontAlgn="base">
              <a:buFontTx/>
              <a:buChar char="-"/>
            </a:pPr>
            <a:r>
              <a:rPr lang="pt-BR" sz="2500" b="1" dirty="0" smtClean="0"/>
              <a:t>Prazo</a:t>
            </a:r>
            <a:r>
              <a:rPr lang="pt-BR" sz="2500" b="1" dirty="0"/>
              <a:t>: </a:t>
            </a:r>
            <a:r>
              <a:rPr lang="pt-BR" sz="2500" dirty="0"/>
              <a:t>até 10 dias do término do </a:t>
            </a:r>
            <a:r>
              <a:rPr lang="pt-BR" sz="2500" dirty="0" err="1"/>
              <a:t>Ct</a:t>
            </a:r>
            <a:r>
              <a:rPr lang="pt-BR" sz="2500" dirty="0"/>
              <a:t> </a:t>
            </a:r>
            <a:r>
              <a:rPr lang="pt-B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(art. 477, § 6º</a:t>
            </a:r>
            <a:r>
              <a:rPr lang="pt-B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)</a:t>
            </a:r>
          </a:p>
          <a:p>
            <a:pPr fontAlgn="base">
              <a:buFontTx/>
              <a:buChar char="-"/>
            </a:pPr>
            <a:endParaRPr lang="pt-BR" sz="3600" dirty="0"/>
          </a:p>
          <a:p>
            <a:pPr fontAlgn="base">
              <a:buFontTx/>
              <a:buChar char="-"/>
            </a:pPr>
            <a:r>
              <a:rPr lang="pt-BR" sz="2800" b="1" dirty="0" smtClean="0"/>
              <a:t>Verbas </a:t>
            </a:r>
            <a:r>
              <a:rPr lang="pt-BR" sz="2800" b="1" dirty="0"/>
              <a:t>remuneratórias</a:t>
            </a:r>
            <a:r>
              <a:rPr lang="pt-BR" sz="2800" b="1" dirty="0" smtClean="0"/>
              <a:t>:</a:t>
            </a:r>
          </a:p>
          <a:p>
            <a:pPr fontAlgn="base">
              <a:buFontTx/>
              <a:buChar char="-"/>
            </a:pPr>
            <a:endParaRPr lang="pt-BR" sz="1000" dirty="0"/>
          </a:p>
          <a:p>
            <a:pPr marL="627063" indent="0" fontAlgn="base">
              <a:buNone/>
            </a:pPr>
            <a:r>
              <a:rPr lang="pt-BR" sz="2500" dirty="0"/>
              <a:t>(a) salário; </a:t>
            </a:r>
          </a:p>
          <a:p>
            <a:pPr marL="627063" indent="0" fontAlgn="base">
              <a:buNone/>
            </a:pPr>
            <a:r>
              <a:rPr lang="pt-BR" sz="2500" dirty="0"/>
              <a:t>(b) comissões pagas pelo empregador; </a:t>
            </a:r>
          </a:p>
          <a:p>
            <a:pPr marL="627063" indent="0" fontAlgn="base">
              <a:buNone/>
            </a:pPr>
            <a:r>
              <a:rPr lang="pt-BR" sz="2500" dirty="0"/>
              <a:t>(c) gratificações de lei e de função </a:t>
            </a:r>
            <a:r>
              <a:rPr lang="pt-BR" sz="25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(MP</a:t>
            </a:r>
            <a:r>
              <a:rPr lang="pt-BR" sz="25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)</a:t>
            </a:r>
          </a:p>
          <a:p>
            <a:pPr marL="1350963" indent="0" fontAlgn="base">
              <a:buNone/>
              <a:tabLst>
                <a:tab pos="1350963" algn="l"/>
              </a:tabLst>
            </a:pPr>
            <a:endParaRPr lang="pt-BR" sz="3600" dirty="0"/>
          </a:p>
          <a:p>
            <a:pPr marL="1350963" indent="0" fontAlgn="base">
              <a:buNone/>
              <a:tabLst>
                <a:tab pos="1350963" algn="l"/>
              </a:tabLst>
            </a:pPr>
            <a:r>
              <a:rPr lang="pt-BR" sz="23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- gratificação </a:t>
            </a:r>
            <a:r>
              <a:rPr lang="pt-BR" sz="23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de função </a:t>
            </a:r>
            <a:r>
              <a:rPr lang="pt-BR" sz="23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(MP): </a:t>
            </a:r>
            <a:r>
              <a:rPr lang="pt-BR" sz="2100" dirty="0" smtClean="0"/>
              <a:t>integram, mas não incorporam (após </a:t>
            </a:r>
            <a:r>
              <a:rPr lang="pt-BR" sz="2100" dirty="0"/>
              <a:t>10 </a:t>
            </a:r>
            <a:r>
              <a:rPr lang="pt-BR" sz="2100" dirty="0" smtClean="0"/>
              <a:t>anos);</a:t>
            </a:r>
          </a:p>
          <a:p>
            <a:pPr marL="1350963" indent="0" fontAlgn="base">
              <a:buNone/>
              <a:tabLst>
                <a:tab pos="1350963" algn="l"/>
              </a:tabLst>
            </a:pPr>
            <a:r>
              <a:rPr lang="pt-BR" sz="23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- </a:t>
            </a:r>
            <a:r>
              <a:rPr lang="pt-BR" sz="23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ajuda </a:t>
            </a:r>
            <a:r>
              <a:rPr lang="pt-BR" sz="23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de </a:t>
            </a:r>
            <a:r>
              <a:rPr lang="pt-BR" sz="23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Custo: </a:t>
            </a:r>
            <a:r>
              <a:rPr lang="pt-BR" sz="1900" dirty="0"/>
              <a:t>até 50</a:t>
            </a:r>
            <a:r>
              <a:rPr lang="pt-BR" sz="1900" dirty="0" smtClean="0"/>
              <a:t>%  não integram nem incorporam  </a:t>
            </a:r>
            <a:r>
              <a:rPr lang="pt-BR" sz="19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</a:t>
            </a:r>
            <a:r>
              <a:rPr lang="pt-BR" sz="19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MP);</a:t>
            </a:r>
            <a:endParaRPr lang="pt-BR" sz="19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1350963" indent="0" fontAlgn="base">
              <a:buNone/>
              <a:tabLst>
                <a:tab pos="1350963" algn="l"/>
              </a:tabLst>
            </a:pPr>
            <a:r>
              <a:rPr lang="pt-BR" sz="23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- prêmio </a:t>
            </a:r>
            <a:r>
              <a:rPr lang="pt-BR" sz="23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por desempenho</a:t>
            </a:r>
            <a:r>
              <a:rPr lang="pt-BR" sz="2300" dirty="0"/>
              <a:t>:  </a:t>
            </a:r>
            <a:r>
              <a:rPr lang="pt-BR" sz="1900" dirty="0"/>
              <a:t>não </a:t>
            </a:r>
            <a:r>
              <a:rPr lang="pt-BR" sz="1900" dirty="0" smtClean="0"/>
              <a:t>integram nem incorporam (até </a:t>
            </a:r>
            <a:r>
              <a:rPr lang="pt-BR" sz="1900" dirty="0"/>
              <a:t>2 vezes/ano </a:t>
            </a:r>
            <a:r>
              <a:rPr lang="pt-BR" sz="19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(MP</a:t>
            </a:r>
            <a:r>
              <a:rPr lang="pt-BR" sz="19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);</a:t>
            </a:r>
          </a:p>
          <a:p>
            <a:pPr marL="1350963" indent="0" fontAlgn="base">
              <a:buNone/>
              <a:tabLst>
                <a:tab pos="1350963" algn="l"/>
              </a:tabLst>
            </a:pPr>
            <a:endParaRPr lang="pt-BR" sz="19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1350963" indent="0" fontAlgn="base">
              <a:buNone/>
              <a:tabLst>
                <a:tab pos="1350963" algn="l"/>
              </a:tabLst>
            </a:pPr>
            <a:r>
              <a:rPr lang="pt-BR" sz="2300" dirty="0" smtClean="0"/>
              <a:t>* Art. 457, § 23 </a:t>
            </a:r>
            <a:r>
              <a:rPr lang="pt-BR" sz="2300" dirty="0" smtClean="0">
                <a:solidFill>
                  <a:srgbClr val="FFC000"/>
                </a:solidFill>
              </a:rPr>
              <a:t>(MP)</a:t>
            </a:r>
            <a:r>
              <a:rPr lang="pt-BR" sz="2300" dirty="0" smtClean="0"/>
              <a:t> há IR  </a:t>
            </a:r>
            <a:r>
              <a:rPr lang="pt-BR" sz="2300" u="sng" dirty="0" smtClean="0"/>
              <a:t>s/todas</a:t>
            </a:r>
            <a:r>
              <a:rPr lang="pt-BR" sz="2300" dirty="0" smtClean="0"/>
              <a:t> as verbas </a:t>
            </a:r>
            <a:r>
              <a:rPr lang="pt-BR" sz="2300" dirty="0" smtClean="0">
                <a:solidFill>
                  <a:srgbClr val="FFC000"/>
                </a:solidFill>
              </a:rPr>
              <a:t>(acréscimo patrimonial)</a:t>
            </a:r>
            <a:r>
              <a:rPr lang="pt-BR" sz="2300" dirty="0" smtClean="0"/>
              <a:t>,                            		exceto lei específica (</a:t>
            </a:r>
            <a:r>
              <a:rPr lang="pt-BR" sz="2300" dirty="0" err="1" smtClean="0"/>
              <a:t>Ex</a:t>
            </a:r>
            <a:r>
              <a:rPr lang="pt-BR" sz="2300" dirty="0" smtClean="0"/>
              <a:t>: dano acidentário = Art. 6º, IV, L. 7713/88)</a:t>
            </a:r>
            <a:endParaRPr lang="pt-BR" sz="2300" dirty="0"/>
          </a:p>
          <a:p>
            <a:pPr marL="1350963" indent="0">
              <a:buNone/>
              <a:tabLst>
                <a:tab pos="1350963" algn="l"/>
              </a:tabLst>
            </a:pP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62573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03312" y="818866"/>
            <a:ext cx="8946541" cy="5429533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pt-BR" sz="3200" b="1" dirty="0" smtClean="0"/>
              <a:t>    Intervalo </a:t>
            </a:r>
            <a:r>
              <a:rPr lang="pt-BR" sz="3200" b="1" dirty="0"/>
              <a:t>e horas </a:t>
            </a:r>
            <a:r>
              <a:rPr lang="pt-BR" sz="3200" b="1" i="1" dirty="0"/>
              <a:t>in </a:t>
            </a:r>
            <a:r>
              <a:rPr lang="pt-BR" sz="3200" b="1" i="1" dirty="0" err="1"/>
              <a:t>itinere</a:t>
            </a:r>
            <a:r>
              <a:rPr lang="pt-BR" sz="3200" b="1" i="1" dirty="0" smtClean="0"/>
              <a:t>:</a:t>
            </a:r>
          </a:p>
          <a:p>
            <a:pPr marL="0" indent="0" fontAlgn="base">
              <a:buNone/>
            </a:pPr>
            <a:endParaRPr lang="pt-BR" sz="3200" dirty="0"/>
          </a:p>
          <a:p>
            <a:pPr fontAlgn="base">
              <a:buFontTx/>
              <a:buChar char="-"/>
            </a:pPr>
            <a:r>
              <a:rPr lang="pt-BR" sz="2400" dirty="0" smtClean="0"/>
              <a:t>revogação </a:t>
            </a:r>
            <a:r>
              <a:rPr lang="pt-BR" sz="2400" dirty="0"/>
              <a:t>do art. 384, CLT (15´mulher</a:t>
            </a:r>
            <a:r>
              <a:rPr lang="pt-BR" sz="2400" dirty="0" smtClean="0"/>
              <a:t>);</a:t>
            </a:r>
            <a:endParaRPr lang="pt-BR" sz="2400" dirty="0"/>
          </a:p>
          <a:p>
            <a:pPr marL="0" indent="0" fontAlgn="base">
              <a:buNone/>
            </a:pPr>
            <a:r>
              <a:rPr lang="pt-BR" sz="2400" dirty="0"/>
              <a:t> </a:t>
            </a:r>
          </a:p>
          <a:p>
            <a:pPr fontAlgn="base">
              <a:buFontTx/>
              <a:buChar char="-"/>
            </a:pPr>
            <a:r>
              <a:rPr lang="pt-BR" sz="2400" dirty="0" smtClean="0"/>
              <a:t>fim </a:t>
            </a:r>
            <a:r>
              <a:rPr lang="pt-BR" sz="2400" dirty="0"/>
              <a:t>das horas </a:t>
            </a:r>
            <a:r>
              <a:rPr lang="pt-BR" sz="2400" i="1" dirty="0"/>
              <a:t>in </a:t>
            </a:r>
            <a:r>
              <a:rPr lang="pt-BR" sz="2400" i="1" dirty="0" err="1"/>
              <a:t>itinere</a:t>
            </a:r>
            <a:r>
              <a:rPr lang="pt-BR" sz="2400" dirty="0" smtClean="0"/>
              <a:t>;</a:t>
            </a:r>
          </a:p>
          <a:p>
            <a:pPr marL="0" indent="0" fontAlgn="base">
              <a:buNone/>
            </a:pPr>
            <a:endParaRPr lang="pt-BR" sz="2400" dirty="0" smtClean="0"/>
          </a:p>
          <a:p>
            <a:pPr fontAlgn="base">
              <a:buFontTx/>
              <a:buChar char="-"/>
            </a:pPr>
            <a:r>
              <a:rPr lang="pt-BR" sz="2400" dirty="0" smtClean="0"/>
              <a:t>supressão </a:t>
            </a:r>
            <a:r>
              <a:rPr lang="pt-BR" sz="2400" dirty="0"/>
              <a:t>do intervalo </a:t>
            </a:r>
            <a:r>
              <a:rPr lang="pt-BR" dirty="0">
                <a:solidFill>
                  <a:schemeClr val="bg2">
                    <a:lumMod val="20000"/>
                    <a:lumOff val="80000"/>
                  </a:schemeClr>
                </a:solidFill>
              </a:rPr>
              <a:t>(art. 71)</a:t>
            </a:r>
            <a:r>
              <a:rPr lang="pt-BR" sz="2400" dirty="0"/>
              <a:t>: </a:t>
            </a:r>
            <a:r>
              <a:rPr lang="pt-BR" sz="2400" dirty="0" err="1"/>
              <a:t>pgto</a:t>
            </a:r>
            <a:r>
              <a:rPr lang="pt-BR" sz="2400" dirty="0"/>
              <a:t> proporcional e natureza </a:t>
            </a:r>
            <a:r>
              <a:rPr lang="pt-BR" sz="2400" dirty="0" smtClean="0"/>
              <a:t>indenizatória;</a:t>
            </a:r>
          </a:p>
          <a:p>
            <a:pPr fontAlgn="base">
              <a:buFontTx/>
              <a:buChar char="-"/>
            </a:pPr>
            <a:endParaRPr lang="pt-BR" sz="2400" dirty="0" smtClean="0"/>
          </a:p>
          <a:p>
            <a:pPr fontAlgn="base">
              <a:buFontTx/>
              <a:buChar char="-"/>
            </a:pPr>
            <a:r>
              <a:rPr lang="pt-BR" sz="2400" dirty="0" smtClean="0"/>
              <a:t>intervalo de 30´ </a:t>
            </a:r>
            <a:r>
              <a:rPr lang="pt-BR" sz="2400" dirty="0"/>
              <a:t>para jornadas </a:t>
            </a:r>
            <a:r>
              <a:rPr lang="pt-BR" sz="2400" dirty="0" smtClean="0"/>
              <a:t>+ de 6h; (611-A, III)</a:t>
            </a:r>
          </a:p>
          <a:p>
            <a:pPr marL="0" indent="0" algn="just">
              <a:buNone/>
            </a:pPr>
            <a:endParaRPr lang="pt-BR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517" y="1241947"/>
            <a:ext cx="2710786" cy="2710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987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04293" y="764275"/>
            <a:ext cx="10059576" cy="5767153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pt-BR" sz="3200" b="1" dirty="0" smtClean="0"/>
              <a:t>   Jornada </a:t>
            </a:r>
            <a:r>
              <a:rPr lang="pt-BR" sz="3200" b="1" dirty="0"/>
              <a:t>12 x 36:</a:t>
            </a:r>
            <a:r>
              <a:rPr lang="pt-BR" sz="3200" dirty="0"/>
              <a:t>  </a:t>
            </a:r>
            <a:r>
              <a:rPr lang="pt-BR" sz="26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*inconstitucional: art. 7º, XIII, CF</a:t>
            </a:r>
            <a:endParaRPr lang="pt-BR" sz="2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indent="0" fontAlgn="base">
              <a:buNone/>
            </a:pPr>
            <a:endParaRPr lang="pt-BR" sz="2200" dirty="0" smtClean="0"/>
          </a:p>
          <a:p>
            <a:pPr fontAlgn="base">
              <a:buFontTx/>
              <a:buChar char="-"/>
            </a:pPr>
            <a:r>
              <a:rPr lang="pt-BR" dirty="0" smtClean="0"/>
              <a:t>ACT/CCT</a:t>
            </a:r>
            <a:r>
              <a:rPr lang="pt-BR" dirty="0"/>
              <a:t>, exceto setor de saúde </a:t>
            </a:r>
            <a:r>
              <a:rPr lang="pt-BR" sz="1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(</a:t>
            </a:r>
            <a:r>
              <a:rPr lang="pt-BR" sz="1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acordo </a:t>
            </a:r>
            <a:r>
              <a:rPr lang="pt-BR" sz="1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individual - MP</a:t>
            </a:r>
            <a:r>
              <a:rPr lang="pt-BR" sz="1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); </a:t>
            </a:r>
            <a:endParaRPr lang="pt-BR" sz="1800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fontAlgn="base">
              <a:buFontTx/>
              <a:buChar char="-"/>
            </a:pPr>
            <a:r>
              <a:rPr lang="pt-BR" dirty="0" smtClean="0"/>
              <a:t>“observado </a:t>
            </a:r>
            <a:r>
              <a:rPr lang="pt-BR" dirty="0"/>
              <a:t>ou indenizado os </a:t>
            </a:r>
            <a:r>
              <a:rPr lang="pt-BR" dirty="0" smtClean="0"/>
              <a:t>intervalos”; </a:t>
            </a:r>
          </a:p>
          <a:p>
            <a:pPr fontAlgn="base">
              <a:buFontTx/>
              <a:buChar char="-"/>
            </a:pPr>
            <a:r>
              <a:rPr lang="pt-BR" dirty="0" smtClean="0"/>
              <a:t>remuneração </a:t>
            </a:r>
            <a:r>
              <a:rPr lang="pt-BR" dirty="0"/>
              <a:t>mensal </a:t>
            </a:r>
            <a:r>
              <a:rPr lang="pt-BR" dirty="0" smtClean="0"/>
              <a:t>abrange: </a:t>
            </a:r>
            <a:r>
              <a:rPr lang="pt-BR" sz="1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DSR, feriados e prorrogações </a:t>
            </a:r>
            <a:r>
              <a:rPr lang="pt-BR" sz="1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noturnas </a:t>
            </a:r>
            <a:r>
              <a:rPr lang="pt-BR" sz="1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(73, § 5º</a:t>
            </a:r>
            <a:r>
              <a:rPr lang="pt-BR" sz="1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);</a:t>
            </a:r>
          </a:p>
          <a:p>
            <a:pPr fontAlgn="base">
              <a:buFontTx/>
              <a:buChar char="-"/>
            </a:pPr>
            <a:endParaRPr lang="pt-BR" sz="18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900113" indent="0" fontAlgn="base">
              <a:buNone/>
            </a:pPr>
            <a:r>
              <a:rPr lang="pt-BR" dirty="0"/>
              <a:t>- Prorrogação de jornada insalubre </a:t>
            </a:r>
            <a:r>
              <a:rPr lang="pt-BR" dirty="0" smtClean="0"/>
              <a:t>com </a:t>
            </a:r>
            <a:r>
              <a:rPr lang="pt-BR" dirty="0"/>
              <a:t>licença previa do </a:t>
            </a:r>
            <a:r>
              <a:rPr lang="pt-BR" dirty="0" err="1"/>
              <a:t>MTb</a:t>
            </a:r>
            <a:r>
              <a:rPr lang="pt-BR" dirty="0"/>
              <a:t>, exceto: </a:t>
            </a:r>
          </a:p>
          <a:p>
            <a:pPr marL="1787525" indent="0" fontAlgn="base">
              <a:buNone/>
            </a:pPr>
            <a:endParaRPr lang="pt-BR" dirty="0" smtClean="0"/>
          </a:p>
          <a:p>
            <a:pPr marL="1787525" indent="0" fontAlgn="base">
              <a:buNone/>
            </a:pPr>
            <a:r>
              <a:rPr lang="pt-BR" dirty="0" smtClean="0"/>
              <a:t>a-</a:t>
            </a:r>
            <a:r>
              <a:rPr lang="pt-BR" dirty="0"/>
              <a:t>) 12 x 36 </a:t>
            </a:r>
            <a:r>
              <a:rPr lang="pt-B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(MP: art. 60, </a:t>
            </a:r>
            <a:r>
              <a:rPr lang="pt-BR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pg</a:t>
            </a:r>
            <a:r>
              <a:rPr lang="pt-B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único</a:t>
            </a:r>
            <a:r>
              <a:rPr lang="pt-B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);</a:t>
            </a:r>
          </a:p>
          <a:p>
            <a:pPr marL="1787525" indent="0" fontAlgn="base">
              <a:buNone/>
            </a:pPr>
            <a:endParaRPr lang="pt-BR" sz="9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1787525" indent="0" fontAlgn="base">
              <a:buNone/>
            </a:pPr>
            <a:r>
              <a:rPr lang="pt-BR" dirty="0"/>
              <a:t>b</a:t>
            </a:r>
            <a:r>
              <a:rPr lang="pt-BR" i="1" dirty="0"/>
              <a:t>-</a:t>
            </a:r>
            <a:r>
              <a:rPr lang="pt-BR" dirty="0"/>
              <a:t>)</a:t>
            </a:r>
            <a:r>
              <a:rPr lang="pt-BR" i="1" dirty="0"/>
              <a:t> </a:t>
            </a:r>
            <a:r>
              <a:rPr lang="pt-BR" dirty="0"/>
              <a:t>negociação coletiva, </a:t>
            </a:r>
            <a:r>
              <a:rPr lang="pt-BR" sz="1800" dirty="0"/>
              <a:t>“desde que respeitadas, na integralidade, as normas de saúde, higiene e segurança do trabalho</a:t>
            </a:r>
            <a:r>
              <a:rPr lang="pt-BR" sz="1800" dirty="0" smtClean="0"/>
              <a:t>”*</a:t>
            </a:r>
            <a:r>
              <a:rPr lang="pt-BR" dirty="0" smtClean="0"/>
              <a:t>                     </a:t>
            </a:r>
            <a:r>
              <a:rPr lang="pt-B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(</a:t>
            </a:r>
            <a:r>
              <a:rPr lang="pt-B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MP; art. 611-A, XII)* </a:t>
            </a:r>
            <a:endParaRPr lang="pt-BR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1787525" indent="0" fontAlgn="base">
              <a:buNone/>
            </a:pPr>
            <a:endParaRPr lang="pt-BR" sz="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indent="0" algn="just">
              <a:buNone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84720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62369" y="991138"/>
            <a:ext cx="9118861" cy="5566012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pt-BR" sz="3200" b="1" dirty="0"/>
              <a:t>Banco de horas: </a:t>
            </a:r>
            <a:endParaRPr lang="pt-BR" sz="3200" b="1" dirty="0" smtClean="0"/>
          </a:p>
          <a:p>
            <a:pPr marL="0" indent="0" fontAlgn="base">
              <a:buNone/>
            </a:pPr>
            <a:endParaRPr lang="pt-BR" sz="2400" b="1" dirty="0"/>
          </a:p>
          <a:p>
            <a:pPr marL="0" indent="0" fontAlgn="base">
              <a:buNone/>
            </a:pPr>
            <a:r>
              <a:rPr lang="pt-BR" sz="2400" dirty="0" smtClean="0"/>
              <a:t>- </a:t>
            </a:r>
            <a:r>
              <a:rPr lang="pt-BR" sz="2400" b="1" dirty="0"/>
              <a:t>dentro do mês: </a:t>
            </a:r>
            <a:r>
              <a:rPr lang="pt-BR" sz="2400" dirty="0"/>
              <a:t>tácito </a:t>
            </a:r>
            <a:r>
              <a:rPr lang="pt-BR" dirty="0">
                <a:solidFill>
                  <a:schemeClr val="bg2">
                    <a:lumMod val="20000"/>
                    <a:lumOff val="80000"/>
                  </a:schemeClr>
                </a:solidFill>
              </a:rPr>
              <a:t>(pontuais</a:t>
            </a:r>
            <a:r>
              <a:rPr lang="pt-BR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)</a:t>
            </a:r>
          </a:p>
          <a:p>
            <a:pPr marL="0" indent="0" fontAlgn="base">
              <a:buNone/>
            </a:pPr>
            <a:endParaRPr lang="pt-BR" sz="800" dirty="0" smtClean="0"/>
          </a:p>
          <a:p>
            <a:pPr marL="0" indent="0" fontAlgn="base">
              <a:buNone/>
            </a:pPr>
            <a:r>
              <a:rPr lang="pt-BR" sz="2400" dirty="0" smtClean="0"/>
              <a:t>- </a:t>
            </a:r>
            <a:r>
              <a:rPr lang="pt-BR" sz="2400" b="1" dirty="0"/>
              <a:t>anual: </a:t>
            </a:r>
            <a:r>
              <a:rPr lang="pt-BR" sz="2400" dirty="0"/>
              <a:t>via ACT/CCT; </a:t>
            </a:r>
          </a:p>
          <a:p>
            <a:pPr marL="0" indent="0" fontAlgn="base">
              <a:buNone/>
            </a:pPr>
            <a:endParaRPr lang="pt-BR" sz="800" dirty="0" smtClean="0"/>
          </a:p>
          <a:p>
            <a:pPr marL="0" indent="0" fontAlgn="base">
              <a:buNone/>
            </a:pPr>
            <a:r>
              <a:rPr lang="pt-BR" sz="2400" dirty="0" smtClean="0"/>
              <a:t>- </a:t>
            </a:r>
            <a:r>
              <a:rPr lang="pt-BR" sz="2400" b="1" dirty="0"/>
              <a:t>semestral:</a:t>
            </a:r>
            <a:r>
              <a:rPr lang="pt-BR" sz="2400" dirty="0"/>
              <a:t> via Acordo individual escrito;</a:t>
            </a:r>
          </a:p>
          <a:p>
            <a:pPr marL="0" indent="0">
              <a:buNone/>
            </a:pPr>
            <a:endParaRPr lang="pt-BR" sz="2400" dirty="0" smtClean="0"/>
          </a:p>
          <a:p>
            <a:pPr marL="0" indent="0">
              <a:buNone/>
            </a:pPr>
            <a:r>
              <a:rPr lang="pt-BR" sz="2400" dirty="0" smtClean="0"/>
              <a:t>     </a:t>
            </a:r>
            <a:r>
              <a:rPr lang="pt-BR" sz="2400" dirty="0"/>
              <a:t>* HE </a:t>
            </a:r>
            <a:r>
              <a:rPr lang="pt-BR" sz="2400" dirty="0" smtClean="0"/>
              <a:t>habituais:  </a:t>
            </a:r>
            <a:r>
              <a:rPr lang="pt-BR" sz="2400" dirty="0"/>
              <a:t>não invalida </a:t>
            </a:r>
            <a:r>
              <a:rPr lang="pt-BR" sz="2400" dirty="0" smtClean="0"/>
              <a:t>banco </a:t>
            </a:r>
          </a:p>
          <a:p>
            <a:pPr marL="0" indent="0">
              <a:buNone/>
            </a:pPr>
            <a:r>
              <a:rPr lang="pt-BR" sz="2400" dirty="0"/>
              <a:t>	</a:t>
            </a:r>
            <a:r>
              <a:rPr lang="pt-BR" sz="22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(</a:t>
            </a:r>
            <a:r>
              <a:rPr lang="pt-BR" sz="22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pgto</a:t>
            </a:r>
            <a:r>
              <a:rPr lang="pt-BR" sz="2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só do </a:t>
            </a:r>
            <a:r>
              <a:rPr lang="pt-BR" sz="22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adicional)</a:t>
            </a:r>
            <a:endParaRPr lang="pt-BR" sz="2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262" y="1914525"/>
            <a:ext cx="30289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74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70811" y="559559"/>
            <a:ext cx="10000108" cy="6018662"/>
          </a:xfrm>
        </p:spPr>
        <p:txBody>
          <a:bodyPr>
            <a:normAutofit/>
          </a:bodyPr>
          <a:lstStyle/>
          <a:p>
            <a:pPr marL="0" indent="0" algn="just" fontAlgn="base">
              <a:buNone/>
            </a:pPr>
            <a:r>
              <a:rPr lang="pt-BR" sz="2600" b="1" dirty="0" smtClean="0"/>
              <a:t>     </a:t>
            </a:r>
            <a:r>
              <a:rPr lang="pt-BR" sz="3300" b="1" dirty="0" smtClean="0"/>
              <a:t>Equiparação </a:t>
            </a:r>
            <a:r>
              <a:rPr lang="pt-BR" sz="3300" b="1" dirty="0"/>
              <a:t>salarial</a:t>
            </a:r>
            <a:r>
              <a:rPr lang="pt-BR" sz="3300" dirty="0"/>
              <a:t>: </a:t>
            </a:r>
            <a:endParaRPr lang="pt-BR" sz="3300" dirty="0" smtClean="0"/>
          </a:p>
          <a:p>
            <a:pPr algn="just" fontAlgn="base">
              <a:buFontTx/>
              <a:buChar char="-"/>
            </a:pPr>
            <a:endParaRPr lang="pt-BR" sz="900" dirty="0" smtClean="0"/>
          </a:p>
          <a:p>
            <a:pPr algn="just" fontAlgn="base">
              <a:buFont typeface="Arial" pitchFamily="34" charset="0"/>
              <a:buChar char="•"/>
            </a:pPr>
            <a:r>
              <a:rPr lang="pt-BR" dirty="0" smtClean="0"/>
              <a:t>mesmo </a:t>
            </a:r>
            <a:r>
              <a:rPr lang="pt-BR" dirty="0"/>
              <a:t>estabelecimento; </a:t>
            </a:r>
            <a:endParaRPr lang="pt-BR" dirty="0" smtClean="0"/>
          </a:p>
          <a:p>
            <a:pPr algn="just" fontAlgn="base">
              <a:buFont typeface="Arial" pitchFamily="34" charset="0"/>
              <a:buChar char="•"/>
            </a:pPr>
            <a:r>
              <a:rPr lang="pt-BR" dirty="0" smtClean="0"/>
              <a:t>4 </a:t>
            </a:r>
            <a:r>
              <a:rPr lang="pt-BR" dirty="0"/>
              <a:t>anos de casa e 2 na função; </a:t>
            </a:r>
            <a:endParaRPr lang="pt-BR" dirty="0" smtClean="0"/>
          </a:p>
          <a:p>
            <a:pPr algn="just" fontAlgn="base">
              <a:buFont typeface="Arial" pitchFamily="34" charset="0"/>
              <a:buChar char="•"/>
            </a:pPr>
            <a:r>
              <a:rPr lang="pt-BR" dirty="0" smtClean="0"/>
              <a:t>PCS </a:t>
            </a:r>
            <a:r>
              <a:rPr lang="pt-BR" dirty="0"/>
              <a:t>sem </a:t>
            </a:r>
            <a:r>
              <a:rPr lang="pt-BR" dirty="0" err="1" smtClean="0"/>
              <a:t>MTb</a:t>
            </a:r>
            <a:r>
              <a:rPr lang="pt-BR" dirty="0" smtClean="0"/>
              <a:t> (</a:t>
            </a:r>
            <a:r>
              <a:rPr lang="pt-BR" dirty="0"/>
              <a:t>merecimento/antiguidade</a:t>
            </a:r>
            <a:r>
              <a:rPr lang="pt-BR" dirty="0" smtClean="0"/>
              <a:t>);</a:t>
            </a:r>
          </a:p>
          <a:p>
            <a:pPr marL="0" indent="0" algn="just" fontAlgn="base">
              <a:buNone/>
            </a:pPr>
            <a:endParaRPr lang="pt-BR" dirty="0"/>
          </a:p>
          <a:p>
            <a:pPr marL="0" indent="0" algn="just" fontAlgn="base">
              <a:buNone/>
            </a:pPr>
            <a:r>
              <a:rPr lang="pt-BR" dirty="0"/>
              <a:t>*</a:t>
            </a:r>
            <a:r>
              <a:rPr lang="pt-BR" dirty="0" smtClean="0"/>
              <a:t>havendo </a:t>
            </a:r>
            <a:r>
              <a:rPr lang="pt-BR" dirty="0"/>
              <a:t>discriminação salarial </a:t>
            </a:r>
            <a:r>
              <a:rPr lang="pt-BR" sz="1800" dirty="0" smtClean="0"/>
              <a:t>(sexo </a:t>
            </a:r>
            <a:r>
              <a:rPr lang="pt-BR" sz="1800" dirty="0"/>
              <a:t>ou </a:t>
            </a:r>
            <a:r>
              <a:rPr lang="pt-BR" sz="1800" dirty="0" smtClean="0"/>
              <a:t>etnia)</a:t>
            </a:r>
            <a:r>
              <a:rPr lang="pt-BR" dirty="0" smtClean="0"/>
              <a:t>, juiz determinará multa de </a:t>
            </a:r>
            <a:r>
              <a:rPr lang="pt-BR" dirty="0"/>
              <a:t>50% do teto do </a:t>
            </a:r>
            <a:r>
              <a:rPr lang="pt-BR" dirty="0" smtClean="0"/>
              <a:t>INSS” </a:t>
            </a:r>
            <a:r>
              <a:rPr lang="pt-BR" sz="17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(§ </a:t>
            </a:r>
            <a:r>
              <a:rPr lang="pt-BR" sz="17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6º, art. </a:t>
            </a:r>
            <a:r>
              <a:rPr lang="pt-BR" sz="17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461)</a:t>
            </a:r>
          </a:p>
          <a:p>
            <a:pPr marL="0" indent="0" algn="just" fontAlgn="base">
              <a:buNone/>
            </a:pPr>
            <a:endParaRPr lang="pt-BR" b="1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0" indent="0" algn="just" fontAlgn="base">
              <a:buNone/>
            </a:pPr>
            <a:r>
              <a:rPr lang="pt-BR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Contemporaneidade </a:t>
            </a:r>
            <a:r>
              <a:rPr lang="pt-BR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do </a:t>
            </a:r>
            <a:r>
              <a:rPr lang="pt-BR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paradigma</a:t>
            </a:r>
            <a:r>
              <a:rPr lang="pt-BR" sz="1800" dirty="0" smtClean="0"/>
              <a:t>, </a:t>
            </a:r>
            <a:r>
              <a:rPr lang="pt-BR" dirty="0" smtClean="0"/>
              <a:t>sendo “vedada </a:t>
            </a:r>
            <a:r>
              <a:rPr lang="pt-BR" dirty="0"/>
              <a:t>a indicação de paradigmas remotos</a:t>
            </a:r>
            <a:r>
              <a:rPr lang="pt-BR" dirty="0" smtClean="0"/>
              <a:t>” </a:t>
            </a:r>
            <a:r>
              <a:rPr lang="pt-BR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(art</a:t>
            </a:r>
            <a:r>
              <a:rPr lang="pt-BR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. 461, § </a:t>
            </a:r>
            <a:r>
              <a:rPr lang="pt-BR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5º):</a:t>
            </a:r>
          </a:p>
          <a:p>
            <a:pPr marL="0" indent="0" algn="just" fontAlgn="base">
              <a:buNone/>
            </a:pPr>
            <a:r>
              <a:rPr lang="pt-BR" dirty="0" smtClean="0"/>
              <a:t> 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pt-BR" sz="1900" dirty="0" smtClean="0"/>
              <a:t>redação </a:t>
            </a:r>
            <a:r>
              <a:rPr lang="pt-BR" sz="1900" dirty="0"/>
              <a:t>confusa =  </a:t>
            </a:r>
            <a:r>
              <a:rPr lang="pt-BR" sz="1900" dirty="0" err="1"/>
              <a:t>Recte</a:t>
            </a:r>
            <a:r>
              <a:rPr lang="pt-BR" sz="1900" dirty="0"/>
              <a:t> nunca indica </a:t>
            </a:r>
            <a:r>
              <a:rPr lang="pt-BR" sz="1900" dirty="0" err="1"/>
              <a:t>pgma</a:t>
            </a:r>
            <a:r>
              <a:rPr lang="pt-BR" sz="1900" dirty="0"/>
              <a:t> </a:t>
            </a:r>
            <a:r>
              <a:rPr lang="pt-BR" sz="1900" dirty="0" smtClean="0"/>
              <a:t>remoto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pt-BR" sz="1900" dirty="0" smtClean="0"/>
              <a:t>a </a:t>
            </a:r>
            <a:r>
              <a:rPr lang="pt-BR" sz="1900" dirty="0"/>
              <a:t>empresa que alega </a:t>
            </a:r>
            <a:r>
              <a:rPr lang="pt-BR" sz="1900" dirty="0" smtClean="0"/>
              <a:t>“o </a:t>
            </a:r>
            <a:r>
              <a:rPr lang="pt-BR" sz="1900" dirty="0" err="1"/>
              <a:t>pgma</a:t>
            </a:r>
            <a:r>
              <a:rPr lang="pt-BR" sz="1900" dirty="0"/>
              <a:t> </a:t>
            </a:r>
            <a:r>
              <a:rPr lang="pt-BR" sz="1900" dirty="0" smtClean="0"/>
              <a:t>teve </a:t>
            </a:r>
            <a:r>
              <a:rPr lang="pt-BR" sz="1900" dirty="0"/>
              <a:t>aumento em </a:t>
            </a:r>
            <a:r>
              <a:rPr lang="pt-BR" sz="1900" dirty="0" smtClean="0"/>
              <a:t>ação judicial”.</a:t>
            </a:r>
            <a:endParaRPr lang="pt-BR" sz="1900" dirty="0"/>
          </a:p>
          <a:p>
            <a:pPr marL="0" indent="0" algn="just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4945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b="1" dirty="0" smtClean="0"/>
              <a:t>Como tudo começou:</a:t>
            </a:r>
            <a:r>
              <a:rPr lang="pt-BR" sz="3600" dirty="0"/>
              <a:t/>
            </a:r>
            <a:br>
              <a:rPr lang="pt-BR" sz="3600" dirty="0"/>
            </a:b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0224" y="2052918"/>
            <a:ext cx="8946541" cy="419548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3000" dirty="0"/>
              <a:t>Burgueses </a:t>
            </a:r>
            <a:r>
              <a:rPr lang="pt-BR" sz="3000" dirty="0" smtClean="0"/>
              <a:t>no poder </a:t>
            </a:r>
            <a:r>
              <a:rPr lang="pt-BR" sz="3000" dirty="0"/>
              <a:t>– Rev. Francesa </a:t>
            </a:r>
            <a:r>
              <a:rPr lang="pt-BR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(1789)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3000" dirty="0" smtClean="0"/>
              <a:t>Racionalidade;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3000" dirty="0" smtClean="0"/>
              <a:t>Utopia: ordem e progresso;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3000" dirty="0" smtClean="0"/>
              <a:t>Conhecimento: bom, certo e objetivo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3000" dirty="0"/>
              <a:t>m</a:t>
            </a:r>
            <a:r>
              <a:rPr lang="pt-BR" sz="3000" dirty="0" smtClean="0"/>
              <a:t>ercado, tecnologia e indivíduo;</a:t>
            </a:r>
            <a:endParaRPr lang="pt-BR" sz="3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211" y="3289110"/>
            <a:ext cx="2932878" cy="2346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033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03312" y="627798"/>
            <a:ext cx="8946541" cy="5620602"/>
          </a:xfrm>
        </p:spPr>
        <p:txBody>
          <a:bodyPr>
            <a:normAutofit/>
          </a:bodyPr>
          <a:lstStyle/>
          <a:p>
            <a:pPr fontAlgn="base">
              <a:buFontTx/>
              <a:buChar char="-"/>
            </a:pPr>
            <a:r>
              <a:rPr lang="pt-BR" sz="2800" b="1" dirty="0" smtClean="0"/>
              <a:t>Solidariedade </a:t>
            </a:r>
            <a:r>
              <a:rPr lang="pt-BR" sz="2800" b="1" dirty="0"/>
              <a:t>do Grupo Econômico</a:t>
            </a:r>
            <a:r>
              <a:rPr lang="pt-BR" sz="2800" b="1" dirty="0" smtClean="0"/>
              <a:t>:</a:t>
            </a:r>
            <a:r>
              <a:rPr lang="pt-BR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</a:p>
          <a:p>
            <a:pPr marL="0" indent="0" fontAlgn="base">
              <a:buNone/>
            </a:pPr>
            <a:endParaRPr lang="pt-BR" sz="2400" dirty="0"/>
          </a:p>
          <a:p>
            <a:pPr fontAlgn="base">
              <a:buFontTx/>
              <a:buChar char="-"/>
            </a:pPr>
            <a:r>
              <a:rPr lang="pt-BR" sz="2200" dirty="0" smtClean="0"/>
              <a:t>antes </a:t>
            </a:r>
            <a:r>
              <a:rPr lang="pt-BR" sz="2200" dirty="0"/>
              <a:t>vertical </a:t>
            </a:r>
            <a:r>
              <a:rPr lang="pt-BR" dirty="0"/>
              <a:t>(hierárquico)</a:t>
            </a:r>
            <a:r>
              <a:rPr lang="pt-BR" sz="2200" dirty="0"/>
              <a:t>, agora por </a:t>
            </a:r>
            <a:r>
              <a:rPr lang="pt-BR" sz="2200" dirty="0" smtClean="0"/>
              <a:t>coordenação </a:t>
            </a:r>
            <a:r>
              <a:rPr lang="pt-BR" dirty="0"/>
              <a:t>(horizontal)</a:t>
            </a:r>
            <a:r>
              <a:rPr lang="pt-BR" sz="2200" dirty="0"/>
              <a:t>, </a:t>
            </a:r>
            <a:r>
              <a:rPr lang="pt-BR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cf</a:t>
            </a:r>
            <a:r>
              <a:rPr lang="pt-BR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§ 2º, do art. 2º. </a:t>
            </a:r>
            <a:endParaRPr lang="pt-BR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fontAlgn="base">
              <a:buFontTx/>
              <a:buChar char="-"/>
            </a:pPr>
            <a:endParaRPr lang="pt-BR" sz="2200" dirty="0"/>
          </a:p>
          <a:p>
            <a:pPr marL="0" indent="0" fontAlgn="base">
              <a:buNone/>
            </a:pPr>
            <a:r>
              <a:rPr lang="pt-BR" sz="2200" dirty="0" smtClean="0"/>
              <a:t>*Afasta-se </a:t>
            </a:r>
            <a:r>
              <a:rPr lang="pt-BR" sz="2200" dirty="0"/>
              <a:t>o GG pela “mera identidade de sócios”, sendo necessário </a:t>
            </a:r>
            <a:r>
              <a:rPr lang="pt-BR" sz="2200" dirty="0" smtClean="0"/>
              <a:t>demonstrar </a:t>
            </a:r>
            <a:r>
              <a:rPr lang="pt-BR" sz="1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(art. 2º, § 3º)</a:t>
            </a:r>
            <a:r>
              <a:rPr lang="pt-BR" sz="2200" dirty="0" smtClean="0"/>
              <a:t>: </a:t>
            </a:r>
          </a:p>
          <a:p>
            <a:pPr marL="0" indent="0" fontAlgn="base">
              <a:buNone/>
            </a:pPr>
            <a:endParaRPr lang="pt-BR" sz="2200" dirty="0"/>
          </a:p>
          <a:p>
            <a:pPr marL="0" indent="0" fontAlgn="base">
              <a:buNone/>
            </a:pPr>
            <a:r>
              <a:rPr lang="pt-BR" sz="2200" dirty="0"/>
              <a:t>a) interesse integrado; </a:t>
            </a:r>
          </a:p>
          <a:p>
            <a:pPr marL="0" indent="0" fontAlgn="base">
              <a:buNone/>
            </a:pPr>
            <a:r>
              <a:rPr lang="pt-BR" sz="2200" dirty="0"/>
              <a:t>b) efetiva comunhão de interesses; </a:t>
            </a:r>
          </a:p>
          <a:p>
            <a:pPr marL="0" indent="0" fontAlgn="base">
              <a:buNone/>
            </a:pPr>
            <a:r>
              <a:rPr lang="pt-BR" sz="2200" dirty="0"/>
              <a:t>c) atuação conjunta das empresas. </a:t>
            </a:r>
          </a:p>
          <a:p>
            <a:pPr marL="0" indent="0">
              <a:buNone/>
            </a:pP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162522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03312" y="805218"/>
            <a:ext cx="9881363" cy="5443181"/>
          </a:xfrm>
        </p:spPr>
        <p:txBody>
          <a:bodyPr>
            <a:normAutofit/>
          </a:bodyPr>
          <a:lstStyle/>
          <a:p>
            <a:pPr fontAlgn="base">
              <a:buFontTx/>
              <a:buChar char="-"/>
            </a:pPr>
            <a:r>
              <a:rPr lang="pt-BR" sz="2600" b="1" dirty="0" smtClean="0"/>
              <a:t>Prescrição </a:t>
            </a:r>
            <a:r>
              <a:rPr lang="pt-BR" sz="2600" b="1" dirty="0"/>
              <a:t>geral e intercorrente</a:t>
            </a:r>
            <a:r>
              <a:rPr lang="pt-BR" sz="2600" b="1" dirty="0" smtClean="0"/>
              <a:t>:</a:t>
            </a:r>
          </a:p>
          <a:p>
            <a:pPr marL="0" indent="0" fontAlgn="base">
              <a:buNone/>
            </a:pPr>
            <a:endParaRPr lang="pt-BR" dirty="0" smtClean="0"/>
          </a:p>
          <a:p>
            <a:pPr marL="0" indent="0" fontAlgn="base">
              <a:buNone/>
            </a:pPr>
            <a:r>
              <a:rPr lang="pt-BR" b="1" u="sng" dirty="0" smtClean="0"/>
              <a:t>Geral</a:t>
            </a:r>
            <a:r>
              <a:rPr lang="pt-BR" dirty="0"/>
              <a:t>: </a:t>
            </a:r>
            <a:r>
              <a:rPr lang="pt-BR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art. </a:t>
            </a:r>
            <a:r>
              <a:rPr lang="pt-BR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11</a:t>
            </a:r>
            <a:r>
              <a:rPr lang="pt-BR" dirty="0"/>
              <a:t> </a:t>
            </a:r>
            <a:r>
              <a:rPr lang="pt-BR" dirty="0" smtClean="0"/>
              <a:t>incorporou </a:t>
            </a:r>
            <a:r>
              <a:rPr lang="pt-BR" dirty="0"/>
              <a:t>a </a:t>
            </a:r>
            <a:r>
              <a:rPr lang="pt-BR" dirty="0" err="1"/>
              <a:t>Súm</a:t>
            </a:r>
            <a:r>
              <a:rPr lang="pt-BR" dirty="0"/>
              <a:t>. 268/TST (total e parcial); </a:t>
            </a:r>
            <a:endParaRPr lang="pt-BR" dirty="0" smtClean="0"/>
          </a:p>
          <a:p>
            <a:pPr marL="0" indent="0" fontAlgn="base">
              <a:buNone/>
            </a:pPr>
            <a:endParaRPr lang="pt-BR" dirty="0"/>
          </a:p>
          <a:p>
            <a:pPr marL="0" indent="0" fontAlgn="base">
              <a:buNone/>
            </a:pPr>
            <a:r>
              <a:rPr lang="pt-BR" dirty="0" smtClean="0"/>
              <a:t>Interrupção</a:t>
            </a:r>
            <a:r>
              <a:rPr lang="pt-BR" dirty="0"/>
              <a:t>: </a:t>
            </a:r>
            <a:r>
              <a:rPr lang="pt-BR" sz="1800" i="1" dirty="0"/>
              <a:t>“</a:t>
            </a:r>
            <a:r>
              <a:rPr lang="pt-BR" sz="1800" i="1" dirty="0" smtClean="0"/>
              <a:t>somente </a:t>
            </a:r>
            <a:r>
              <a:rPr lang="pt-BR" sz="1800" i="1" dirty="0"/>
              <a:t>pelo ajuizamento da RT, ainda que em juízo </a:t>
            </a:r>
            <a:r>
              <a:rPr lang="pt-BR" sz="1800" i="1" dirty="0" smtClean="0"/>
              <a:t>incompetente”; </a:t>
            </a:r>
          </a:p>
          <a:p>
            <a:pPr fontAlgn="base">
              <a:buFontTx/>
              <a:buChar char="-"/>
            </a:pPr>
            <a:endParaRPr lang="pt-BR" sz="800" dirty="0"/>
          </a:p>
          <a:p>
            <a:pPr marL="0" indent="0" fontAlgn="base">
              <a:buNone/>
            </a:pPr>
            <a:r>
              <a:rPr lang="pt-BR" dirty="0"/>
              <a:t>Protesto é </a:t>
            </a:r>
            <a:r>
              <a:rPr lang="pt-BR" dirty="0" smtClean="0"/>
              <a:t>RT? </a:t>
            </a:r>
            <a:r>
              <a:rPr lang="pt-BR" dirty="0"/>
              <a:t>(art. 726, § 2º, </a:t>
            </a:r>
            <a:r>
              <a:rPr lang="pt-BR" dirty="0" smtClean="0"/>
              <a:t>CPC</a:t>
            </a:r>
            <a:r>
              <a:rPr lang="pt-BR" sz="1800" dirty="0" smtClean="0"/>
              <a:t>: </a:t>
            </a:r>
            <a:r>
              <a:rPr lang="pt-BR" sz="1800" i="1" dirty="0" smtClean="0"/>
              <a:t>procedimento especial de jurisdição voluntária</a:t>
            </a:r>
            <a:r>
              <a:rPr lang="pt-BR" sz="1800" dirty="0" smtClean="0"/>
              <a:t>)</a:t>
            </a:r>
          </a:p>
          <a:p>
            <a:pPr marL="0" indent="0" fontAlgn="base">
              <a:buNone/>
            </a:pPr>
            <a:endParaRPr lang="pt-BR" sz="800" dirty="0"/>
          </a:p>
          <a:p>
            <a:pPr fontAlgn="base">
              <a:buFont typeface="Arial" pitchFamily="34" charset="0"/>
              <a:buChar char="•"/>
            </a:pPr>
            <a:r>
              <a:rPr lang="pt-BR" dirty="0" smtClean="0"/>
              <a:t>fatos </a:t>
            </a:r>
            <a:r>
              <a:rPr lang="pt-BR" dirty="0"/>
              <a:t>impeditivos </a:t>
            </a:r>
            <a:r>
              <a:rPr lang="pt-BR" sz="1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(credor incapaz</a:t>
            </a:r>
            <a:r>
              <a:rPr lang="pt-BR" sz="1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);</a:t>
            </a:r>
            <a:r>
              <a:rPr lang="pt-BR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pt-BR" dirty="0" smtClean="0"/>
              <a:t>e </a:t>
            </a:r>
          </a:p>
          <a:p>
            <a:pPr fontAlgn="base">
              <a:buFont typeface="Arial" pitchFamily="34" charset="0"/>
              <a:buChar char="•"/>
            </a:pPr>
            <a:r>
              <a:rPr lang="pt-BR" dirty="0" smtClean="0"/>
              <a:t>suspensivos </a:t>
            </a:r>
            <a:r>
              <a:rPr lang="pt-BR" sz="1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(provocação em órgão </a:t>
            </a:r>
            <a:r>
              <a:rPr lang="pt-BR" sz="1800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extrajudical</a:t>
            </a:r>
            <a:r>
              <a:rPr lang="pt-BR" sz="1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)</a:t>
            </a:r>
          </a:p>
          <a:p>
            <a:pPr marL="0" indent="0" fontAlgn="base">
              <a:buNone/>
            </a:pPr>
            <a:endParaRPr lang="pt-BR" sz="18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0" indent="0" fontAlgn="base">
              <a:buNone/>
            </a:pPr>
            <a:r>
              <a:rPr lang="pt-BR" b="1" u="sng" dirty="0" smtClean="0"/>
              <a:t>Intercorrente</a:t>
            </a:r>
            <a:r>
              <a:rPr lang="pt-BR" dirty="0"/>
              <a:t>: fase de execução, no prazo de 2 anos </a:t>
            </a:r>
            <a:r>
              <a:rPr lang="pt-BR" sz="1800" dirty="0"/>
              <a:t>(</a:t>
            </a:r>
            <a:r>
              <a:rPr lang="pt-BR" sz="1800" dirty="0" err="1"/>
              <a:t>rqto</a:t>
            </a:r>
            <a:r>
              <a:rPr lang="pt-BR" sz="1800" dirty="0"/>
              <a:t> ou de ofício); </a:t>
            </a:r>
            <a:r>
              <a:rPr lang="pt-BR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acolheu </a:t>
            </a:r>
            <a:r>
              <a:rPr lang="pt-BR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Súm</a:t>
            </a:r>
            <a:r>
              <a:rPr lang="pt-BR" dirty="0">
                <a:solidFill>
                  <a:schemeClr val="bg2">
                    <a:lumMod val="60000"/>
                    <a:lumOff val="40000"/>
                  </a:schemeClr>
                </a:solidFill>
              </a:rPr>
              <a:t>. 327/STF </a:t>
            </a:r>
            <a:r>
              <a:rPr lang="pt-BR" sz="1800" dirty="0"/>
              <a:t>(afastou S. 114/TST); 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4871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4861" y="642718"/>
            <a:ext cx="9404723" cy="1400530"/>
          </a:xfrm>
        </p:spPr>
        <p:txBody>
          <a:bodyPr/>
          <a:lstStyle/>
          <a:p>
            <a:r>
              <a:rPr lang="pt-BR" sz="3200" b="1" dirty="0"/>
              <a:t>Gestante e lactante em ambiente insalubre:</a:t>
            </a:r>
            <a:r>
              <a:rPr lang="pt-BR" sz="3200" dirty="0"/>
              <a:t/>
            </a:r>
            <a:br>
              <a:rPr lang="pt-BR" sz="3200" dirty="0"/>
            </a:br>
            <a:r>
              <a:rPr lang="pt-BR" sz="3200" dirty="0"/>
              <a:t/>
            </a:r>
            <a:br>
              <a:rPr lang="pt-BR" sz="3200" dirty="0"/>
            </a:b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53936" y="1398628"/>
            <a:ext cx="10419115" cy="5180301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endParaRPr lang="pt-BR" dirty="0"/>
          </a:p>
          <a:p>
            <a:pPr marL="0" indent="0" fontAlgn="base">
              <a:buNone/>
            </a:pPr>
            <a:r>
              <a:rPr lang="pt-BR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 partir da MP 808:</a:t>
            </a:r>
            <a:r>
              <a:rPr lang="pt-BR" b="1" dirty="0"/>
              <a:t> </a:t>
            </a:r>
            <a:r>
              <a:rPr lang="pt-BR" dirty="0"/>
              <a:t>(art. 394-A e 396</a:t>
            </a:r>
            <a:r>
              <a:rPr lang="pt-BR" dirty="0" smtClean="0"/>
              <a:t>)</a:t>
            </a:r>
          </a:p>
          <a:p>
            <a:pPr marL="0" indent="0" fontAlgn="base">
              <a:buNone/>
            </a:pPr>
            <a:endParaRPr lang="pt-BR" sz="900" dirty="0"/>
          </a:p>
          <a:p>
            <a:pPr marL="0" indent="0" fontAlgn="base">
              <a:buNone/>
            </a:pPr>
            <a:r>
              <a:rPr lang="pt-BR" b="1" dirty="0" smtClean="0"/>
              <a:t>a) Gestante</a:t>
            </a:r>
            <a:r>
              <a:rPr lang="pt-BR" b="1" dirty="0"/>
              <a:t>: </a:t>
            </a:r>
            <a:r>
              <a:rPr lang="pt-BR" dirty="0"/>
              <a:t>afastada </a:t>
            </a:r>
            <a:r>
              <a:rPr lang="pt-BR" sz="17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(sem adicional)</a:t>
            </a:r>
            <a:r>
              <a:rPr lang="pt-BR" dirty="0"/>
              <a:t>, exceto se trouxer atestado </a:t>
            </a:r>
            <a:r>
              <a:rPr lang="pt-BR" sz="17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(grau médio/mínimo</a:t>
            </a:r>
            <a:r>
              <a:rPr lang="pt-BR" sz="17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)</a:t>
            </a:r>
          </a:p>
          <a:p>
            <a:pPr marL="0" indent="0" fontAlgn="base">
              <a:buNone/>
            </a:pPr>
            <a:endParaRPr lang="pt-BR" sz="900" dirty="0"/>
          </a:p>
          <a:p>
            <a:pPr marL="0" indent="0" fontAlgn="base">
              <a:buNone/>
            </a:pPr>
            <a:r>
              <a:rPr lang="pt-BR" b="1" dirty="0"/>
              <a:t>b) Lactante: </a:t>
            </a:r>
            <a:r>
              <a:rPr lang="pt-BR" dirty="0"/>
              <a:t>permanece, exceto se trouxer atestado </a:t>
            </a:r>
            <a:r>
              <a:rPr lang="pt-BR" sz="17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(para o ato </a:t>
            </a:r>
            <a:r>
              <a:rPr lang="pt-BR" sz="17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da lactação</a:t>
            </a:r>
            <a:r>
              <a:rPr lang="pt-BR" sz="17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);</a:t>
            </a:r>
          </a:p>
          <a:p>
            <a:pPr marL="0" indent="0" fontAlgn="base">
              <a:buNone/>
            </a:pPr>
            <a:endParaRPr lang="pt-BR" sz="9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1268413" indent="-285750" fontAlgn="base">
              <a:buFont typeface="Wingdings" panose="05000000000000000000" pitchFamily="2" charset="2"/>
              <a:buChar char="§"/>
            </a:pPr>
            <a:r>
              <a:rPr lang="pt-BR" sz="1700" dirty="0" smtClean="0"/>
              <a:t>caiu conversão </a:t>
            </a:r>
            <a:r>
              <a:rPr lang="pt-BR" sz="1700" dirty="0"/>
              <a:t>em </a:t>
            </a:r>
            <a:r>
              <a:rPr lang="pt-BR" sz="1700" dirty="0" smtClean="0"/>
              <a:t>“gravidez </a:t>
            </a:r>
            <a:r>
              <a:rPr lang="pt-BR" sz="1700" dirty="0"/>
              <a:t>de </a:t>
            </a:r>
            <a:r>
              <a:rPr lang="pt-BR" sz="1700" dirty="0" smtClean="0"/>
              <a:t>risco” (Salário-maternidade);</a:t>
            </a:r>
          </a:p>
          <a:p>
            <a:pPr marL="1268413" indent="-285750" fontAlgn="base">
              <a:buFont typeface="Arial" pitchFamily="34" charset="0"/>
              <a:buChar char="•"/>
            </a:pPr>
            <a:r>
              <a:rPr lang="pt-BR" sz="1700" dirty="0" smtClean="0"/>
              <a:t>Períodos </a:t>
            </a:r>
            <a:r>
              <a:rPr lang="pt-BR" sz="1700" dirty="0"/>
              <a:t>(amamentação) fixados em acordo: 2x 30´ </a:t>
            </a:r>
            <a:endParaRPr lang="pt-BR" sz="1700" dirty="0" smtClean="0"/>
          </a:p>
          <a:p>
            <a:pPr marL="982663" indent="0" fontAlgn="base">
              <a:buNone/>
            </a:pPr>
            <a:r>
              <a:rPr lang="pt-BR" sz="1700" dirty="0"/>
              <a:t> </a:t>
            </a:r>
            <a:r>
              <a:rPr lang="pt-BR" sz="1700" dirty="0" smtClean="0"/>
              <a:t>    (</a:t>
            </a:r>
            <a:r>
              <a:rPr lang="pt-BR" sz="1700" dirty="0"/>
              <a:t>até 6 meses ou </a:t>
            </a:r>
            <a:r>
              <a:rPr lang="pt-BR" sz="1700" dirty="0" smtClean="0"/>
              <a:t>mais</a:t>
            </a:r>
            <a:r>
              <a:rPr lang="pt-BR" sz="1700" dirty="0"/>
              <a:t>,  </a:t>
            </a:r>
            <a:r>
              <a:rPr lang="pt-BR" sz="1700" dirty="0" err="1"/>
              <a:t>cf</a:t>
            </a:r>
            <a:r>
              <a:rPr lang="pt-BR" sz="1700" dirty="0"/>
              <a:t>  </a:t>
            </a:r>
            <a:r>
              <a:rPr lang="pt-BR" sz="1700" dirty="0" smtClean="0"/>
              <a:t> atestado</a:t>
            </a:r>
            <a:r>
              <a:rPr lang="pt-BR" sz="1700" dirty="0"/>
              <a:t>).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487" y="4511838"/>
            <a:ext cx="3353084" cy="168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6736" y="749593"/>
            <a:ext cx="9404723" cy="1400530"/>
          </a:xfrm>
        </p:spPr>
        <p:txBody>
          <a:bodyPr/>
          <a:lstStyle/>
          <a:p>
            <a:r>
              <a:rPr lang="pt-BR" b="1" dirty="0"/>
              <a:t>Modalidades de Contrato:</a:t>
            </a:r>
            <a:r>
              <a:rPr lang="pt-BR" dirty="0"/>
              <a:t/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03312" y="1940095"/>
            <a:ext cx="8946541" cy="4571999"/>
          </a:xfrm>
        </p:spPr>
        <p:txBody>
          <a:bodyPr>
            <a:normAutofit fontScale="92500" lnSpcReduction="10000"/>
          </a:bodyPr>
          <a:lstStyle/>
          <a:p>
            <a:pPr fontAlgn="base">
              <a:buFontTx/>
              <a:buChar char="-"/>
            </a:pPr>
            <a:r>
              <a:rPr lang="pt-BR" sz="2400" b="1" dirty="0" smtClean="0"/>
              <a:t>Tempo </a:t>
            </a:r>
            <a:r>
              <a:rPr lang="pt-BR" sz="2400" b="1" dirty="0"/>
              <a:t>parcial</a:t>
            </a:r>
            <a:r>
              <a:rPr lang="pt-BR" sz="2400" dirty="0"/>
              <a:t>: </a:t>
            </a:r>
            <a:r>
              <a:rPr lang="pt-BR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art.75-A a 75-E</a:t>
            </a:r>
          </a:p>
          <a:p>
            <a:pPr fontAlgn="base">
              <a:buFontTx/>
              <a:buChar char="-"/>
            </a:pPr>
            <a:r>
              <a:rPr lang="pt-BR" sz="2200" dirty="0" smtClean="0"/>
              <a:t>até </a:t>
            </a:r>
            <a:r>
              <a:rPr lang="pt-BR" sz="2200" dirty="0"/>
              <a:t>26hs/semanais (+6 HE); </a:t>
            </a:r>
            <a:endParaRPr lang="pt-BR" sz="2200" dirty="0" smtClean="0"/>
          </a:p>
          <a:p>
            <a:pPr fontAlgn="base">
              <a:buFontTx/>
              <a:buChar char="-"/>
            </a:pPr>
            <a:r>
              <a:rPr lang="pt-BR" sz="2200" dirty="0" smtClean="0"/>
              <a:t>até </a:t>
            </a:r>
            <a:r>
              <a:rPr lang="pt-BR" sz="2200" dirty="0"/>
              <a:t>30 </a:t>
            </a:r>
            <a:r>
              <a:rPr lang="pt-BR" sz="2200" dirty="0" err="1"/>
              <a:t>hs</a:t>
            </a:r>
            <a:r>
              <a:rPr lang="pt-BR" sz="2200" dirty="0"/>
              <a:t>/sem (sem HE); </a:t>
            </a:r>
            <a:endParaRPr lang="pt-BR" sz="2200" dirty="0" smtClean="0"/>
          </a:p>
          <a:p>
            <a:pPr fontAlgn="base">
              <a:buFontTx/>
              <a:buChar char="-"/>
            </a:pPr>
            <a:r>
              <a:rPr lang="pt-BR" sz="2200" dirty="0" smtClean="0"/>
              <a:t>revogação </a:t>
            </a:r>
            <a:r>
              <a:rPr lang="pt-BR" sz="2200" dirty="0"/>
              <a:t>art. 130-A</a:t>
            </a:r>
            <a:r>
              <a:rPr lang="pt-BR" sz="2200" dirty="0" smtClean="0"/>
              <a:t>;</a:t>
            </a:r>
          </a:p>
          <a:p>
            <a:pPr fontAlgn="base">
              <a:buFontTx/>
              <a:buChar char="-"/>
            </a:pPr>
            <a:endParaRPr lang="pt-BR" sz="2400" dirty="0"/>
          </a:p>
          <a:p>
            <a:pPr fontAlgn="base">
              <a:buFontTx/>
              <a:buChar char="-"/>
            </a:pPr>
            <a:r>
              <a:rPr lang="pt-BR" sz="2400" b="1" dirty="0" err="1" smtClean="0"/>
              <a:t>Teletrabalhadores</a:t>
            </a:r>
            <a:r>
              <a:rPr lang="pt-BR" sz="2400" dirty="0"/>
              <a:t>: </a:t>
            </a:r>
            <a:endParaRPr lang="pt-BR" sz="2400" dirty="0" smtClean="0"/>
          </a:p>
          <a:p>
            <a:pPr fontAlgn="base">
              <a:buFontTx/>
              <a:buChar char="-"/>
            </a:pPr>
            <a:r>
              <a:rPr lang="pt-BR" sz="2200" dirty="0"/>
              <a:t>Contrato escrito;</a:t>
            </a:r>
          </a:p>
          <a:p>
            <a:pPr fontAlgn="base">
              <a:buFontTx/>
              <a:buChar char="-"/>
            </a:pPr>
            <a:r>
              <a:rPr lang="pt-BR" sz="2200" dirty="0"/>
              <a:t>Comparecimento esporádico na empresa não descaracteriza;</a:t>
            </a:r>
          </a:p>
          <a:p>
            <a:pPr fontAlgn="base">
              <a:buFontTx/>
              <a:buChar char="-"/>
            </a:pPr>
            <a:r>
              <a:rPr lang="pt-BR" sz="2200" dirty="0" smtClean="0"/>
              <a:t>previsão </a:t>
            </a:r>
            <a:r>
              <a:rPr lang="pt-BR" sz="2200" dirty="0"/>
              <a:t>rateio de despesas; </a:t>
            </a:r>
            <a:endParaRPr lang="pt-BR" sz="2200" dirty="0" smtClean="0"/>
          </a:p>
          <a:p>
            <a:pPr fontAlgn="base">
              <a:buFontTx/>
              <a:buChar char="-"/>
            </a:pPr>
            <a:r>
              <a:rPr lang="pt-BR" sz="2200" dirty="0" smtClean="0"/>
              <a:t>exclusão </a:t>
            </a:r>
            <a:r>
              <a:rPr lang="pt-BR" sz="2200" dirty="0"/>
              <a:t>da tutela da jornada (HE, intervalo, noturna): </a:t>
            </a:r>
            <a:r>
              <a:rPr lang="pt-BR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Inconstitucionalidade: art. 7º, XIII, CF </a:t>
            </a:r>
            <a:endParaRPr lang="pt-BR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0" indent="0" algn="just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1773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16703" y="668738"/>
            <a:ext cx="10210683" cy="5718412"/>
          </a:xfrm>
        </p:spPr>
        <p:txBody>
          <a:bodyPr>
            <a:normAutofit fontScale="85000" lnSpcReduction="20000"/>
          </a:bodyPr>
          <a:lstStyle/>
          <a:p>
            <a:pPr marL="0" indent="0" fontAlgn="base">
              <a:buNone/>
            </a:pPr>
            <a:r>
              <a:rPr lang="pt-BR" sz="3200" b="1" dirty="0" smtClean="0"/>
              <a:t>    Autônomo</a:t>
            </a:r>
            <a:r>
              <a:rPr lang="pt-BR" dirty="0"/>
              <a:t>: (art. 442-B) </a:t>
            </a:r>
            <a:endParaRPr lang="pt-BR" dirty="0" smtClean="0"/>
          </a:p>
          <a:p>
            <a:pPr fontAlgn="base">
              <a:buFontTx/>
              <a:buChar char="-"/>
            </a:pPr>
            <a:r>
              <a:rPr lang="pt-BR" dirty="0" smtClean="0"/>
              <a:t>Se formalizado não </a:t>
            </a:r>
            <a:r>
              <a:rPr lang="pt-BR" dirty="0"/>
              <a:t>é empregado, </a:t>
            </a:r>
            <a:r>
              <a:rPr lang="pt-BR" dirty="0" smtClean="0"/>
              <a:t>ainda </a:t>
            </a:r>
            <a:r>
              <a:rPr lang="pt-BR" dirty="0"/>
              <a:t>que trabalhe para apenas um tomador (§2º</a:t>
            </a:r>
            <a:r>
              <a:rPr lang="pt-BR" dirty="0" smtClean="0"/>
              <a:t>) em </a:t>
            </a:r>
            <a:r>
              <a:rPr lang="pt-BR" dirty="0"/>
              <a:t>atividade essencial </a:t>
            </a:r>
            <a:r>
              <a:rPr lang="pt-BR" dirty="0" smtClean="0"/>
              <a:t>(§</a:t>
            </a:r>
            <a:r>
              <a:rPr lang="pt-BR" dirty="0"/>
              <a:t>7º</a:t>
            </a:r>
            <a:r>
              <a:rPr lang="pt-BR" dirty="0" smtClean="0"/>
              <a:t>).</a:t>
            </a:r>
          </a:p>
          <a:p>
            <a:pPr marL="0" indent="0" fontAlgn="base">
              <a:buNone/>
            </a:pPr>
            <a:endParaRPr lang="pt-BR" dirty="0"/>
          </a:p>
          <a:p>
            <a:pPr marL="1077913" fontAlgn="base">
              <a:buFont typeface="Arial" panose="020B0604020202020204" pitchFamily="34" charset="0"/>
              <a:buChar char="•"/>
            </a:pPr>
            <a:r>
              <a:rPr lang="pt-BR" dirty="0" smtClean="0"/>
              <a:t>livre </a:t>
            </a:r>
            <a:r>
              <a:rPr lang="pt-BR" dirty="0"/>
              <a:t>para trabalhar </a:t>
            </a:r>
            <a:r>
              <a:rPr lang="pt-BR" dirty="0" smtClean="0"/>
              <a:t>a </a:t>
            </a:r>
            <a:r>
              <a:rPr lang="pt-BR" dirty="0"/>
              <a:t>outros concorrentes </a:t>
            </a:r>
            <a:r>
              <a:rPr lang="pt-BR" sz="19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(MP: § 3º); </a:t>
            </a:r>
            <a:endParaRPr lang="pt-BR" sz="19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1077913" fontAlgn="base">
              <a:buFont typeface="Arial" panose="020B0604020202020204" pitchFamily="34" charset="0"/>
              <a:buChar char="•"/>
            </a:pPr>
            <a:r>
              <a:rPr lang="pt-BR" dirty="0" smtClean="0"/>
              <a:t>vedada </a:t>
            </a:r>
            <a:r>
              <a:rPr lang="pt-BR" dirty="0"/>
              <a:t>cláusula de exclusividade </a:t>
            </a:r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(MP: § 1º);</a:t>
            </a:r>
            <a:endParaRPr lang="pt-BR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1077913" fontAlgn="base">
              <a:buFont typeface="Arial" panose="020B0604020202020204" pitchFamily="34" charset="0"/>
              <a:buChar char="•"/>
            </a:pPr>
            <a:r>
              <a:rPr lang="pt-BR" dirty="0" smtClean="0"/>
              <a:t>pode </a:t>
            </a:r>
            <a:r>
              <a:rPr lang="pt-BR" dirty="0"/>
              <a:t>recusar demandas da contratante </a:t>
            </a:r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(MP: §4º</a:t>
            </a:r>
            <a:r>
              <a:rPr lang="pt-BR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);</a:t>
            </a:r>
          </a:p>
          <a:p>
            <a:pPr marL="1077913" fontAlgn="base">
              <a:buFont typeface="Arial" panose="020B0604020202020204" pitchFamily="34" charset="0"/>
              <a:buChar char="•"/>
            </a:pPr>
            <a:r>
              <a:rPr lang="pt-BR" dirty="0" smtClean="0"/>
              <a:t>motoristas</a:t>
            </a:r>
            <a:r>
              <a:rPr lang="pt-BR" dirty="0"/>
              <a:t>, representantes comerciais, corretores, parceiros, e trabalhadores regulados como autônomos, desde que cumpridos os requisitos, não terão vínculo de emprego </a:t>
            </a:r>
            <a:r>
              <a:rPr lang="pt-BR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(§ 5º</a:t>
            </a:r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).</a:t>
            </a:r>
          </a:p>
          <a:p>
            <a:pPr marL="0" indent="0" fontAlgn="base">
              <a:buNone/>
            </a:pPr>
            <a:endParaRPr lang="pt-BR" dirty="0"/>
          </a:p>
          <a:p>
            <a:pPr marL="0" indent="0" fontAlgn="base">
              <a:buNone/>
            </a:pPr>
            <a:r>
              <a:rPr lang="pt-BR" sz="2100" dirty="0" smtClean="0">
                <a:solidFill>
                  <a:srgbClr val="FFFF00"/>
                </a:solidFill>
              </a:rPr>
              <a:t>      *MP: § </a:t>
            </a:r>
            <a:r>
              <a:rPr lang="pt-BR" sz="2100" dirty="0">
                <a:solidFill>
                  <a:srgbClr val="FFFF00"/>
                </a:solidFill>
              </a:rPr>
              <a:t>6</a:t>
            </a:r>
            <a:r>
              <a:rPr lang="pt-BR" sz="2100" strike="sngStrike" dirty="0">
                <a:solidFill>
                  <a:srgbClr val="FFFF00"/>
                </a:solidFill>
              </a:rPr>
              <a:t>º</a:t>
            </a:r>
            <a:r>
              <a:rPr lang="pt-BR" sz="2100" dirty="0">
                <a:solidFill>
                  <a:srgbClr val="FFFF00"/>
                </a:solidFill>
              </a:rPr>
              <a:t>  </a:t>
            </a:r>
            <a:r>
              <a:rPr lang="pt-BR" sz="2100" dirty="0" smtClean="0">
                <a:solidFill>
                  <a:srgbClr val="FFFF00"/>
                </a:solidFill>
              </a:rPr>
              <a:t>”Presente </a:t>
            </a:r>
            <a:r>
              <a:rPr lang="pt-BR" sz="2100" dirty="0">
                <a:solidFill>
                  <a:srgbClr val="FFFF00"/>
                </a:solidFill>
              </a:rPr>
              <a:t>a </a:t>
            </a:r>
            <a:r>
              <a:rPr lang="pt-BR" sz="2100" u="sng" dirty="0" smtClean="0">
                <a:solidFill>
                  <a:srgbClr val="FFFF00"/>
                </a:solidFill>
              </a:rPr>
              <a:t>subord. </a:t>
            </a:r>
            <a:r>
              <a:rPr lang="pt-BR" sz="2100" u="sng" dirty="0">
                <a:solidFill>
                  <a:srgbClr val="FFFF00"/>
                </a:solidFill>
              </a:rPr>
              <a:t>jurídica</a:t>
            </a:r>
            <a:r>
              <a:rPr lang="pt-BR" sz="2100" dirty="0">
                <a:solidFill>
                  <a:srgbClr val="FFFF00"/>
                </a:solidFill>
              </a:rPr>
              <a:t>, será reconhecido o vínculo </a:t>
            </a:r>
            <a:r>
              <a:rPr lang="pt-BR" sz="2100" dirty="0" smtClean="0">
                <a:solidFill>
                  <a:srgbClr val="FFFF00"/>
                </a:solidFill>
              </a:rPr>
              <a:t>empregatício”.</a:t>
            </a:r>
            <a:r>
              <a:rPr lang="pt-BR" sz="2100" dirty="0">
                <a:solidFill>
                  <a:srgbClr val="FFFF00"/>
                </a:solidFill>
              </a:rPr>
              <a:t> </a:t>
            </a:r>
            <a:endParaRPr lang="pt-BR" sz="2100" dirty="0" smtClean="0">
              <a:solidFill>
                <a:srgbClr val="FFFF00"/>
              </a:solidFill>
            </a:endParaRPr>
          </a:p>
          <a:p>
            <a:pPr marL="400050" lvl="1" indent="0" fontAlgn="base">
              <a:buNone/>
            </a:pPr>
            <a:endParaRPr lang="pt-BR" sz="900" dirty="0" smtClean="0">
              <a:solidFill>
                <a:srgbClr val="FFFF00"/>
              </a:solidFill>
            </a:endParaRPr>
          </a:p>
          <a:p>
            <a:pPr marL="400050" lvl="1" indent="0" fontAlgn="base">
              <a:buNone/>
            </a:pPr>
            <a:r>
              <a:rPr lang="pt-BR" sz="2100" dirty="0" smtClean="0">
                <a:solidFill>
                  <a:srgbClr val="FFFF00"/>
                </a:solidFill>
              </a:rPr>
              <a:t>*MP: § </a:t>
            </a:r>
            <a:r>
              <a:rPr lang="pt-BR" sz="2100" dirty="0">
                <a:solidFill>
                  <a:srgbClr val="FFFF00"/>
                </a:solidFill>
              </a:rPr>
              <a:t>7</a:t>
            </a:r>
            <a:r>
              <a:rPr lang="pt-BR" sz="2100" strike="sngStrike" dirty="0">
                <a:solidFill>
                  <a:srgbClr val="FFFF00"/>
                </a:solidFill>
              </a:rPr>
              <a:t>º</a:t>
            </a:r>
            <a:r>
              <a:rPr lang="pt-BR" sz="2100" dirty="0">
                <a:solidFill>
                  <a:srgbClr val="FFFF00"/>
                </a:solidFill>
              </a:rPr>
              <a:t>  O disposto </a:t>
            </a:r>
            <a:r>
              <a:rPr lang="pt-BR" sz="2100" dirty="0" smtClean="0">
                <a:solidFill>
                  <a:srgbClr val="FFFF00"/>
                </a:solidFill>
              </a:rPr>
              <a:t>no caput</a:t>
            </a:r>
            <a:r>
              <a:rPr lang="pt-BR" sz="2100" dirty="0">
                <a:solidFill>
                  <a:srgbClr val="FFFF00"/>
                </a:solidFill>
              </a:rPr>
              <a:t> se aplica ao autônomo, ainda que exerça atividade </a:t>
            </a:r>
            <a:r>
              <a:rPr lang="pt-BR" sz="2100" dirty="0" smtClean="0">
                <a:solidFill>
                  <a:srgbClr val="FFFF00"/>
                </a:solidFill>
              </a:rPr>
              <a:t> relacionada </a:t>
            </a:r>
            <a:r>
              <a:rPr lang="pt-BR" sz="2100" dirty="0">
                <a:solidFill>
                  <a:srgbClr val="FFFF00"/>
                </a:solidFill>
              </a:rPr>
              <a:t>ao </a:t>
            </a:r>
            <a:r>
              <a:rPr lang="pt-BR" sz="2100" dirty="0" smtClean="0">
                <a:solidFill>
                  <a:srgbClr val="FFFF00"/>
                </a:solidFill>
              </a:rPr>
              <a:t> negócio </a:t>
            </a:r>
            <a:r>
              <a:rPr lang="pt-BR" sz="2100" dirty="0">
                <a:solidFill>
                  <a:srgbClr val="FFFF00"/>
                </a:solidFill>
              </a:rPr>
              <a:t>da empresa contratante. </a:t>
            </a:r>
            <a:r>
              <a:rPr lang="pt-BR" sz="2100" dirty="0" smtClean="0">
                <a:solidFill>
                  <a:srgbClr val="FFFF00"/>
                </a:solidFill>
              </a:rPr>
              <a:t> </a:t>
            </a:r>
            <a:r>
              <a:rPr lang="pt-BR" sz="2100" dirty="0" smtClean="0"/>
              <a:t>(atividade fim)</a:t>
            </a:r>
            <a:r>
              <a:rPr lang="pt-BR" sz="2100" dirty="0">
                <a:solidFill>
                  <a:srgbClr val="FFFF00"/>
                </a:solidFill>
              </a:rPr>
              <a:t>    </a:t>
            </a:r>
            <a:endParaRPr lang="pt-BR" sz="2100" dirty="0" smtClean="0">
              <a:solidFill>
                <a:srgbClr val="FFFF00"/>
              </a:solidFill>
            </a:endParaRPr>
          </a:p>
          <a:p>
            <a:pPr marL="0" indent="0" fontAlgn="base">
              <a:buNone/>
            </a:pPr>
            <a:r>
              <a:rPr lang="pt-BR" sz="2100" dirty="0">
                <a:solidFill>
                  <a:srgbClr val="FFFF00"/>
                </a:solidFill>
              </a:rPr>
              <a:t>   </a:t>
            </a:r>
          </a:p>
          <a:p>
            <a:pPr marL="0" indent="0" fontAlgn="base">
              <a:buNone/>
            </a:pPr>
            <a:r>
              <a:rPr lang="pt-BR" b="1" dirty="0"/>
              <a:t> </a:t>
            </a:r>
            <a:r>
              <a:rPr lang="pt-BR" b="1" dirty="0" smtClean="0"/>
              <a:t>    	</a:t>
            </a:r>
            <a:r>
              <a:rPr lang="pt-BR" sz="3200" b="1" dirty="0" smtClean="0"/>
              <a:t>Terceirização</a:t>
            </a:r>
            <a:r>
              <a:rPr lang="pt-BR" dirty="0" smtClean="0"/>
              <a:t> </a:t>
            </a:r>
            <a:r>
              <a:rPr lang="pt-BR" dirty="0"/>
              <a:t>em atividade </a:t>
            </a:r>
            <a:r>
              <a:rPr lang="pt-BR" dirty="0" smtClean="0"/>
              <a:t>fim, </a:t>
            </a:r>
            <a:r>
              <a:rPr lang="pt-BR" dirty="0"/>
              <a:t>com observância de salário </a:t>
            </a:r>
            <a:r>
              <a:rPr lang="pt-BR" dirty="0" smtClean="0"/>
              <a:t>equivalente </a:t>
            </a:r>
            <a:r>
              <a:rPr lang="pt-BR" dirty="0"/>
              <a:t>aos </a:t>
            </a:r>
            <a:r>
              <a:rPr lang="pt-BR" dirty="0" smtClean="0"/>
              <a:t>dos     	efetivos  </a:t>
            </a:r>
            <a:r>
              <a:rPr lang="pt-BR" i="1" dirty="0"/>
              <a:t>“se assim </a:t>
            </a:r>
            <a:r>
              <a:rPr lang="pt-BR" i="1" dirty="0" smtClean="0"/>
              <a:t>entenderem </a:t>
            </a:r>
            <a:r>
              <a:rPr lang="pt-BR" i="1" dirty="0"/>
              <a:t>contratante e </a:t>
            </a:r>
            <a:r>
              <a:rPr lang="pt-BR" i="1" dirty="0" smtClean="0"/>
              <a:t>	contratada’</a:t>
            </a:r>
            <a:r>
              <a:rPr lang="pt-BR" dirty="0" smtClean="0"/>
              <a:t>. </a:t>
            </a:r>
            <a:r>
              <a:rPr lang="pt-BR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(art. 4º-C, § 1º)</a:t>
            </a:r>
          </a:p>
        </p:txBody>
      </p:sp>
    </p:spTree>
    <p:extLst>
      <p:ext uri="{BB962C8B-B14F-4D97-AF65-F5344CB8AC3E}">
        <p14:creationId xmlns:p14="http://schemas.microsoft.com/office/powerpoint/2010/main" val="57569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03312" y="791570"/>
            <a:ext cx="9406350" cy="5456829"/>
          </a:xfrm>
        </p:spPr>
        <p:txBody>
          <a:bodyPr>
            <a:normAutofit/>
          </a:bodyPr>
          <a:lstStyle/>
          <a:p>
            <a:pPr marL="0" indent="0" algn="just" fontAlgn="base">
              <a:buNone/>
            </a:pPr>
            <a:r>
              <a:rPr lang="pt-BR" sz="3200" b="1" dirty="0"/>
              <a:t> </a:t>
            </a:r>
            <a:r>
              <a:rPr lang="pt-BR" sz="3200" b="1" dirty="0" smtClean="0"/>
              <a:t>  Intermitente: </a:t>
            </a:r>
            <a:r>
              <a:rPr lang="pt-BR" sz="2400" dirty="0" smtClean="0"/>
              <a:t>(não periódico)</a:t>
            </a:r>
          </a:p>
          <a:p>
            <a:pPr marL="0" indent="0" algn="just" fontAlgn="base">
              <a:buNone/>
            </a:pPr>
            <a:endParaRPr lang="pt-BR" sz="800" dirty="0"/>
          </a:p>
          <a:p>
            <a:pPr marL="0" indent="0" algn="just" fontAlgn="base">
              <a:buNone/>
            </a:pPr>
            <a:r>
              <a:rPr lang="pt-BR" dirty="0" smtClean="0"/>
              <a:t>-  Art</a:t>
            </a:r>
            <a:r>
              <a:rPr lang="pt-BR" dirty="0"/>
              <a:t>. 452-A:  Contrato de trabalho por escrito e CTPS, contendo:</a:t>
            </a:r>
          </a:p>
          <a:p>
            <a:pPr marL="400050" lvl="1" indent="0" algn="just" fontAlgn="base">
              <a:buNone/>
            </a:pPr>
            <a:r>
              <a:rPr lang="pt-BR" sz="1600" dirty="0"/>
              <a:t>I - </a:t>
            </a:r>
            <a:r>
              <a:rPr lang="pt-BR" sz="1600" u="sng" dirty="0"/>
              <a:t>identificação</a:t>
            </a:r>
            <a:r>
              <a:rPr lang="pt-BR" sz="1600" dirty="0"/>
              <a:t>, assinatura e domicílio ou sede das partes; </a:t>
            </a:r>
          </a:p>
          <a:p>
            <a:pPr marL="400050" lvl="1" indent="0" algn="just" fontAlgn="base">
              <a:buNone/>
            </a:pPr>
            <a:r>
              <a:rPr lang="pt-BR" sz="1600" dirty="0"/>
              <a:t>II – </a:t>
            </a:r>
            <a:r>
              <a:rPr lang="pt-BR" sz="1600" u="sng" dirty="0"/>
              <a:t>valor-hora ou valor-dia</a:t>
            </a:r>
            <a:r>
              <a:rPr lang="pt-BR" sz="1600" dirty="0"/>
              <a:t>, não inferior ao SM, assegurada </a:t>
            </a:r>
            <a:r>
              <a:rPr lang="pt-BR" sz="1600" dirty="0" smtClean="0"/>
              <a:t>remuneração </a:t>
            </a:r>
            <a:r>
              <a:rPr lang="pt-BR" sz="1600" dirty="0"/>
              <a:t>superior do trabalho noturno e </a:t>
            </a:r>
            <a:r>
              <a:rPr lang="pt-BR" sz="1600" dirty="0" smtClean="0"/>
              <a:t>= valor </a:t>
            </a:r>
            <a:r>
              <a:rPr lang="pt-BR" sz="1600" dirty="0"/>
              <a:t>dos colegas do estabelecimento </a:t>
            </a:r>
            <a:r>
              <a:rPr lang="pt-BR" sz="1600" dirty="0" smtClean="0"/>
              <a:t>na </a:t>
            </a:r>
            <a:r>
              <a:rPr lang="pt-BR" sz="1600" dirty="0"/>
              <a:t>mesma função;</a:t>
            </a:r>
          </a:p>
          <a:p>
            <a:pPr marL="400050" lvl="1" indent="0" algn="just" fontAlgn="base">
              <a:buNone/>
            </a:pPr>
            <a:r>
              <a:rPr lang="pt-BR" sz="1600" dirty="0"/>
              <a:t>III - </a:t>
            </a:r>
            <a:r>
              <a:rPr lang="pt-BR" sz="1600" u="sng" dirty="0" smtClean="0"/>
              <a:t>local </a:t>
            </a:r>
            <a:r>
              <a:rPr lang="pt-BR" sz="1600" u="sng" dirty="0"/>
              <a:t>e </a:t>
            </a:r>
            <a:r>
              <a:rPr lang="pt-BR" sz="1600" u="sng" dirty="0" smtClean="0"/>
              <a:t>prazo</a:t>
            </a:r>
            <a:r>
              <a:rPr lang="pt-BR" sz="1600" dirty="0" smtClean="0"/>
              <a:t> </a:t>
            </a:r>
            <a:r>
              <a:rPr lang="pt-BR" sz="1600" dirty="0"/>
              <a:t>para </a:t>
            </a:r>
            <a:r>
              <a:rPr lang="pt-BR" sz="1600" dirty="0" err="1" smtClean="0"/>
              <a:t>pgto</a:t>
            </a:r>
            <a:r>
              <a:rPr lang="pt-BR" sz="1600" dirty="0" smtClean="0"/>
              <a:t> </a:t>
            </a:r>
            <a:r>
              <a:rPr lang="pt-BR" sz="1600" dirty="0"/>
              <a:t>da remuneração (não superando 30 dias, 452-A, § 11</a:t>
            </a:r>
            <a:r>
              <a:rPr lang="pt-BR" sz="1600" dirty="0" smtClean="0"/>
              <a:t>).</a:t>
            </a:r>
          </a:p>
          <a:p>
            <a:pPr marL="400050" lvl="1" indent="0" algn="just" fontAlgn="base">
              <a:buNone/>
            </a:pPr>
            <a:endParaRPr lang="pt-BR" sz="1600" dirty="0"/>
          </a:p>
          <a:p>
            <a:pPr algn="just" fontAlgn="base">
              <a:buFontTx/>
              <a:buChar char="-"/>
            </a:pPr>
            <a:r>
              <a:rPr lang="pt-BR" dirty="0" smtClean="0"/>
              <a:t>Na </a:t>
            </a:r>
            <a:r>
              <a:rPr lang="pt-BR" dirty="0"/>
              <a:t>data acordada </a:t>
            </a:r>
            <a:r>
              <a:rPr lang="pt-BR" u="sng" dirty="0" smtClean="0"/>
              <a:t>receberá</a:t>
            </a:r>
            <a:r>
              <a:rPr lang="pt-BR" dirty="0" smtClean="0"/>
              <a:t>, </a:t>
            </a:r>
            <a:r>
              <a:rPr lang="pt-BR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mediante </a:t>
            </a:r>
            <a:r>
              <a:rPr lang="pt-BR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recibo </a:t>
            </a:r>
            <a:r>
              <a:rPr lang="pt-BR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discriminado: </a:t>
            </a:r>
          </a:p>
          <a:p>
            <a:pPr marL="0" indent="0" algn="just" fontAlgn="base">
              <a:buNone/>
            </a:pPr>
            <a:r>
              <a:rPr lang="pt-BR" sz="1800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		    -    </a:t>
            </a:r>
            <a:r>
              <a:rPr lang="pt-BR" sz="1800" i="1" dirty="0" smtClean="0"/>
              <a:t>remuneração</a:t>
            </a:r>
            <a:r>
              <a:rPr lang="pt-BR" sz="1800" i="1" dirty="0"/>
              <a:t>;  - </a:t>
            </a:r>
            <a:r>
              <a:rPr lang="pt-BR" sz="1800" i="1" dirty="0" smtClean="0"/>
              <a:t>RSR</a:t>
            </a:r>
            <a:r>
              <a:rPr lang="pt-BR" sz="1800" i="1" dirty="0"/>
              <a:t>; </a:t>
            </a:r>
            <a:endParaRPr lang="pt-BR" sz="1800" i="1" dirty="0" smtClean="0"/>
          </a:p>
          <a:p>
            <a:pPr marL="1446213" indent="-285750" algn="just" fontAlgn="base">
              <a:buFontTx/>
              <a:buChar char="-"/>
              <a:tabLst>
                <a:tab pos="95250" algn="l"/>
              </a:tabLst>
            </a:pPr>
            <a:r>
              <a:rPr lang="pt-BR" sz="1800" i="1" dirty="0" smtClean="0"/>
              <a:t>adicionais </a:t>
            </a:r>
            <a:r>
              <a:rPr lang="pt-BR" sz="1800" i="1" dirty="0"/>
              <a:t>legais </a:t>
            </a:r>
            <a:r>
              <a:rPr lang="pt-BR" sz="18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(noturno, HE, </a:t>
            </a:r>
            <a:r>
              <a:rPr lang="pt-BR" sz="1800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insalubridade...) </a:t>
            </a:r>
          </a:p>
          <a:p>
            <a:pPr marL="1446213" indent="-285750" algn="just" fontAlgn="base">
              <a:buFontTx/>
              <a:buChar char="-"/>
              <a:tabLst>
                <a:tab pos="95250" algn="l"/>
              </a:tabLst>
            </a:pPr>
            <a:r>
              <a:rPr lang="pt-BR" sz="1800" i="1" dirty="0" smtClean="0"/>
              <a:t>13º e férias </a:t>
            </a:r>
            <a:r>
              <a:rPr lang="pt-BR" sz="1800" i="1" dirty="0"/>
              <a:t>proporcionais com 1/3; </a:t>
            </a:r>
            <a:r>
              <a:rPr lang="pt-BR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(art. 452-A, § 6º e 7º): </a:t>
            </a:r>
          </a:p>
          <a:p>
            <a:pPr marL="1160463" indent="0" algn="just" fontAlgn="base">
              <a:buNone/>
              <a:tabLst>
                <a:tab pos="95250" algn="l"/>
              </a:tabLst>
            </a:pPr>
            <a:r>
              <a:rPr lang="pt-BR" sz="1800" i="1" dirty="0" smtClean="0"/>
              <a:t>-   gozo </a:t>
            </a:r>
            <a:r>
              <a:rPr lang="pt-BR" sz="1800" i="1" dirty="0"/>
              <a:t>de férias (após 12 meses</a:t>
            </a:r>
            <a:r>
              <a:rPr lang="pt-BR" sz="1800" i="1" dirty="0" smtClean="0"/>
              <a:t>) em até </a:t>
            </a:r>
            <a:r>
              <a:rPr lang="pt-BR" sz="1800" i="1" dirty="0"/>
              <a:t>3 períodos </a:t>
            </a:r>
            <a:r>
              <a:rPr lang="pt-BR" sz="16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(art. 452-A, § 9º e 10);</a:t>
            </a:r>
            <a:endParaRPr lang="pt-BR" sz="1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0" indent="0" algn="just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1356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67686" y="698180"/>
            <a:ext cx="10027943" cy="6093724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pt-BR" sz="2400" dirty="0" smtClean="0"/>
              <a:t>   </a:t>
            </a:r>
            <a:r>
              <a:rPr lang="pt-BR" sz="2400" b="1" dirty="0"/>
              <a:t>F</a:t>
            </a:r>
            <a:r>
              <a:rPr lang="pt-BR" sz="2400" b="1" dirty="0" smtClean="0"/>
              <a:t>acultado </a:t>
            </a:r>
            <a:r>
              <a:rPr lang="pt-BR" sz="2400" b="1" dirty="0"/>
              <a:t>às partes convencionar </a:t>
            </a:r>
            <a:r>
              <a:rPr lang="pt-BR" dirty="0"/>
              <a:t>(art. 452-B, I a IV</a:t>
            </a:r>
            <a:r>
              <a:rPr lang="pt-BR" dirty="0" smtClean="0"/>
              <a:t>):</a:t>
            </a:r>
          </a:p>
          <a:p>
            <a:pPr marL="0" indent="0" fontAlgn="base">
              <a:buNone/>
            </a:pPr>
            <a:endParaRPr lang="pt-BR" dirty="0"/>
          </a:p>
          <a:p>
            <a:pPr fontAlgn="base"/>
            <a:r>
              <a:rPr lang="pt-BR" sz="1900" dirty="0" smtClean="0"/>
              <a:t>locais e </a:t>
            </a:r>
            <a:r>
              <a:rPr lang="pt-BR" sz="1900" dirty="0"/>
              <a:t>turnos a ser convocado;					                  </a:t>
            </a:r>
            <a:r>
              <a:rPr lang="pt-BR" sz="1900" dirty="0" smtClean="0"/>
              <a:t> </a:t>
            </a:r>
          </a:p>
          <a:p>
            <a:pPr fontAlgn="base"/>
            <a:r>
              <a:rPr lang="pt-BR" sz="1900" dirty="0" smtClean="0"/>
              <a:t>formas </a:t>
            </a:r>
            <a:r>
              <a:rPr lang="pt-BR" sz="1900" dirty="0"/>
              <a:t>de convocação e resposta; e 					                        </a:t>
            </a:r>
            <a:endParaRPr lang="pt-BR" sz="1900" dirty="0" smtClean="0"/>
          </a:p>
          <a:p>
            <a:pPr fontAlgn="base"/>
            <a:r>
              <a:rPr lang="pt-BR" sz="1900" dirty="0" smtClean="0"/>
              <a:t>reparação </a:t>
            </a:r>
            <a:r>
              <a:rPr lang="pt-BR" sz="1900" dirty="0"/>
              <a:t>recíproca para </a:t>
            </a:r>
            <a:r>
              <a:rPr lang="pt-BR" sz="1900" dirty="0" smtClean="0"/>
              <a:t>cancelamento </a:t>
            </a:r>
            <a:r>
              <a:rPr lang="pt-BR" sz="17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(MP </a:t>
            </a:r>
            <a:r>
              <a:rPr lang="pt-BR" sz="17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revogou </a:t>
            </a:r>
            <a:r>
              <a:rPr lang="pt-BR" sz="17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art</a:t>
            </a:r>
            <a:r>
              <a:rPr lang="pt-BR" sz="17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 452-A, § </a:t>
            </a:r>
            <a:r>
              <a:rPr lang="pt-BR" sz="17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4º = </a:t>
            </a:r>
            <a:r>
              <a:rPr lang="pt-BR" sz="17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multa </a:t>
            </a:r>
            <a:r>
              <a:rPr lang="pt-BR" sz="17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pt-BR" sz="17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50%)</a:t>
            </a:r>
          </a:p>
          <a:p>
            <a:pPr marL="0" indent="0" algn="just">
              <a:buNone/>
            </a:pPr>
            <a:endParaRPr lang="pt-BR" dirty="0" smtClean="0"/>
          </a:p>
          <a:p>
            <a:pPr marL="0" indent="0" algn="just">
              <a:buNone/>
            </a:pPr>
            <a:endParaRPr lang="pt-BR" dirty="0"/>
          </a:p>
          <a:p>
            <a:pPr marL="0" indent="0" fontAlgn="base">
              <a:buNone/>
            </a:pPr>
            <a:r>
              <a:rPr lang="pt-BR" sz="2300" b="1" dirty="0" smtClean="0"/>
              <a:t>	</a:t>
            </a:r>
            <a:r>
              <a:rPr lang="pt-BR" sz="2300" dirty="0" smtClean="0"/>
              <a:t>Não </a:t>
            </a:r>
            <a:r>
              <a:rPr lang="pt-BR" sz="2300" dirty="0"/>
              <a:t>há garantia mínima de salário ou </a:t>
            </a:r>
            <a:r>
              <a:rPr lang="pt-BR" sz="2300" dirty="0" smtClean="0"/>
              <a:t>horas trabalhadas</a:t>
            </a:r>
          </a:p>
          <a:p>
            <a:pPr marL="0" indent="0" fontAlgn="base">
              <a:buNone/>
            </a:pPr>
            <a:endParaRPr lang="pt-BR" sz="2300" dirty="0" smtClean="0"/>
          </a:p>
          <a:p>
            <a:pPr marL="400050" lvl="1" indent="0" fontAlgn="base">
              <a:buNone/>
            </a:pPr>
            <a:r>
              <a:rPr lang="pt-BR" sz="2100" b="1" dirty="0" smtClean="0"/>
              <a:t>*E se houver trabalho periódico </a:t>
            </a:r>
            <a:r>
              <a:rPr lang="pt-BR" sz="2100" b="1" dirty="0"/>
              <a:t>ou </a:t>
            </a:r>
            <a:r>
              <a:rPr lang="pt-BR" sz="2100" b="1" dirty="0" smtClean="0"/>
              <a:t>remuneração da inatividade?</a:t>
            </a:r>
          </a:p>
          <a:p>
            <a:pPr marL="400050" lvl="1" indent="0" fontAlgn="base">
              <a:buNone/>
            </a:pPr>
            <a:r>
              <a:rPr lang="pt-BR" sz="1900" b="1" dirty="0" smtClean="0"/>
              <a:t> </a:t>
            </a:r>
            <a:r>
              <a:rPr lang="pt-BR" sz="1900" dirty="0" smtClean="0"/>
              <a:t>converte-se </a:t>
            </a:r>
            <a:r>
              <a:rPr lang="pt-BR" sz="1900" dirty="0"/>
              <a:t>em CT </a:t>
            </a:r>
            <a:r>
              <a:rPr lang="pt-BR" sz="1900" dirty="0" smtClean="0"/>
              <a:t>Indeterminado </a:t>
            </a:r>
            <a:r>
              <a:rPr lang="pt-BR" sz="19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(art. 452-C, § </a:t>
            </a:r>
            <a:r>
              <a:rPr lang="pt-BR" sz="19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2º + 4º</a:t>
            </a:r>
            <a:r>
              <a:rPr lang="pt-BR" sz="19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, CLT</a:t>
            </a:r>
            <a:r>
              <a:rPr lang="pt-BR" sz="19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)</a:t>
            </a:r>
            <a:endParaRPr lang="pt-BR" sz="19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0" indent="0" algn="just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7343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2800" y="723331"/>
            <a:ext cx="9133218" cy="5827593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pt-BR" sz="2400" b="1" dirty="0" smtClean="0"/>
              <a:t>	</a:t>
            </a:r>
            <a:r>
              <a:rPr lang="pt-BR" sz="2600" b="1" dirty="0" smtClean="0"/>
              <a:t>Convocação:</a:t>
            </a:r>
          </a:p>
          <a:p>
            <a:pPr marL="0" indent="0" fontAlgn="base">
              <a:buNone/>
            </a:pPr>
            <a:endParaRPr lang="pt-BR" sz="2400" dirty="0"/>
          </a:p>
          <a:p>
            <a:pPr fontAlgn="base">
              <a:buFontTx/>
              <a:buChar char="-"/>
            </a:pPr>
            <a:r>
              <a:rPr lang="pt-BR" sz="2200" dirty="0" smtClean="0"/>
              <a:t>Empregador </a:t>
            </a:r>
            <a:r>
              <a:rPr lang="pt-BR" sz="2200" dirty="0"/>
              <a:t>convocará por </a:t>
            </a:r>
            <a:r>
              <a:rPr lang="pt-BR" sz="2200" dirty="0" err="1" smtClean="0"/>
              <a:t>qquer</a:t>
            </a:r>
            <a:r>
              <a:rPr lang="pt-BR" sz="2200" dirty="0" smtClean="0"/>
              <a:t> </a:t>
            </a:r>
            <a:r>
              <a:rPr lang="pt-BR" sz="2200" dirty="0"/>
              <a:t>meio, informando </a:t>
            </a:r>
            <a:r>
              <a:rPr lang="pt-BR" sz="2200" dirty="0" smtClean="0"/>
              <a:t> </a:t>
            </a:r>
            <a:r>
              <a:rPr lang="pt-BR" sz="2200" dirty="0"/>
              <a:t>a jornada </a:t>
            </a:r>
            <a:r>
              <a:rPr lang="pt-BR" sz="2200" dirty="0" smtClean="0"/>
              <a:t>(3 </a:t>
            </a:r>
            <a:r>
              <a:rPr lang="pt-BR" sz="2200" dirty="0"/>
              <a:t>dias corridos de </a:t>
            </a:r>
            <a:r>
              <a:rPr lang="pt-BR" sz="2200" dirty="0" smtClean="0"/>
              <a:t>antecedência)</a:t>
            </a:r>
            <a:r>
              <a:rPr lang="pt-BR" sz="2200" dirty="0"/>
              <a:t> </a:t>
            </a:r>
            <a:r>
              <a:rPr lang="pt-BR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(§ 1º)</a:t>
            </a:r>
            <a:r>
              <a:rPr lang="pt-BR" sz="1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endParaRPr lang="pt-BR" sz="18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0" indent="0" fontAlgn="base">
              <a:buNone/>
            </a:pPr>
            <a:endParaRPr lang="pt-BR" sz="2200" dirty="0"/>
          </a:p>
          <a:p>
            <a:pPr fontAlgn="base">
              <a:buFontTx/>
              <a:buChar char="-"/>
            </a:pPr>
            <a:r>
              <a:rPr lang="pt-BR" sz="2200" dirty="0" smtClean="0"/>
              <a:t>Convocado</a:t>
            </a:r>
            <a:r>
              <a:rPr lang="pt-BR" sz="2200" dirty="0"/>
              <a:t>, o empregado terá 24 </a:t>
            </a:r>
            <a:r>
              <a:rPr lang="pt-BR" sz="2200" dirty="0" err="1"/>
              <a:t>hs</a:t>
            </a:r>
            <a:r>
              <a:rPr lang="pt-BR" sz="2200" dirty="0"/>
              <a:t> para responder, presumida a recusa pelo silêncio </a:t>
            </a:r>
            <a:r>
              <a:rPr lang="pt-BR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(§ 2º)</a:t>
            </a:r>
            <a:r>
              <a:rPr lang="pt-BR" sz="2200" dirty="0"/>
              <a:t> </a:t>
            </a:r>
            <a:r>
              <a:rPr lang="pt-BR" sz="2200" dirty="0" smtClean="0"/>
              <a:t>ou trabalho </a:t>
            </a:r>
            <a:r>
              <a:rPr lang="pt-BR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(§ 15</a:t>
            </a:r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)</a:t>
            </a:r>
          </a:p>
          <a:p>
            <a:pPr marL="0" indent="0" fontAlgn="base">
              <a:buNone/>
            </a:pPr>
            <a:endParaRPr lang="pt-BR" sz="2200" dirty="0" smtClean="0"/>
          </a:p>
          <a:p>
            <a:pPr fontAlgn="base">
              <a:buFontTx/>
              <a:buChar char="-"/>
            </a:pPr>
            <a:r>
              <a:rPr lang="pt-BR" sz="2200" dirty="0" smtClean="0"/>
              <a:t>Período </a:t>
            </a:r>
            <a:r>
              <a:rPr lang="pt-BR" sz="2200" dirty="0"/>
              <a:t>de inatividade: empregado é livre para </a:t>
            </a:r>
            <a:r>
              <a:rPr lang="pt-BR" sz="2200" dirty="0" err="1"/>
              <a:t>qquer</a:t>
            </a:r>
            <a:r>
              <a:rPr lang="pt-BR" sz="2200" dirty="0"/>
              <a:t> </a:t>
            </a:r>
            <a:r>
              <a:rPr lang="pt-BR" sz="2200" dirty="0" smtClean="0"/>
              <a:t>                outra </a:t>
            </a:r>
            <a:r>
              <a:rPr lang="pt-BR" sz="2200" dirty="0"/>
              <a:t>atividade </a:t>
            </a:r>
            <a:r>
              <a:rPr lang="pt-BR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(art. 452-C, § </a:t>
            </a:r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1º)</a:t>
            </a:r>
            <a:endParaRPr lang="pt-BR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772" y="1864615"/>
            <a:ext cx="2497541" cy="249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31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03312" y="709684"/>
            <a:ext cx="9335098" cy="5538715"/>
          </a:xfrm>
        </p:spPr>
        <p:txBody>
          <a:bodyPr>
            <a:normAutofit lnSpcReduction="10000"/>
          </a:bodyPr>
          <a:lstStyle/>
          <a:p>
            <a:pPr marL="0" indent="0" fontAlgn="base">
              <a:buNone/>
            </a:pPr>
            <a:r>
              <a:rPr lang="pt-BR" sz="2400" b="1" dirty="0" smtClean="0"/>
              <a:t>Rescisão do trabalho intermitente: </a:t>
            </a:r>
          </a:p>
          <a:p>
            <a:pPr marL="0" indent="0" fontAlgn="base">
              <a:buNone/>
            </a:pPr>
            <a:endParaRPr lang="pt-BR" sz="800" dirty="0"/>
          </a:p>
          <a:p>
            <a:pPr fontAlgn="base">
              <a:buFontTx/>
              <a:buChar char="-"/>
            </a:pPr>
            <a:r>
              <a:rPr lang="pt-BR" dirty="0" smtClean="0"/>
              <a:t>1 </a:t>
            </a:r>
            <a:r>
              <a:rPr lang="pt-BR" dirty="0"/>
              <a:t>ano sem convocação </a:t>
            </a:r>
            <a:r>
              <a:rPr lang="pt-BR" dirty="0" smtClean="0"/>
              <a:t> CT rescindido </a:t>
            </a:r>
            <a:r>
              <a:rPr lang="pt-BR" sz="17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(art. 452-D), </a:t>
            </a:r>
            <a:r>
              <a:rPr lang="pt-BR" dirty="0"/>
              <a:t>sendo devidas as mesmas verbas da rescisão bilateral </a:t>
            </a:r>
            <a:r>
              <a:rPr lang="pt-BR" sz="17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(art. 484-A e 452-E</a:t>
            </a:r>
            <a:r>
              <a:rPr lang="pt-BR" sz="17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):</a:t>
            </a:r>
          </a:p>
          <a:p>
            <a:pPr fontAlgn="base">
              <a:buFontTx/>
              <a:buChar char="-"/>
            </a:pPr>
            <a:endParaRPr lang="pt-BR" sz="9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900113" indent="0" fontAlgn="base">
              <a:buNone/>
            </a:pPr>
            <a:r>
              <a:rPr lang="pt-BR" sz="1900" dirty="0"/>
              <a:t>a) metade: AP indenizado </a:t>
            </a:r>
            <a:r>
              <a:rPr lang="pt-BR" sz="17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(</a:t>
            </a:r>
            <a:r>
              <a:rPr lang="pt-BR" sz="17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cf</a:t>
            </a:r>
            <a:r>
              <a:rPr lang="pt-BR" sz="17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487, §§ 1º e 2º.) </a:t>
            </a:r>
            <a:r>
              <a:rPr lang="pt-BR" sz="1900" b="1" u="sng" dirty="0"/>
              <a:t>e</a:t>
            </a:r>
            <a:r>
              <a:rPr lang="pt-BR" sz="1900" dirty="0"/>
              <a:t> Multa/FGTS; </a:t>
            </a:r>
          </a:p>
          <a:p>
            <a:pPr marL="900113" indent="0" fontAlgn="base">
              <a:buNone/>
            </a:pPr>
            <a:r>
              <a:rPr lang="pt-BR" sz="1900" dirty="0"/>
              <a:t>b) 80% depósitos/FGTS; </a:t>
            </a:r>
          </a:p>
          <a:p>
            <a:pPr marL="900113" indent="0" fontAlgn="base">
              <a:buNone/>
            </a:pPr>
            <a:r>
              <a:rPr lang="pt-BR" sz="1900" dirty="0"/>
              <a:t>c) </a:t>
            </a:r>
            <a:r>
              <a:rPr lang="pt-BR" sz="1900" dirty="0" err="1"/>
              <a:t>pgto</a:t>
            </a:r>
            <a:r>
              <a:rPr lang="pt-BR" sz="1900" dirty="0"/>
              <a:t> integral demais verbas; </a:t>
            </a:r>
          </a:p>
          <a:p>
            <a:pPr marL="900113" indent="0" fontAlgn="base">
              <a:buNone/>
            </a:pPr>
            <a:r>
              <a:rPr lang="pt-BR" sz="1900" dirty="0"/>
              <a:t>d) sem SD. </a:t>
            </a:r>
            <a:endParaRPr lang="pt-BR" sz="1900" dirty="0" smtClean="0"/>
          </a:p>
          <a:p>
            <a:pPr marL="900113" indent="0" fontAlgn="base">
              <a:buNone/>
            </a:pPr>
            <a:endParaRPr lang="pt-BR" sz="1900" dirty="0"/>
          </a:p>
          <a:p>
            <a:pPr fontAlgn="base">
              <a:buFontTx/>
              <a:buChar char="-"/>
            </a:pPr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Base </a:t>
            </a:r>
            <a:r>
              <a:rPr lang="pt-BR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de cálculo:</a:t>
            </a:r>
            <a:r>
              <a:rPr lang="pt-BR" dirty="0"/>
              <a:t> média 12 </a:t>
            </a:r>
            <a:r>
              <a:rPr lang="pt-BR" dirty="0" smtClean="0"/>
              <a:t>meses, </a:t>
            </a:r>
            <a:r>
              <a:rPr lang="pt-BR" dirty="0"/>
              <a:t>considerando apenas meses de convocação </a:t>
            </a:r>
            <a:r>
              <a:rPr lang="pt-BR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(Art. 452-F</a:t>
            </a:r>
            <a:r>
              <a:rPr lang="pt-BR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)</a:t>
            </a:r>
          </a:p>
          <a:p>
            <a:pPr fontAlgn="base">
              <a:buFontTx/>
              <a:buChar char="-"/>
            </a:pPr>
            <a:endParaRPr lang="pt-BR" sz="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0" indent="0" fontAlgn="base">
              <a:buNone/>
            </a:pPr>
            <a:r>
              <a:rPr lang="pt-BR" dirty="0" smtClean="0"/>
              <a:t>-   Até </a:t>
            </a:r>
            <a:r>
              <a:rPr lang="pt-BR" dirty="0"/>
              <a:t>31/12/2020 não poderá substituir: efetivo x intermitente </a:t>
            </a:r>
            <a:r>
              <a:rPr lang="pt-BR" dirty="0" smtClean="0"/>
              <a:t>                  </a:t>
            </a:r>
          </a:p>
          <a:p>
            <a:pPr marL="0" indent="0" fontAlgn="base">
              <a:buNone/>
            </a:pPr>
            <a:r>
              <a:rPr lang="pt-BR" dirty="0"/>
              <a:t> </a:t>
            </a:r>
            <a:r>
              <a:rPr lang="pt-BR" dirty="0" smtClean="0"/>
              <a:t>    *</a:t>
            </a:r>
            <a:r>
              <a:rPr lang="pt-BR" dirty="0"/>
              <a:t>depois está liberado – </a:t>
            </a:r>
            <a:r>
              <a:rPr lang="pt-BR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art. </a:t>
            </a:r>
            <a:r>
              <a:rPr lang="pt-BR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452-G</a:t>
            </a:r>
            <a:endParaRPr lang="pt-BR" dirty="0"/>
          </a:p>
          <a:p>
            <a:pPr marL="0" indent="0" algn="just">
              <a:buNone/>
            </a:pPr>
            <a:endParaRPr lang="pt-BR" dirty="0"/>
          </a:p>
        </p:txBody>
      </p:sp>
      <p:sp>
        <p:nvSpPr>
          <p:cNvPr id="2" name="Chave esquerda 1"/>
          <p:cNvSpPr/>
          <p:nvPr/>
        </p:nvSpPr>
        <p:spPr>
          <a:xfrm>
            <a:off x="1455261" y="2244442"/>
            <a:ext cx="706048" cy="173379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59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03312" y="805212"/>
            <a:ext cx="9631982" cy="5129283"/>
          </a:xfrm>
        </p:spPr>
        <p:txBody>
          <a:bodyPr/>
          <a:lstStyle/>
          <a:p>
            <a:pPr marL="0" indent="0" fontAlgn="base">
              <a:buNone/>
            </a:pPr>
            <a:r>
              <a:rPr lang="pt-BR" sz="2800" b="1" dirty="0"/>
              <a:t>Encargos </a:t>
            </a:r>
            <a:r>
              <a:rPr lang="pt-BR" sz="2800" b="1" dirty="0" smtClean="0"/>
              <a:t>sociais do Intermitente:</a:t>
            </a:r>
          </a:p>
          <a:p>
            <a:pPr marL="0" indent="0" fontAlgn="base">
              <a:buNone/>
            </a:pPr>
            <a:endParaRPr lang="pt-BR" sz="800" b="1" dirty="0" smtClean="0"/>
          </a:p>
          <a:p>
            <a:pPr marL="0" indent="0" fontAlgn="base">
              <a:buNone/>
            </a:pPr>
            <a:r>
              <a:rPr lang="pt-BR" dirty="0" smtClean="0"/>
              <a:t>- </a:t>
            </a:r>
            <a:r>
              <a:rPr lang="pt-BR" dirty="0"/>
              <a:t>Auxílio-doença a partir da incapacidade </a:t>
            </a:r>
            <a:r>
              <a:rPr lang="pt-BR" sz="1800" dirty="0"/>
              <a:t>(e não </a:t>
            </a:r>
            <a:r>
              <a:rPr lang="pt-BR" sz="1800" dirty="0" smtClean="0"/>
              <a:t>16º.dia </a:t>
            </a:r>
            <a:r>
              <a:rPr lang="pt-BR" sz="1800" dirty="0"/>
              <a:t>– </a:t>
            </a:r>
            <a:r>
              <a:rPr lang="pt-BR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452-A, § 13</a:t>
            </a:r>
            <a:r>
              <a:rPr lang="pt-BR" sz="1800" dirty="0"/>
              <a:t>);</a:t>
            </a:r>
          </a:p>
          <a:p>
            <a:pPr marL="0" indent="0" fontAlgn="base">
              <a:buNone/>
            </a:pPr>
            <a:endParaRPr lang="pt-BR" dirty="0" smtClean="0"/>
          </a:p>
          <a:p>
            <a:pPr marL="0" indent="0" fontAlgn="base">
              <a:buNone/>
            </a:pPr>
            <a:r>
              <a:rPr lang="pt-BR" dirty="0" smtClean="0"/>
              <a:t>- </a:t>
            </a:r>
            <a:r>
              <a:rPr lang="pt-BR" dirty="0"/>
              <a:t>Salário-maternidade pago diretamente pelo INSS (</a:t>
            </a:r>
            <a:r>
              <a:rPr lang="pt-BR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art. 452-A, § 14</a:t>
            </a:r>
            <a:r>
              <a:rPr lang="pt-BR" dirty="0"/>
              <a:t>);</a:t>
            </a:r>
          </a:p>
          <a:p>
            <a:pPr marL="0" indent="0" fontAlgn="base">
              <a:buNone/>
            </a:pPr>
            <a:endParaRPr lang="pt-BR" dirty="0" smtClean="0"/>
          </a:p>
          <a:p>
            <a:pPr marL="0" indent="0" fontAlgn="base">
              <a:buNone/>
            </a:pPr>
            <a:r>
              <a:rPr lang="pt-BR" dirty="0" smtClean="0"/>
              <a:t>- Empregador </a:t>
            </a:r>
            <a:r>
              <a:rPr lang="pt-BR" dirty="0"/>
              <a:t>recolherá mensalmente </a:t>
            </a:r>
            <a:r>
              <a:rPr lang="pt-BR" dirty="0" smtClean="0"/>
              <a:t>FGTS </a:t>
            </a:r>
            <a:r>
              <a:rPr lang="pt-BR" dirty="0"/>
              <a:t>e </a:t>
            </a:r>
            <a:r>
              <a:rPr lang="pt-BR" dirty="0" smtClean="0"/>
              <a:t>INSS</a:t>
            </a:r>
            <a:r>
              <a:rPr lang="pt-BR" dirty="0"/>
              <a:t>, </a:t>
            </a:r>
            <a:r>
              <a:rPr lang="pt-BR" sz="1800" dirty="0" smtClean="0"/>
              <a:t>fornecendo </a:t>
            </a:r>
            <a:r>
              <a:rPr lang="pt-BR" sz="1800" dirty="0"/>
              <a:t>recibo</a:t>
            </a:r>
            <a:r>
              <a:rPr lang="pt-BR" dirty="0"/>
              <a:t> </a:t>
            </a:r>
            <a:r>
              <a:rPr lang="pt-BR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(452-H)</a:t>
            </a:r>
          </a:p>
          <a:p>
            <a:pPr marL="0" indent="0" fontAlgn="base">
              <a:buNone/>
            </a:pPr>
            <a:endParaRPr lang="pt-BR" dirty="0" smtClean="0"/>
          </a:p>
          <a:p>
            <a:pPr marL="0" indent="0" fontAlgn="base">
              <a:buNone/>
            </a:pPr>
            <a:r>
              <a:rPr lang="pt-BR" dirty="0" smtClean="0"/>
              <a:t>- Condição </a:t>
            </a:r>
            <a:r>
              <a:rPr lang="pt-BR" dirty="0"/>
              <a:t>de segurado </a:t>
            </a:r>
            <a:r>
              <a:rPr lang="pt-BR" dirty="0" smtClean="0"/>
              <a:t>mantida se rendas </a:t>
            </a:r>
            <a:r>
              <a:rPr lang="pt-BR" dirty="0"/>
              <a:t>do mês </a:t>
            </a:r>
            <a:r>
              <a:rPr lang="pt-BR" dirty="0" smtClean="0"/>
              <a:t>=  1 </a:t>
            </a:r>
            <a:r>
              <a:rPr lang="pt-BR" dirty="0"/>
              <a:t>SM </a:t>
            </a:r>
            <a:endParaRPr lang="pt-BR" dirty="0" smtClean="0"/>
          </a:p>
          <a:p>
            <a:pPr marL="0" indent="0" fontAlgn="base">
              <a:buNone/>
            </a:pPr>
            <a:r>
              <a:rPr lang="pt-BR" sz="1800" dirty="0"/>
              <a:t> </a:t>
            </a:r>
            <a:r>
              <a:rPr lang="pt-BR" sz="1800" dirty="0" smtClean="0"/>
              <a:t>     *o </a:t>
            </a:r>
            <a:r>
              <a:rPr lang="pt-BR" sz="1800" dirty="0"/>
              <a:t>trabalhador poderá recolher a diferença – </a:t>
            </a:r>
            <a:r>
              <a:rPr lang="pt-BR" sz="1800" dirty="0" smtClean="0"/>
              <a:t>(</a:t>
            </a:r>
            <a:r>
              <a:rPr lang="pt-BR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art</a:t>
            </a:r>
            <a:r>
              <a:rPr lang="pt-BR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 911-A</a:t>
            </a:r>
            <a:r>
              <a:rPr lang="pt-BR" sz="1800" dirty="0"/>
              <a:t>) </a:t>
            </a:r>
            <a:r>
              <a:rPr lang="pt-BR" sz="1800" dirty="0" smtClean="0"/>
              <a:t>  </a:t>
            </a:r>
            <a:endParaRPr lang="pt-BR" sz="1800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8881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33967" y="763589"/>
            <a:ext cx="9967384" cy="481670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2800" b="1" dirty="0">
                <a:cs typeface="Calibri" pitchFamily="34" charset="0"/>
              </a:rPr>
              <a:t>O tema </a:t>
            </a:r>
            <a:r>
              <a:rPr lang="pt-BR" sz="2800" b="1" dirty="0" smtClean="0">
                <a:cs typeface="Calibri" pitchFamily="34" charset="0"/>
              </a:rPr>
              <a:t>na Hipermodernidade:</a:t>
            </a:r>
            <a:endParaRPr lang="pt-BR" sz="2800" b="1" dirty="0">
              <a:cs typeface="Calibri" pitchFamily="34" charset="0"/>
            </a:endParaRPr>
          </a:p>
          <a:p>
            <a:pPr>
              <a:defRPr/>
            </a:pPr>
            <a:endParaRPr lang="pt-BR" sz="2800" b="1" dirty="0">
              <a:cs typeface="Calibri" pitchFamily="34" charset="0"/>
            </a:endParaRPr>
          </a:p>
          <a:p>
            <a:pPr>
              <a:defRPr/>
            </a:pPr>
            <a:r>
              <a:rPr lang="pt-BR" sz="2400" dirty="0">
                <a:cs typeface="Calibri" pitchFamily="34" charset="0"/>
              </a:rPr>
              <a:t> </a:t>
            </a:r>
            <a:r>
              <a:rPr lang="pt-BR" sz="2400" dirty="0">
                <a:solidFill>
                  <a:srgbClr val="FFFF00"/>
                </a:solidFill>
                <a:cs typeface="Calibri" pitchFamily="34" charset="0"/>
              </a:rPr>
              <a:t>mercado, tecnologia e indivíduo;</a:t>
            </a:r>
          </a:p>
          <a:p>
            <a:pPr>
              <a:defRPr/>
            </a:pPr>
            <a:endParaRPr lang="pt-BR" sz="2400" dirty="0">
              <a:cs typeface="Calibri" pitchFamily="34" charset="0"/>
            </a:endParaRPr>
          </a:p>
          <a:p>
            <a:pPr>
              <a:defRPr/>
            </a:pPr>
            <a:r>
              <a:rPr lang="pt-BR" sz="2300" i="1" dirty="0">
                <a:cs typeface="Calibri" pitchFamily="34" charset="0"/>
              </a:rPr>
              <a:t>digitalizada, veloz, consumista, atomizada,</a:t>
            </a:r>
          </a:p>
          <a:p>
            <a:pPr>
              <a:defRPr/>
            </a:pPr>
            <a:r>
              <a:rPr lang="pt-BR" sz="2300" i="1" dirty="0">
                <a:cs typeface="Calibri" pitchFamily="34" charset="0"/>
              </a:rPr>
              <a:t>vaidosa, diversificada e xenófoba, </a:t>
            </a:r>
          </a:p>
          <a:p>
            <a:pPr>
              <a:defRPr/>
            </a:pPr>
            <a:r>
              <a:rPr lang="pt-BR" sz="2300" i="1" dirty="0">
                <a:cs typeface="Calibri" pitchFamily="34" charset="0"/>
              </a:rPr>
              <a:t>com verdades relativas e  competitiva</a:t>
            </a:r>
          </a:p>
          <a:p>
            <a:pPr>
              <a:defRPr/>
            </a:pPr>
            <a:endParaRPr lang="pt-BR" sz="2400" dirty="0">
              <a:solidFill>
                <a:srgbClr val="FFFF00"/>
              </a:solidFill>
              <a:cs typeface="Calibri" pitchFamily="34" charset="0"/>
            </a:endParaRPr>
          </a:p>
          <a:p>
            <a:pPr>
              <a:defRPr/>
            </a:pPr>
            <a:endParaRPr lang="pt-BR" sz="2000" dirty="0">
              <a:solidFill>
                <a:srgbClr val="FFFF00"/>
              </a:solidFill>
              <a:cs typeface="Arial" pitchFamily="34" charset="0"/>
            </a:endParaRPr>
          </a:p>
          <a:p>
            <a:pPr marL="342900" indent="-342900">
              <a:defRPr/>
            </a:pPr>
            <a:r>
              <a:rPr lang="pt-BR" sz="2400" dirty="0">
                <a:cs typeface="Arial" pitchFamily="34" charset="0"/>
              </a:rPr>
              <a:t>produtividade da empresa x dignidade do trabalhador</a:t>
            </a:r>
          </a:p>
          <a:p>
            <a:pPr>
              <a:defRPr/>
            </a:pPr>
            <a:endParaRPr lang="pt-BR" sz="2400" dirty="0">
              <a:solidFill>
                <a:srgbClr val="FFFF00"/>
              </a:solidFill>
              <a:cs typeface="Arial" pitchFamily="34" charset="0"/>
            </a:endParaRPr>
          </a:p>
          <a:p>
            <a:pPr marL="342900" indent="-342900">
              <a:defRPr/>
            </a:pPr>
            <a:r>
              <a:rPr lang="pt-BR" sz="2400" dirty="0" err="1">
                <a:solidFill>
                  <a:srgbClr val="FFC000"/>
                </a:solidFill>
                <a:cs typeface="Arial" pitchFamily="34" charset="0"/>
              </a:rPr>
              <a:t>hiperindivíduo</a:t>
            </a:r>
            <a:r>
              <a:rPr lang="pt-BR" sz="2400" dirty="0">
                <a:solidFill>
                  <a:srgbClr val="FFC000"/>
                </a:solidFill>
                <a:cs typeface="Arial" pitchFamily="34" charset="0"/>
              </a:rPr>
              <a:t> + </a:t>
            </a:r>
            <a:r>
              <a:rPr lang="pt-BR" sz="2400" dirty="0" err="1">
                <a:solidFill>
                  <a:srgbClr val="FFC000"/>
                </a:solidFill>
                <a:cs typeface="Arial" pitchFamily="34" charset="0"/>
              </a:rPr>
              <a:t>hiper</a:t>
            </a:r>
            <a:r>
              <a:rPr lang="pt-BR" sz="2400" dirty="0">
                <a:solidFill>
                  <a:srgbClr val="FFC000"/>
                </a:solidFill>
                <a:cs typeface="Arial" pitchFamily="34" charset="0"/>
              </a:rPr>
              <a:t> exigência do empregado</a:t>
            </a:r>
            <a:endParaRPr lang="pt-BR" sz="2800" dirty="0">
              <a:solidFill>
                <a:srgbClr val="FFC000"/>
              </a:solidFill>
              <a:cs typeface="Arial" pitchFamily="34" charset="0"/>
            </a:endParaRPr>
          </a:p>
          <a:p>
            <a:pPr>
              <a:defRPr/>
            </a:pPr>
            <a:endParaRPr lang="pt-BR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755651" y="4040189"/>
            <a:ext cx="10909300" cy="54133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pt-B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9079" y="2456597"/>
            <a:ext cx="1830717" cy="1056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186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03312" y="928048"/>
            <a:ext cx="8946541" cy="5320351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pt-BR" sz="2800" b="1" spc="300" dirty="0" err="1"/>
              <a:t>Hipersuficiente</a:t>
            </a:r>
            <a:r>
              <a:rPr lang="pt-BR" sz="2800" b="1" dirty="0"/>
              <a:t>: </a:t>
            </a:r>
            <a:endParaRPr lang="pt-BR" sz="2800" b="1" dirty="0" smtClean="0"/>
          </a:p>
          <a:p>
            <a:pPr marL="0" indent="0" fontAlgn="base">
              <a:buNone/>
            </a:pPr>
            <a:r>
              <a:rPr lang="pt-BR" sz="1900" dirty="0" smtClean="0"/>
              <a:t>Inconstitucionalidade</a:t>
            </a:r>
            <a:r>
              <a:rPr lang="pt-BR" sz="1900" dirty="0"/>
              <a:t>:  isonomia (5º, CF</a:t>
            </a:r>
            <a:r>
              <a:rPr lang="pt-BR" sz="1900" dirty="0" smtClean="0"/>
              <a:t>)</a:t>
            </a:r>
          </a:p>
          <a:p>
            <a:pPr marL="0" indent="0" fontAlgn="base">
              <a:buNone/>
            </a:pPr>
            <a:endParaRPr lang="pt-BR" sz="2400" dirty="0" smtClean="0"/>
          </a:p>
          <a:p>
            <a:pPr marL="0" indent="0" fontAlgn="base">
              <a:buNone/>
            </a:pPr>
            <a:r>
              <a:rPr lang="pt-BR" sz="2600" dirty="0" smtClean="0"/>
              <a:t>Cláusula </a:t>
            </a:r>
            <a:r>
              <a:rPr lang="pt-BR" sz="2600" dirty="0"/>
              <a:t>compromissória de </a:t>
            </a:r>
            <a:r>
              <a:rPr lang="pt-BR" sz="2600" dirty="0" smtClean="0"/>
              <a:t>arbitragem</a:t>
            </a:r>
          </a:p>
          <a:p>
            <a:pPr fontAlgn="base">
              <a:buFontTx/>
              <a:buChar char="-"/>
            </a:pPr>
            <a:r>
              <a:rPr lang="pt-BR" dirty="0" smtClean="0">
                <a:solidFill>
                  <a:srgbClr val="FFC000"/>
                </a:solidFill>
              </a:rPr>
              <a:t>(mais que 2x teto/INSS), </a:t>
            </a:r>
          </a:p>
          <a:p>
            <a:pPr marL="0" indent="0" fontAlgn="base">
              <a:buNone/>
            </a:pPr>
            <a:r>
              <a:rPr lang="pt-BR" dirty="0"/>
              <a:t> </a:t>
            </a:r>
            <a:r>
              <a:rPr lang="pt-BR" dirty="0" smtClean="0"/>
              <a:t>-   concordância </a:t>
            </a:r>
            <a:r>
              <a:rPr lang="pt-BR" dirty="0"/>
              <a:t>expressa do </a:t>
            </a:r>
            <a:r>
              <a:rPr lang="pt-BR" dirty="0" smtClean="0"/>
              <a:t>empregado </a:t>
            </a:r>
            <a:r>
              <a:rPr lang="pt-BR" dirty="0"/>
              <a:t>– </a:t>
            </a:r>
            <a:r>
              <a:rPr lang="pt-B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art. 507-A </a:t>
            </a:r>
            <a:endParaRPr lang="pt-BR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fontAlgn="base">
              <a:buNone/>
            </a:pPr>
            <a:endParaRPr lang="pt-BR" dirty="0" smtClean="0"/>
          </a:p>
          <a:p>
            <a:pPr marL="0" indent="0" fontAlgn="base">
              <a:buNone/>
            </a:pPr>
            <a:r>
              <a:rPr lang="pt-BR" sz="2400" dirty="0" smtClean="0"/>
              <a:t>O </a:t>
            </a:r>
            <a:r>
              <a:rPr lang="pt-BR" sz="2400" dirty="0"/>
              <a:t>Contrato pode prevalecer sobre a lei:</a:t>
            </a:r>
          </a:p>
          <a:p>
            <a:pPr marL="0" indent="0" fontAlgn="base">
              <a:buNone/>
            </a:pPr>
            <a:r>
              <a:rPr lang="pt-BR" sz="1800" dirty="0" smtClean="0"/>
              <a:t>-    </a:t>
            </a:r>
            <a:r>
              <a:rPr lang="pt-BR" dirty="0">
                <a:solidFill>
                  <a:srgbClr val="FFC000"/>
                </a:solidFill>
              </a:rPr>
              <a:t>(</a:t>
            </a:r>
            <a:r>
              <a:rPr lang="pt-BR" i="1" dirty="0">
                <a:solidFill>
                  <a:srgbClr val="FFC000"/>
                </a:solidFill>
              </a:rPr>
              <a:t>até </a:t>
            </a:r>
            <a:r>
              <a:rPr lang="pt-BR" dirty="0">
                <a:solidFill>
                  <a:srgbClr val="FFC000"/>
                </a:solidFill>
              </a:rPr>
              <a:t>2x teto INSS </a:t>
            </a:r>
            <a:r>
              <a:rPr lang="pt-BR" b="1" dirty="0">
                <a:solidFill>
                  <a:srgbClr val="FFC000"/>
                </a:solidFill>
              </a:rPr>
              <a:t>+</a:t>
            </a:r>
            <a:r>
              <a:rPr lang="pt-BR" dirty="0">
                <a:solidFill>
                  <a:srgbClr val="FFC000"/>
                </a:solidFill>
              </a:rPr>
              <a:t> </a:t>
            </a:r>
            <a:r>
              <a:rPr lang="pt-BR" u="sng" dirty="0">
                <a:solidFill>
                  <a:srgbClr val="FFC000"/>
                </a:solidFill>
              </a:rPr>
              <a:t>diploma</a:t>
            </a:r>
            <a:r>
              <a:rPr lang="pt-BR" dirty="0">
                <a:solidFill>
                  <a:srgbClr val="FFC000"/>
                </a:solidFill>
              </a:rPr>
              <a:t>)</a:t>
            </a:r>
          </a:p>
          <a:p>
            <a:pPr marL="0" indent="0" fontAlgn="base">
              <a:buNone/>
            </a:pPr>
            <a:r>
              <a:rPr lang="pt-BR" dirty="0" smtClean="0"/>
              <a:t>-    Livre </a:t>
            </a:r>
            <a:r>
              <a:rPr lang="pt-BR" dirty="0"/>
              <a:t>ajuste contratual </a:t>
            </a:r>
            <a:r>
              <a:rPr lang="pt-B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(art. 611-A, </a:t>
            </a:r>
            <a:r>
              <a:rPr lang="pt-BR" i="1" u="sng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cc</a:t>
            </a:r>
            <a:r>
              <a:rPr lang="pt-B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art. 444):</a:t>
            </a:r>
          </a:p>
          <a:p>
            <a:pPr marL="0" indent="0" fontAlgn="base">
              <a:buNone/>
            </a:pPr>
            <a:endParaRPr lang="pt-BR" sz="1800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8140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b="1" dirty="0" smtClean="0"/>
              <a:t>Arbitragem:</a:t>
            </a:r>
            <a:br>
              <a:rPr lang="pt-BR" sz="3200" b="1" dirty="0" smtClean="0"/>
            </a:br>
            <a:endParaRPr lang="pt-BR" sz="32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66576" y="1220390"/>
            <a:ext cx="8946541" cy="4195481"/>
          </a:xfrm>
        </p:spPr>
        <p:txBody>
          <a:bodyPr>
            <a:normAutofit fontScale="25000" lnSpcReduction="20000"/>
          </a:bodyPr>
          <a:lstStyle/>
          <a:p>
            <a:r>
              <a:rPr lang="pt-BR" sz="7200" dirty="0">
                <a:solidFill>
                  <a:srgbClr val="FFFF00"/>
                </a:solidFill>
              </a:rPr>
              <a:t>Art. 507-A</a:t>
            </a:r>
            <a:r>
              <a:rPr lang="pt-BR" sz="7200" dirty="0"/>
              <a:t>.  Nos contratos individuais de trabalho cuja remuneração </a:t>
            </a:r>
            <a:r>
              <a:rPr lang="pt-BR" sz="7200" u="sng" dirty="0"/>
              <a:t>seja superior a duas vezes o limite </a:t>
            </a:r>
            <a:r>
              <a:rPr lang="pt-BR" sz="7200" dirty="0"/>
              <a:t>máximo estabelecido para os benefícios do Regime Geral de Previdência Social, poderá ser pactuada </a:t>
            </a:r>
            <a:r>
              <a:rPr lang="pt-BR" sz="7200" i="1" u="sng" dirty="0"/>
              <a:t>cláusula compromissória </a:t>
            </a:r>
            <a:r>
              <a:rPr lang="pt-BR" sz="7200" i="1" dirty="0"/>
              <a:t>de arbitragem</a:t>
            </a:r>
            <a:r>
              <a:rPr lang="pt-BR" sz="7200" dirty="0"/>
              <a:t>, desde que por </a:t>
            </a:r>
            <a:r>
              <a:rPr lang="pt-BR" sz="7200" u="sng" dirty="0"/>
              <a:t>iniciativa do empregado</a:t>
            </a:r>
            <a:r>
              <a:rPr lang="pt-BR" sz="7200" dirty="0"/>
              <a:t> ou mediante a sua concordância expressa, nos termos previstos na  Lei no </a:t>
            </a:r>
            <a:r>
              <a:rPr lang="pt-BR" sz="7200" dirty="0" smtClean="0"/>
              <a:t>9.307/1996.</a:t>
            </a:r>
            <a:r>
              <a:rPr lang="pt-BR" sz="7200" dirty="0"/>
              <a:t/>
            </a:r>
            <a:br>
              <a:rPr lang="pt-BR" sz="7200" dirty="0"/>
            </a:br>
            <a:endParaRPr lang="pt-BR" sz="7200" dirty="0" smtClean="0"/>
          </a:p>
          <a:p>
            <a:r>
              <a:rPr lang="pt-BR" sz="8000" dirty="0" smtClean="0"/>
              <a:t>Cláusula compromissória x compromisso arbitral; </a:t>
            </a:r>
          </a:p>
          <a:p>
            <a:pPr marL="0" indent="0">
              <a:buNone/>
            </a:pPr>
            <a:r>
              <a:rPr lang="pt-BR" sz="8000" dirty="0" smtClean="0"/>
              <a:t> </a:t>
            </a:r>
          </a:p>
          <a:p>
            <a:r>
              <a:rPr lang="pt-BR" sz="8000" dirty="0" smtClean="0"/>
              <a:t>Antes da Reforma: legalidade </a:t>
            </a:r>
            <a:r>
              <a:rPr lang="pt-BR" sz="8000" dirty="0"/>
              <a:t>discutida (</a:t>
            </a:r>
            <a:r>
              <a:rPr lang="pt-BR" sz="8000" dirty="0" smtClean="0"/>
              <a:t>insegurança)</a:t>
            </a:r>
            <a:endParaRPr lang="pt-BR" sz="8000" dirty="0"/>
          </a:p>
          <a:p>
            <a:pPr marL="0" indent="0">
              <a:buNone/>
            </a:pPr>
            <a:r>
              <a:rPr lang="pt-BR" sz="8000" dirty="0" smtClean="0"/>
              <a:t>	*</a:t>
            </a:r>
            <a:r>
              <a:rPr lang="pt-BR" sz="8000" dirty="0"/>
              <a:t>CPC/15: jurisdição estatal x jurisdição arbitral</a:t>
            </a:r>
            <a:r>
              <a:rPr lang="pt-BR" sz="8000" dirty="0" smtClean="0"/>
              <a:t>;</a:t>
            </a:r>
          </a:p>
          <a:p>
            <a:pPr marL="0" indent="0">
              <a:buNone/>
            </a:pPr>
            <a:r>
              <a:rPr lang="pt-BR" sz="8000" dirty="0"/>
              <a:t>	</a:t>
            </a:r>
            <a:r>
              <a:rPr lang="pt-BR" sz="7800" dirty="0" smtClean="0"/>
              <a:t>*</a:t>
            </a:r>
            <a:r>
              <a:rPr lang="pt-BR" sz="7800" dirty="0"/>
              <a:t>Cooperação através de Carta Arbitral;</a:t>
            </a:r>
          </a:p>
          <a:p>
            <a:pPr marL="0" indent="0">
              <a:buNone/>
            </a:pPr>
            <a:endParaRPr lang="pt-BR" sz="8000" dirty="0"/>
          </a:p>
          <a:p>
            <a:r>
              <a:rPr lang="pt-BR" sz="8000" dirty="0" smtClean="0"/>
              <a:t>viés </a:t>
            </a:r>
            <a:r>
              <a:rPr lang="pt-BR" sz="8000" dirty="0"/>
              <a:t>patronal (ideológico) x proteção ao hipossuficiente (JT?);		                         *Escolha dos árbitros pelas partes; (esvazia as surpresas)</a:t>
            </a:r>
          </a:p>
          <a:p>
            <a:endParaRPr lang="pt-BR" sz="8000" dirty="0"/>
          </a:p>
          <a:p>
            <a:endParaRPr lang="pt-BR" sz="8000" dirty="0"/>
          </a:p>
        </p:txBody>
      </p:sp>
    </p:spTree>
    <p:extLst>
      <p:ext uri="{BB962C8B-B14F-4D97-AF65-F5344CB8AC3E}">
        <p14:creationId xmlns:p14="http://schemas.microsoft.com/office/powerpoint/2010/main" val="14047005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03312" y="1009934"/>
            <a:ext cx="8946541" cy="5238465"/>
          </a:xfrm>
        </p:spPr>
        <p:txBody>
          <a:bodyPr>
            <a:normAutofit lnSpcReduction="10000"/>
          </a:bodyPr>
          <a:lstStyle/>
          <a:p>
            <a:r>
              <a:rPr lang="pt-BR" dirty="0" smtClean="0"/>
              <a:t>Preconceito: árbitros </a:t>
            </a:r>
            <a:r>
              <a:rPr lang="pt-BR" dirty="0"/>
              <a:t>despreparados x juízes qualificados;</a:t>
            </a:r>
          </a:p>
          <a:p>
            <a:pPr marL="0" indent="0">
              <a:buNone/>
            </a:pPr>
            <a:r>
              <a:rPr lang="pt-BR" dirty="0"/>
              <a:t>     *expertise dos </a:t>
            </a:r>
            <a:r>
              <a:rPr lang="pt-BR" dirty="0" smtClean="0"/>
              <a:t>árbitros</a:t>
            </a:r>
          </a:p>
          <a:p>
            <a:pPr marL="0" indent="0">
              <a:buNone/>
            </a:pPr>
            <a:endParaRPr lang="pt-BR" dirty="0" smtClean="0"/>
          </a:p>
          <a:p>
            <a:r>
              <a:rPr lang="pt-BR" dirty="0" smtClean="0">
                <a:solidFill>
                  <a:srgbClr val="FFFF00"/>
                </a:solidFill>
              </a:rPr>
              <a:t>Outras </a:t>
            </a:r>
            <a:r>
              <a:rPr lang="pt-BR" dirty="0">
                <a:solidFill>
                  <a:srgbClr val="FFFF00"/>
                </a:solidFill>
              </a:rPr>
              <a:t>vantagens:</a:t>
            </a:r>
          </a:p>
          <a:p>
            <a:pPr marL="0" indent="0">
              <a:buNone/>
            </a:pPr>
            <a:r>
              <a:rPr lang="pt-BR" dirty="0"/>
              <a:t>a)	Celeridade (decisão arbitral irrecorrível);</a:t>
            </a:r>
          </a:p>
          <a:p>
            <a:pPr marL="0" indent="0">
              <a:buNone/>
            </a:pPr>
            <a:r>
              <a:rPr lang="pt-BR" dirty="0"/>
              <a:t>b)	Confidencialidade (menos exposição para as partes);</a:t>
            </a:r>
          </a:p>
          <a:p>
            <a:pPr marL="0" indent="0">
              <a:buNone/>
            </a:pPr>
            <a:r>
              <a:rPr lang="pt-BR" dirty="0"/>
              <a:t>c)	Custos: citar Folha de SP (sem honorários de sucumbência recíproca)</a:t>
            </a:r>
          </a:p>
          <a:p>
            <a:endParaRPr lang="pt-BR" dirty="0"/>
          </a:p>
          <a:p>
            <a:r>
              <a:rPr lang="pt-BR" dirty="0">
                <a:solidFill>
                  <a:srgbClr val="FFFF00"/>
                </a:solidFill>
              </a:rPr>
              <a:t>Três observações:</a:t>
            </a:r>
          </a:p>
          <a:p>
            <a:pPr marL="0" indent="0">
              <a:buNone/>
            </a:pPr>
            <a:r>
              <a:rPr lang="pt-BR" dirty="0"/>
              <a:t>a- </a:t>
            </a:r>
            <a:r>
              <a:rPr lang="pt-BR" dirty="0" smtClean="0"/>
              <a:t>desvinculada </a:t>
            </a:r>
            <a:r>
              <a:rPr lang="pt-BR" dirty="0"/>
              <a:t>de Entidade de Classe (obreira ou patronal)</a:t>
            </a:r>
          </a:p>
          <a:p>
            <a:pPr marL="0" indent="0">
              <a:buNone/>
            </a:pPr>
            <a:r>
              <a:rPr lang="pt-BR" dirty="0"/>
              <a:t>b- </a:t>
            </a:r>
            <a:r>
              <a:rPr lang="pt-BR" dirty="0" smtClean="0"/>
              <a:t>arbitragem de direito ou por equidade?  (CLT </a:t>
            </a:r>
            <a:r>
              <a:rPr lang="pt-BR" dirty="0"/>
              <a:t>cogente)</a:t>
            </a:r>
          </a:p>
          <a:p>
            <a:pPr marL="0" indent="0">
              <a:buNone/>
            </a:pPr>
            <a:r>
              <a:rPr lang="pt-BR" dirty="0"/>
              <a:t>c- Partes assistidas por OAB (novo nicho: assessor ou árbitros)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1580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21424" y="423081"/>
            <a:ext cx="10011992" cy="61414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/>
              <a:t>      </a:t>
            </a:r>
            <a:r>
              <a:rPr lang="pt-BR" b="1" dirty="0" smtClean="0"/>
              <a:t>DO </a:t>
            </a:r>
            <a:r>
              <a:rPr lang="pt-BR" b="1" dirty="0"/>
              <a:t>DANO EXTRAPATRIMONIAL </a:t>
            </a:r>
            <a:endParaRPr lang="pt-BR" b="1" dirty="0" smtClean="0"/>
          </a:p>
          <a:p>
            <a:pPr marL="0" indent="0">
              <a:buNone/>
            </a:pPr>
            <a:endParaRPr lang="pt-BR" sz="900" b="1" dirty="0"/>
          </a:p>
          <a:p>
            <a:r>
              <a:rPr lang="pt-BR" dirty="0" smtClean="0">
                <a:hlinkClick r:id="rId2"/>
              </a:rPr>
              <a:t>Art</a:t>
            </a:r>
            <a:r>
              <a:rPr lang="pt-BR" dirty="0">
                <a:hlinkClick r:id="rId2"/>
              </a:rPr>
              <a:t>. 223-A.</a:t>
            </a:r>
            <a:r>
              <a:rPr lang="pt-BR" dirty="0"/>
              <a:t>  Aplicam-se à reparação de danos de natureza extrapatrimonial decorrentes da relação de trabalho </a:t>
            </a:r>
            <a:r>
              <a:rPr lang="pt-BR" u="sng" dirty="0"/>
              <a:t>apenas</a:t>
            </a:r>
            <a:r>
              <a:rPr lang="pt-BR" dirty="0"/>
              <a:t> os dispositivos deste Título</a:t>
            </a:r>
            <a:r>
              <a:rPr lang="pt-BR" dirty="0" smtClean="0"/>
              <a:t>.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 smtClean="0">
                <a:hlinkClick r:id="rId3"/>
              </a:rPr>
              <a:t>Art</a:t>
            </a:r>
            <a:r>
              <a:rPr lang="pt-BR" dirty="0">
                <a:hlinkClick r:id="rId3"/>
              </a:rPr>
              <a:t>. 223-B.</a:t>
            </a:r>
            <a:r>
              <a:rPr lang="pt-BR" dirty="0"/>
              <a:t>  Causa dano de natureza extrapatrimonial a ação ou omissão que ofenda a esfera moral ou existencial da pessoa física ou jurídica, as quais são as </a:t>
            </a:r>
            <a:r>
              <a:rPr lang="pt-BR" u="sng" dirty="0"/>
              <a:t>titulares exclusivas </a:t>
            </a:r>
            <a:r>
              <a:rPr lang="pt-BR" dirty="0"/>
              <a:t>do direito à reparação</a:t>
            </a:r>
            <a:r>
              <a:rPr lang="pt-BR" dirty="0" smtClean="0"/>
              <a:t>.</a:t>
            </a:r>
            <a:r>
              <a:rPr lang="pt-BR" dirty="0"/>
              <a:t> </a:t>
            </a:r>
          </a:p>
          <a:p>
            <a:pPr marL="804863" indent="0" algn="just" fontAlgn="base">
              <a:buNone/>
            </a:pPr>
            <a:endParaRPr lang="pt-BR" sz="1200" dirty="0"/>
          </a:p>
          <a:p>
            <a:pPr fontAlgn="base">
              <a:buFontTx/>
              <a:buChar char="-"/>
            </a:pPr>
            <a:r>
              <a:rPr lang="pt-BR" dirty="0" smtClean="0"/>
              <a:t>Tentativa </a:t>
            </a:r>
            <a:r>
              <a:rPr lang="pt-BR" dirty="0"/>
              <a:t>de</a:t>
            </a:r>
            <a:r>
              <a:rPr lang="pt-BR" b="1" dirty="0"/>
              <a:t> </a:t>
            </a:r>
            <a:r>
              <a:rPr lang="pt-BR" dirty="0" smtClean="0"/>
              <a:t>exclusão: a) responsabilidade objetiva; b) dano </a:t>
            </a:r>
            <a:r>
              <a:rPr lang="pt-BR" dirty="0"/>
              <a:t>em ricochete; </a:t>
            </a:r>
          </a:p>
          <a:p>
            <a:pPr marL="0" indent="0" fontAlgn="base">
              <a:buNone/>
            </a:pPr>
            <a:r>
              <a:rPr lang="pt-BR" sz="18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      </a:t>
            </a:r>
          </a:p>
          <a:p>
            <a:pPr marL="0" indent="0" fontAlgn="base">
              <a:buNone/>
            </a:pPr>
            <a:r>
              <a:rPr lang="pt-BR" sz="33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Inconstitucionalidade </a:t>
            </a:r>
          </a:p>
          <a:p>
            <a:pPr fontAlgn="base">
              <a:buFontTx/>
              <a:buChar char="-"/>
            </a:pPr>
            <a:endParaRPr lang="pt-BR" sz="1000" b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pt-BR" dirty="0">
                <a:latin typeface="Arial Narrow" panose="020B0606020202030204" pitchFamily="34" charset="0"/>
              </a:rPr>
              <a:t>Art. 5º </a:t>
            </a:r>
            <a:r>
              <a:rPr lang="pt-BR" u="sng" dirty="0">
                <a:latin typeface="Arial Narrow" panose="020B0606020202030204" pitchFamily="34" charset="0"/>
              </a:rPr>
              <a:t>Todos</a:t>
            </a:r>
            <a:r>
              <a:rPr lang="pt-BR" dirty="0">
                <a:latin typeface="Arial Narrow" panose="020B0606020202030204" pitchFamily="34" charset="0"/>
              </a:rPr>
              <a:t> são iguais perante a lei, sem distinção de qualquer natureza, </a:t>
            </a:r>
            <a:r>
              <a:rPr lang="pt-BR" u="sng" dirty="0" smtClean="0">
                <a:latin typeface="Arial Narrow" panose="020B0606020202030204" pitchFamily="34" charset="0"/>
              </a:rPr>
              <a:t>garantindo-se</a:t>
            </a:r>
            <a:r>
              <a:rPr lang="pt-BR" dirty="0" smtClean="0">
                <a:latin typeface="Arial Narrow" panose="020B0606020202030204" pitchFamily="34" charset="0"/>
              </a:rPr>
              <a:t> (...) :</a:t>
            </a:r>
          </a:p>
          <a:p>
            <a:pPr marL="0" indent="0">
              <a:buNone/>
            </a:pPr>
            <a:r>
              <a:rPr lang="pt-BR" dirty="0">
                <a:latin typeface="Arial Narrow" panose="020B0606020202030204" pitchFamily="34" charset="0"/>
              </a:rPr>
              <a:t>X - </a:t>
            </a:r>
            <a:r>
              <a:rPr lang="pt-BR" u="sng" dirty="0">
                <a:latin typeface="Arial Narrow" panose="020B0606020202030204" pitchFamily="34" charset="0"/>
              </a:rPr>
              <a:t>são invioláveis </a:t>
            </a:r>
            <a:r>
              <a:rPr lang="pt-BR" dirty="0">
                <a:latin typeface="Arial Narrow" panose="020B0606020202030204" pitchFamily="34" charset="0"/>
              </a:rPr>
              <a:t>a intimidade, a vida privada, a honra e a imagem das pessoas, assegurado o direito a indenização pelo dano material ou </a:t>
            </a:r>
            <a:r>
              <a:rPr lang="pt-BR" u="sng" dirty="0">
                <a:latin typeface="Arial Narrow" panose="020B0606020202030204" pitchFamily="34" charset="0"/>
              </a:rPr>
              <a:t>mora</a:t>
            </a:r>
            <a:r>
              <a:rPr lang="pt-BR" dirty="0">
                <a:latin typeface="Arial Narrow" panose="020B0606020202030204" pitchFamily="34" charset="0"/>
              </a:rPr>
              <a:t>l decorrente de sua violação;   </a:t>
            </a:r>
          </a:p>
        </p:txBody>
      </p:sp>
    </p:spTree>
    <p:extLst>
      <p:ext uri="{BB962C8B-B14F-4D97-AF65-F5344CB8AC3E}">
        <p14:creationId xmlns:p14="http://schemas.microsoft.com/office/powerpoint/2010/main" val="315875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tângulo 1"/>
          <p:cNvSpPr>
            <a:spLocks noChangeArrowheads="1"/>
          </p:cNvSpPr>
          <p:nvPr/>
        </p:nvSpPr>
        <p:spPr bwMode="auto">
          <a:xfrm>
            <a:off x="814918" y="836614"/>
            <a:ext cx="10103291" cy="482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>
              <a:buNone/>
              <a:defRPr/>
            </a:pPr>
            <a:r>
              <a:rPr lang="pt-BR" sz="3100" b="1" dirty="0">
                <a:solidFill>
                  <a:srgbClr val="FFFF00"/>
                </a:solidFill>
              </a:rPr>
              <a:t>Controle de constitucionalidade:</a:t>
            </a:r>
          </a:p>
          <a:p>
            <a:pPr>
              <a:defRPr/>
            </a:pPr>
            <a:r>
              <a:rPr lang="pt-BR" sz="2900" b="1" dirty="0" smtClean="0"/>
              <a:t> </a:t>
            </a:r>
            <a:r>
              <a:rPr lang="pt-BR" sz="2900" dirty="0" smtClean="0"/>
              <a:t>Concentrado</a:t>
            </a:r>
            <a:r>
              <a:rPr lang="pt-BR" sz="2900" dirty="0"/>
              <a:t>:</a:t>
            </a:r>
            <a:r>
              <a:rPr lang="pt-BR" sz="2400" dirty="0"/>
              <a:t> ADC; </a:t>
            </a:r>
            <a:r>
              <a:rPr lang="pt-BR" sz="2400" dirty="0" err="1"/>
              <a:t>ADIn</a:t>
            </a:r>
            <a:r>
              <a:rPr lang="pt-BR" sz="2400" dirty="0"/>
              <a:t>; ADO; ADPF; legitimidade: art. 103, CF; STF </a:t>
            </a:r>
            <a:r>
              <a:rPr lang="pt-BR" sz="2400" i="1" dirty="0"/>
              <a:t>erga omnes</a:t>
            </a:r>
            <a:r>
              <a:rPr lang="pt-BR" sz="2400" dirty="0"/>
              <a:t>;</a:t>
            </a:r>
          </a:p>
          <a:p>
            <a:pPr>
              <a:defRPr/>
            </a:pPr>
            <a:r>
              <a:rPr lang="pt-BR" sz="2900" b="1" dirty="0" smtClean="0"/>
              <a:t> </a:t>
            </a:r>
            <a:r>
              <a:rPr lang="pt-BR" sz="2900" dirty="0" smtClean="0"/>
              <a:t>Difuso</a:t>
            </a:r>
            <a:r>
              <a:rPr lang="pt-BR" sz="2900" dirty="0"/>
              <a:t>:</a:t>
            </a:r>
            <a:r>
              <a:rPr lang="pt-BR" sz="2400" dirty="0"/>
              <a:t> petição das partes (</a:t>
            </a:r>
            <a:r>
              <a:rPr lang="pt-BR" sz="2400" dirty="0" err="1"/>
              <a:t>qquer</a:t>
            </a:r>
            <a:r>
              <a:rPr lang="pt-BR" sz="2400" dirty="0"/>
              <a:t> momento e juízo); </a:t>
            </a:r>
            <a:r>
              <a:rPr lang="pt-BR" sz="2400" i="1" dirty="0" err="1"/>
              <a:t>intra</a:t>
            </a:r>
            <a:r>
              <a:rPr lang="pt-BR" sz="2400" dirty="0"/>
              <a:t> partes (</a:t>
            </a:r>
            <a:r>
              <a:rPr lang="pt-BR" sz="2400" i="1" dirty="0" err="1"/>
              <a:t>incidenter</a:t>
            </a:r>
            <a:r>
              <a:rPr lang="pt-BR" sz="2400" i="1" dirty="0"/>
              <a:t> tantum</a:t>
            </a:r>
            <a:r>
              <a:rPr lang="pt-BR" sz="2400" dirty="0"/>
              <a:t>)</a:t>
            </a:r>
            <a:endParaRPr lang="pt-BR" sz="2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400050" lvl="1" indent="0">
              <a:buFont typeface="Arial" pitchFamily="34" charset="0"/>
              <a:buNone/>
              <a:defRPr/>
            </a:pPr>
            <a:endParaRPr lang="pt-BR" sz="2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eaLnBrk="1" hangingPunct="1">
              <a:spcAft>
                <a:spcPct val="0"/>
              </a:spcAft>
              <a:buClr>
                <a:schemeClr val="accent1"/>
              </a:buClr>
              <a:buFont typeface="Arial" charset="0"/>
              <a:buNone/>
            </a:pPr>
            <a:r>
              <a:rPr lang="pt-BR" altLang="pt-BR" sz="2600" dirty="0" smtClean="0">
                <a:latin typeface="Calibri" pitchFamily="34" charset="0"/>
              </a:rPr>
              <a:t>“</a:t>
            </a:r>
            <a:r>
              <a:rPr lang="pt-BR" altLang="pt-BR" sz="2600" dirty="0">
                <a:latin typeface="Calibri" pitchFamily="34" charset="0"/>
              </a:rPr>
              <a:t>Pelo </a:t>
            </a:r>
            <a:r>
              <a:rPr lang="pt-BR" altLang="pt-BR" sz="2600" u="sng" dirty="0">
                <a:latin typeface="Calibri" pitchFamily="34" charset="0"/>
              </a:rPr>
              <a:t>princípio do poluidor-pagador</a:t>
            </a:r>
            <a:r>
              <a:rPr lang="pt-BR" altLang="pt-BR" sz="2600" dirty="0">
                <a:latin typeface="Calibri" pitchFamily="34" charset="0"/>
              </a:rPr>
              <a:t>, </a:t>
            </a:r>
            <a:r>
              <a:rPr lang="pt-BR" altLang="pt-BR" sz="2600" dirty="0" smtClean="0">
                <a:latin typeface="Calibri" pitchFamily="34" charset="0"/>
              </a:rPr>
              <a:t> </a:t>
            </a:r>
            <a:r>
              <a:rPr lang="pt-BR" altLang="pt-BR" sz="2600" u="sng" dirty="0" smtClean="0">
                <a:latin typeface="Calibri" pitchFamily="34" charset="0"/>
              </a:rPr>
              <a:t>responde </a:t>
            </a:r>
            <a:r>
              <a:rPr lang="pt-BR" altLang="pt-BR" sz="2600" u="sng" dirty="0">
                <a:latin typeface="Calibri" pitchFamily="34" charset="0"/>
              </a:rPr>
              <a:t>objetivamente o empregador </a:t>
            </a:r>
            <a:r>
              <a:rPr lang="pt-BR" altLang="pt-BR" sz="2600" u="sng" dirty="0" smtClean="0">
                <a:latin typeface="Calibri" pitchFamily="34" charset="0"/>
              </a:rPr>
              <a:t>pela </a:t>
            </a:r>
            <a:r>
              <a:rPr lang="pt-BR" altLang="pt-BR" sz="2600" u="sng" dirty="0">
                <a:latin typeface="Calibri" pitchFamily="34" charset="0"/>
              </a:rPr>
              <a:t>degradação do meio ambiente de </a:t>
            </a:r>
            <a:r>
              <a:rPr lang="pt-BR" altLang="pt-BR" sz="2600" u="sng" dirty="0" smtClean="0">
                <a:latin typeface="Calibri" pitchFamily="34" charset="0"/>
              </a:rPr>
              <a:t>trabalho</a:t>
            </a:r>
            <a:r>
              <a:rPr lang="pt-BR" altLang="pt-BR" sz="2600" dirty="0">
                <a:latin typeface="Calibri" pitchFamily="34" charset="0"/>
              </a:rPr>
              <a:t>, </a:t>
            </a:r>
            <a:r>
              <a:rPr lang="pt-BR" altLang="pt-BR" sz="2600" dirty="0" smtClean="0">
                <a:latin typeface="Calibri" pitchFamily="34" charset="0"/>
              </a:rPr>
              <a:t>(...) </a:t>
            </a:r>
            <a:r>
              <a:rPr lang="pt-BR" altLang="pt-BR" sz="2600" dirty="0">
                <a:latin typeface="Calibri" pitchFamily="34" charset="0"/>
              </a:rPr>
              <a:t>Inteligência dos art. 200, VIII e </a:t>
            </a:r>
            <a:r>
              <a:rPr lang="pt-BR" altLang="pt-BR" sz="2600" u="sng" dirty="0">
                <a:solidFill>
                  <a:srgbClr val="FFFF00"/>
                </a:solidFill>
                <a:latin typeface="Calibri" pitchFamily="34" charset="0"/>
              </a:rPr>
              <a:t>225 da CF</a:t>
            </a:r>
            <a:r>
              <a:rPr lang="pt-BR" altLang="pt-BR" sz="2600" dirty="0">
                <a:latin typeface="Calibri" pitchFamily="34" charset="0"/>
              </a:rPr>
              <a:t>, do Princípio 16 da Declaração do Rio (1992) e do artigo 4º, VII da L. 6938/81”. </a:t>
            </a:r>
            <a:r>
              <a:rPr lang="pt-BR" altLang="pt-BR" sz="2400" dirty="0">
                <a:solidFill>
                  <a:srgbClr val="FFFF00"/>
                </a:solidFill>
                <a:latin typeface="Calibri" pitchFamily="34" charset="0"/>
              </a:rPr>
              <a:t> </a:t>
            </a:r>
            <a:r>
              <a:rPr lang="pt-BR" altLang="pt-BR" sz="24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pt-BR" altLang="pt-BR" sz="2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TRT, 3ª, R. 1ª. T., Processo n. 0000375-94.2011.5.03.0102 Rel. Des. Jose Eduardo Resende Chaves Jr.; DEJT-MG: 01/10/2014)</a:t>
            </a:r>
          </a:p>
          <a:p>
            <a:pPr eaLnBrk="1" hangingPunct="1">
              <a:spcAft>
                <a:spcPct val="0"/>
              </a:spcAft>
              <a:buClr>
                <a:schemeClr val="accent1"/>
              </a:buClr>
              <a:buFontTx/>
              <a:buNone/>
            </a:pPr>
            <a:endParaRPr lang="pt-BR" altLang="pt-BR" sz="240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33795" name="AutoShape 2" descr="Resultado de imagem para poluidor pagador"/>
          <p:cNvSpPr>
            <a:spLocks noChangeAspect="1" noChangeArrowheads="1"/>
          </p:cNvSpPr>
          <p:nvPr/>
        </p:nvSpPr>
        <p:spPr bwMode="auto">
          <a:xfrm>
            <a:off x="292100" y="-242888"/>
            <a:ext cx="4064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t-BR" altLang="pt-BR" sz="32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38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4294967295"/>
          </p:nvPr>
        </p:nvSpPr>
        <p:spPr>
          <a:xfrm>
            <a:off x="812800" y="692150"/>
            <a:ext cx="10566400" cy="554513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lvl="1" indent="0">
              <a:buFont typeface="Arial" pitchFamily="34" charset="0"/>
              <a:buNone/>
              <a:defRPr/>
            </a:pPr>
            <a:r>
              <a:rPr lang="pt-BR" sz="25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‘Art. 223-E.  São </a:t>
            </a:r>
            <a:r>
              <a:rPr lang="pt-BR" sz="2500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responsáveis</a:t>
            </a:r>
            <a:r>
              <a:rPr lang="pt-BR" sz="25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pelo dano extrapatrimonial </a:t>
            </a:r>
            <a:endParaRPr lang="pt-BR" sz="2500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marL="0" lvl="1" indent="0">
              <a:buFont typeface="Arial" pitchFamily="34" charset="0"/>
              <a:buNone/>
              <a:defRPr/>
            </a:pPr>
            <a:r>
              <a:rPr lang="pt-BR" sz="25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todos </a:t>
            </a:r>
            <a:r>
              <a:rPr lang="pt-BR" sz="25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os que tenham colaborado para a ofensa ao </a:t>
            </a:r>
            <a:endParaRPr lang="pt-BR" sz="2500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marL="0" lvl="1" indent="0">
              <a:buFont typeface="Arial" pitchFamily="34" charset="0"/>
              <a:buNone/>
              <a:defRPr/>
            </a:pPr>
            <a:r>
              <a:rPr lang="pt-BR" sz="25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bem </a:t>
            </a:r>
            <a:r>
              <a:rPr lang="pt-BR" sz="25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jurídico tutelado, </a:t>
            </a:r>
            <a:r>
              <a:rPr lang="pt-BR" sz="2500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na proporção</a:t>
            </a:r>
            <a:r>
              <a:rPr lang="pt-BR" sz="25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da ação ou da omissão.’ </a:t>
            </a:r>
          </a:p>
          <a:p>
            <a:pPr marL="0" indent="0">
              <a:buFont typeface="Arial" pitchFamily="34" charset="0"/>
              <a:buNone/>
              <a:defRPr/>
            </a:pPr>
            <a:endParaRPr lang="pt-BR" sz="2600" b="1" dirty="0" smtClean="0"/>
          </a:p>
          <a:p>
            <a:pPr marL="0" indent="0">
              <a:buFont typeface="Arial" pitchFamily="34" charset="0"/>
              <a:buNone/>
              <a:defRPr/>
            </a:pPr>
            <a:r>
              <a:rPr lang="pt-BR" sz="2600" b="1" dirty="0" smtClean="0"/>
              <a:t>Há </a:t>
            </a:r>
            <a:r>
              <a:rPr lang="pt-BR" sz="2600" b="1" dirty="0"/>
              <a:t>amparo para reduzir </a:t>
            </a:r>
            <a:r>
              <a:rPr lang="pt-BR" sz="2600" b="1" dirty="0" smtClean="0"/>
              <a:t>indenização na </a:t>
            </a:r>
            <a:r>
              <a:rPr lang="pt-BR" sz="2600" b="1" dirty="0" err="1"/>
              <a:t>concausa</a:t>
            </a:r>
            <a:r>
              <a:rPr lang="pt-BR" sz="2600" b="1" dirty="0"/>
              <a:t>?</a:t>
            </a:r>
          </a:p>
          <a:p>
            <a:pPr>
              <a:buFont typeface="Arial" pitchFamily="34" charset="0"/>
              <a:buChar char="•"/>
              <a:defRPr/>
            </a:pPr>
            <a:endParaRPr lang="pt-BR" sz="24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pt-BR" sz="2400" dirty="0" smtClean="0"/>
              <a:t>“</a:t>
            </a:r>
            <a:r>
              <a:rPr lang="pt-BR" sz="2400" dirty="0"/>
              <a:t>DANOS MATERIAIS. CONCAUSA. O </a:t>
            </a:r>
            <a:r>
              <a:rPr lang="pt-BR" sz="2400" dirty="0" smtClean="0"/>
              <a:t>Regional </a:t>
            </a:r>
            <a:r>
              <a:rPr lang="pt-BR" sz="2400" dirty="0"/>
              <a:t>em observância ao disposto nos </a:t>
            </a:r>
            <a:r>
              <a:rPr lang="pt-BR" sz="2400" dirty="0" err="1"/>
              <a:t>arts</a:t>
            </a:r>
            <a:r>
              <a:rPr lang="pt-BR" sz="2400" dirty="0"/>
              <a:t>. 944, </a:t>
            </a:r>
            <a:r>
              <a:rPr lang="pt-BR" sz="2400" dirty="0" err="1"/>
              <a:t>pg</a:t>
            </a:r>
            <a:r>
              <a:rPr lang="pt-BR" sz="2400" dirty="0"/>
              <a:t> único, e </a:t>
            </a:r>
            <a:r>
              <a:rPr lang="pt-BR" sz="2400" dirty="0" smtClean="0"/>
              <a:t>950, </a:t>
            </a:r>
            <a:r>
              <a:rPr lang="pt-BR" sz="2400" dirty="0"/>
              <a:t>do </a:t>
            </a:r>
            <a:r>
              <a:rPr lang="pt-BR" sz="2400" dirty="0" smtClean="0"/>
              <a:t>CC, </a:t>
            </a:r>
            <a:r>
              <a:rPr lang="pt-BR" sz="2400" dirty="0"/>
              <a:t>fixou a pensão mensal no percentual de 1/4 da remuneração percebida. Isso porque </a:t>
            </a:r>
            <a:r>
              <a:rPr lang="pt-BR" sz="2400" u="sng" dirty="0"/>
              <a:t>a </a:t>
            </a:r>
            <a:r>
              <a:rPr lang="pt-BR" sz="2400" u="sng" dirty="0" err="1"/>
              <a:t>concausa</a:t>
            </a:r>
            <a:r>
              <a:rPr lang="pt-BR" sz="2400" u="sng" dirty="0"/>
              <a:t> verificada não pode ser ignorada na fixação do </a:t>
            </a:r>
            <a:r>
              <a:rPr lang="pt-BR" sz="2400" u="sng" dirty="0" err="1"/>
              <a:t>pensionamento</a:t>
            </a:r>
            <a:r>
              <a:rPr lang="pt-BR" sz="2400" u="sng" dirty="0"/>
              <a:t>, visto ser fator de redução do valor</a:t>
            </a:r>
            <a:r>
              <a:rPr lang="pt-BR" sz="2400" dirty="0"/>
              <a:t>, pois a extensão do ato ilícito deve ser considerada na determinação do montante indenizatório.” </a:t>
            </a:r>
            <a:r>
              <a:rPr lang="pt-BR" sz="1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(TST; AIRR 0000707-52.2014.5.04.0741; 4ª Turma; </a:t>
            </a:r>
            <a:r>
              <a:rPr lang="pt-BR" sz="19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Relª</a:t>
            </a:r>
            <a:r>
              <a:rPr lang="pt-BR" sz="1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Min. Maria de Assis </a:t>
            </a:r>
            <a:r>
              <a:rPr lang="pt-BR" sz="19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Calsing</a:t>
            </a:r>
            <a:r>
              <a:rPr lang="pt-BR" sz="1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; DEJT 7.4.2017; p. 542</a:t>
            </a:r>
            <a:r>
              <a:rPr lang="pt-BR" sz="19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)</a:t>
            </a:r>
          </a:p>
          <a:p>
            <a:pPr marL="0" indent="0">
              <a:buFont typeface="Arial" pitchFamily="34" charset="0"/>
              <a:buNone/>
              <a:defRPr/>
            </a:pPr>
            <a:endParaRPr lang="pt-BR" sz="2000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pt-BR" sz="2000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82542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4294967295"/>
          </p:nvPr>
        </p:nvSpPr>
        <p:spPr>
          <a:xfrm>
            <a:off x="446994" y="622301"/>
            <a:ext cx="11135783" cy="6983413"/>
          </a:xfrm>
          <a:prstGeom prst="rect">
            <a:avLst/>
          </a:prstGeom>
        </p:spPr>
        <p:txBody>
          <a:bodyPr/>
          <a:lstStyle/>
          <a:p>
            <a:pPr marL="400050" lvl="1" indent="0">
              <a:buFont typeface="Arial" pitchFamily="34" charset="0"/>
              <a:buNone/>
              <a:defRPr/>
            </a:pPr>
            <a:r>
              <a:rPr lang="pt-BR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Art. 223-G, § </a:t>
            </a:r>
            <a:r>
              <a:rPr lang="pt-BR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1</a:t>
            </a:r>
            <a:r>
              <a:rPr lang="pt-BR" sz="2400" u="sng" baseline="30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o</a:t>
            </a:r>
            <a:r>
              <a:rPr lang="pt-BR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  Se julgar procedente o pedido, o juízo fixará a indenização </a:t>
            </a:r>
            <a:r>
              <a:rPr lang="pt-BR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a </a:t>
            </a:r>
            <a:r>
              <a:rPr lang="pt-BR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ser paga, a cada um dos ofendidos, em um dos seguintes </a:t>
            </a:r>
            <a:r>
              <a:rPr lang="pt-BR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parâmetros</a:t>
            </a:r>
            <a:r>
              <a:rPr lang="pt-BR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pt-BR" sz="2400" u="sng" dirty="0">
                <a:solidFill>
                  <a:schemeClr val="bg2">
                    <a:lumMod val="20000"/>
                    <a:lumOff val="80000"/>
                  </a:schemeClr>
                </a:solidFill>
              </a:rPr>
              <a:t>vedada a acumulação</a:t>
            </a:r>
            <a:r>
              <a:rPr lang="pt-BR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:  </a:t>
            </a:r>
            <a:endParaRPr lang="pt-BR" sz="2400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pt-BR" sz="2400" dirty="0"/>
          </a:p>
          <a:p>
            <a:pPr>
              <a:buFont typeface="Arial" pitchFamily="34" charset="0"/>
              <a:buChar char="•"/>
              <a:defRPr/>
            </a:pPr>
            <a:r>
              <a:rPr lang="pt-BR" sz="2400" u="sng" dirty="0" smtClean="0"/>
              <a:t>múltiplas lesões</a:t>
            </a:r>
            <a:r>
              <a:rPr lang="pt-BR" sz="2400" dirty="0"/>
              <a:t> </a:t>
            </a:r>
            <a:r>
              <a:rPr lang="pt-BR" sz="2400" dirty="0" smtClean="0"/>
              <a:t>= pedidos </a:t>
            </a:r>
            <a:r>
              <a:rPr lang="pt-BR" sz="2400" dirty="0"/>
              <a:t>autônomos e distintos</a:t>
            </a:r>
            <a:r>
              <a:rPr lang="pt-BR" sz="2400" dirty="0" smtClean="0"/>
              <a:t>;</a:t>
            </a:r>
          </a:p>
          <a:p>
            <a:pPr marL="0" indent="0">
              <a:buFont typeface="Arial" pitchFamily="34" charset="0"/>
              <a:buNone/>
              <a:defRPr/>
            </a:pPr>
            <a:endParaRPr lang="pt-BR" sz="1800" dirty="0"/>
          </a:p>
          <a:p>
            <a:pPr>
              <a:buFont typeface="Arial" pitchFamily="34" charset="0"/>
              <a:buChar char="•"/>
              <a:defRPr/>
            </a:pPr>
            <a:r>
              <a:rPr lang="pt-BR" sz="2400" dirty="0" smtClean="0">
                <a:solidFill>
                  <a:srgbClr val="FFFF00"/>
                </a:solidFill>
              </a:rPr>
              <a:t>prestigiar reparação integral</a:t>
            </a:r>
            <a:endParaRPr lang="pt-BR" sz="2400" dirty="0">
              <a:solidFill>
                <a:srgbClr val="FFFF00"/>
              </a:solidFill>
            </a:endParaRPr>
          </a:p>
          <a:p>
            <a:pPr marL="400050" lvl="1" indent="0" fontAlgn="ctr">
              <a:buFont typeface="Arial" pitchFamily="34" charset="0"/>
              <a:buNone/>
              <a:defRPr/>
            </a:pPr>
            <a:r>
              <a:rPr lang="pt-BR" sz="2400" dirty="0"/>
              <a:t>“Ao se estabelecer </a:t>
            </a:r>
            <a:r>
              <a:rPr lang="pt-BR" sz="2400" u="sng" dirty="0"/>
              <a:t>valores indenizatórios distintos para o dano estético e para o sofrimento íntimo do ofendido</a:t>
            </a:r>
            <a:r>
              <a:rPr lang="pt-BR" sz="2400" dirty="0"/>
              <a:t>, não se está fazendo cumulação de indenização de danos, mas apenas dividindo as quantias reparatórias do conjunto de bens do patrimônio moral abrangido pela ofensa</a:t>
            </a:r>
            <a:r>
              <a:rPr lang="pt-BR" sz="1800" dirty="0"/>
              <a:t>.” </a:t>
            </a:r>
            <a:r>
              <a:rPr lang="pt-BR" sz="1800" dirty="0">
                <a:solidFill>
                  <a:srgbClr val="FFFF00"/>
                </a:solidFill>
              </a:rPr>
              <a:t>(TRT, 12ª R., RO 03632-2006-004-12-00-9, 2ª Câmara, </a:t>
            </a:r>
            <a:r>
              <a:rPr lang="pt-BR" sz="1800" dirty="0" smtClean="0">
                <a:solidFill>
                  <a:srgbClr val="FFFF00"/>
                </a:solidFill>
              </a:rPr>
              <a:t>DOESC </a:t>
            </a:r>
            <a:r>
              <a:rPr lang="pt-BR" sz="1800" dirty="0">
                <a:solidFill>
                  <a:srgbClr val="FFFF00"/>
                </a:solidFill>
              </a:rPr>
              <a:t>29.10.2009</a:t>
            </a:r>
            <a:r>
              <a:rPr lang="pt-BR" sz="1800" dirty="0" smtClean="0">
                <a:solidFill>
                  <a:srgbClr val="FFFF00"/>
                </a:solidFill>
              </a:rPr>
              <a:t>)</a:t>
            </a:r>
          </a:p>
          <a:p>
            <a:pPr marL="400050" lvl="1" indent="0" fontAlgn="ctr">
              <a:buFont typeface="Arial" pitchFamily="34" charset="0"/>
              <a:buNone/>
              <a:defRPr/>
            </a:pPr>
            <a:endParaRPr lang="pt-BR" sz="1800" dirty="0" smtClean="0">
              <a:solidFill>
                <a:srgbClr val="FFFF00"/>
              </a:solidFill>
            </a:endParaRPr>
          </a:p>
          <a:p>
            <a:pPr marL="400050" lvl="1" indent="0" fontAlgn="ctr">
              <a:buFont typeface="Arial" pitchFamily="34" charset="0"/>
              <a:buNone/>
              <a:defRPr/>
            </a:pPr>
            <a:endParaRPr lang="pt-BR" sz="1800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2501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4294967295"/>
          </p:nvPr>
        </p:nvSpPr>
        <p:spPr>
          <a:xfrm>
            <a:off x="760325" y="650478"/>
            <a:ext cx="10752667" cy="6309885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>
              <a:buFont typeface="Arial" pitchFamily="34" charset="0"/>
              <a:buNone/>
              <a:defRPr/>
            </a:pPr>
            <a:r>
              <a:rPr lang="pt-BR" sz="26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Art. 223-G, § 1º: 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pt-BR" sz="26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I </a:t>
            </a:r>
            <a:r>
              <a:rPr lang="pt-BR" sz="2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-</a:t>
            </a:r>
            <a:r>
              <a:rPr lang="pt-BR" sz="2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ofensa de natureza </a:t>
            </a:r>
            <a:r>
              <a:rPr lang="pt-BR" sz="2600" u="sng" dirty="0">
                <a:solidFill>
                  <a:schemeClr val="bg2">
                    <a:lumMod val="20000"/>
                    <a:lumOff val="80000"/>
                  </a:schemeClr>
                </a:solidFill>
              </a:rPr>
              <a:t>leve</a:t>
            </a:r>
            <a:r>
              <a:rPr lang="pt-BR" sz="2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até </a:t>
            </a:r>
            <a:r>
              <a:rPr lang="pt-BR" sz="2600" u="sng" dirty="0">
                <a:solidFill>
                  <a:schemeClr val="bg2">
                    <a:lumMod val="20000"/>
                    <a:lumOff val="80000"/>
                  </a:schemeClr>
                </a:solidFill>
              </a:rPr>
              <a:t>3 vezes </a:t>
            </a:r>
            <a:r>
              <a:rPr lang="pt-BR" sz="2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o </a:t>
            </a:r>
            <a:r>
              <a:rPr lang="pt-BR" sz="2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valor do limite máximo </a:t>
            </a:r>
            <a:endParaRPr lang="pt-BR" sz="2600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pt-BR" sz="2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dos benefícios </a:t>
            </a:r>
            <a:r>
              <a:rPr lang="pt-BR" sz="2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do Regime Geral de Previdência Social;</a:t>
            </a:r>
            <a:endParaRPr lang="pt-BR" sz="2600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pt-BR" sz="26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II </a:t>
            </a:r>
            <a:r>
              <a:rPr lang="pt-BR" sz="2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-</a:t>
            </a:r>
            <a:r>
              <a:rPr lang="pt-BR" sz="2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ofensa de natureza </a:t>
            </a:r>
            <a:r>
              <a:rPr lang="pt-BR" sz="2600" u="sng" dirty="0">
                <a:solidFill>
                  <a:schemeClr val="bg2">
                    <a:lumMod val="20000"/>
                    <a:lumOff val="80000"/>
                  </a:schemeClr>
                </a:solidFill>
              </a:rPr>
              <a:t>média</a:t>
            </a:r>
            <a:r>
              <a:rPr lang="pt-BR" sz="2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pt-BR" sz="2600" u="sng" dirty="0">
                <a:solidFill>
                  <a:schemeClr val="bg2">
                    <a:lumMod val="20000"/>
                    <a:lumOff val="80000"/>
                  </a:schemeClr>
                </a:solidFill>
              </a:rPr>
              <a:t>até 5 vezes</a:t>
            </a:r>
            <a:r>
              <a:rPr lang="pt-BR" sz="2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...; 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pt-BR" sz="2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III -</a:t>
            </a:r>
            <a:r>
              <a:rPr lang="pt-BR" sz="2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ofensa de natureza </a:t>
            </a:r>
            <a:r>
              <a:rPr lang="pt-BR" sz="2600" u="sng" dirty="0">
                <a:solidFill>
                  <a:schemeClr val="bg2">
                    <a:lumMod val="20000"/>
                    <a:lumOff val="80000"/>
                  </a:schemeClr>
                </a:solidFill>
              </a:rPr>
              <a:t>grave</a:t>
            </a:r>
            <a:r>
              <a:rPr lang="pt-BR" sz="2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pt-BR" sz="2600" u="sng" dirty="0">
                <a:solidFill>
                  <a:schemeClr val="bg2">
                    <a:lumMod val="20000"/>
                    <a:lumOff val="80000"/>
                  </a:schemeClr>
                </a:solidFill>
              </a:rPr>
              <a:t>até 20 vezes</a:t>
            </a:r>
            <a:r>
              <a:rPr lang="pt-BR" sz="2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...;  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pt-BR" sz="2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IV -</a:t>
            </a:r>
            <a:r>
              <a:rPr lang="pt-BR" sz="2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.... de natureza </a:t>
            </a:r>
            <a:r>
              <a:rPr lang="pt-BR" sz="2600" u="sng" dirty="0">
                <a:solidFill>
                  <a:schemeClr val="bg2">
                    <a:lumMod val="20000"/>
                    <a:lumOff val="80000"/>
                  </a:schemeClr>
                </a:solidFill>
              </a:rPr>
              <a:t>gravíssima</a:t>
            </a:r>
            <a:r>
              <a:rPr lang="pt-BR" sz="2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pt-BR" sz="2600" u="sng" dirty="0">
                <a:solidFill>
                  <a:schemeClr val="bg2">
                    <a:lumMod val="20000"/>
                    <a:lumOff val="80000"/>
                  </a:schemeClr>
                </a:solidFill>
              </a:rPr>
              <a:t>até 50 vezes</a:t>
            </a:r>
            <a:r>
              <a:rPr lang="pt-BR" sz="2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...  </a:t>
            </a:r>
            <a:endParaRPr lang="pt-BR" sz="2600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0" indent="0">
              <a:buFont typeface="Arial" pitchFamily="34" charset="0"/>
              <a:buNone/>
              <a:defRPr/>
            </a:pPr>
            <a:endParaRPr lang="pt-BR" sz="26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pt-BR" sz="2800" dirty="0" smtClean="0"/>
              <a:t>*não se aplicam aos danos morte </a:t>
            </a:r>
            <a:r>
              <a:rPr lang="pt-BR" sz="2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(223-G,§ 5º)</a:t>
            </a:r>
          </a:p>
          <a:p>
            <a:pPr marL="400050" lvl="1" indent="0" fontAlgn="ctr">
              <a:buFont typeface="Arial" pitchFamily="34" charset="0"/>
              <a:buNone/>
              <a:defRPr/>
            </a:pPr>
            <a:endParaRPr lang="pt-BR" sz="2600" b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400050" lvl="1" indent="0" fontAlgn="ctr">
              <a:buFont typeface="Arial" pitchFamily="34" charset="0"/>
              <a:buNone/>
              <a:defRPr/>
            </a:pPr>
            <a:r>
              <a:rPr lang="pt-BR" sz="3100" b="1" dirty="0" smtClean="0"/>
              <a:t>Tabelamento é </a:t>
            </a:r>
            <a:r>
              <a:rPr lang="pt-BR" sz="3100" b="1" dirty="0"/>
              <a:t>constitucional</a:t>
            </a:r>
            <a:r>
              <a:rPr lang="pt-BR" sz="3100" b="1" dirty="0" smtClean="0"/>
              <a:t>?</a:t>
            </a:r>
          </a:p>
          <a:p>
            <a:pPr marL="400050" lvl="1" indent="0" fontAlgn="ctr">
              <a:buFont typeface="Arial" pitchFamily="34" charset="0"/>
              <a:buNone/>
              <a:defRPr/>
            </a:pPr>
            <a:endParaRPr lang="pt-BR" sz="800" b="1" dirty="0"/>
          </a:p>
          <a:p>
            <a:pPr marL="400050" lvl="1" indent="0">
              <a:buFont typeface="Arial" pitchFamily="34" charset="0"/>
              <a:buNone/>
              <a:defRPr/>
            </a:pPr>
            <a:r>
              <a:rPr lang="pt-BR" sz="2400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Súm</a:t>
            </a:r>
            <a:r>
              <a:rPr lang="pt-BR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. 281, STJ + STF</a:t>
            </a:r>
            <a:r>
              <a:rPr lang="pt-BR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RE </a:t>
            </a:r>
            <a:r>
              <a:rPr lang="pt-BR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396.386 (Rel</a:t>
            </a:r>
            <a:r>
              <a:rPr lang="pt-BR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Min. Carlos Velloso, DJ 13.08.2004</a:t>
            </a:r>
            <a:r>
              <a:rPr lang="pt-BR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)</a:t>
            </a:r>
            <a:r>
              <a:rPr lang="pt-BR" sz="2200" b="1" dirty="0" smtClean="0">
                <a:solidFill>
                  <a:srgbClr val="FFFF00"/>
                </a:solidFill>
              </a:rPr>
              <a:t> </a:t>
            </a:r>
          </a:p>
          <a:p>
            <a:pPr marL="0" indent="0">
              <a:buFont typeface="Arial" pitchFamily="34" charset="0"/>
              <a:buNone/>
              <a:defRPr/>
            </a:pPr>
            <a:endParaRPr lang="pt-BR" sz="2200" b="1" dirty="0">
              <a:solidFill>
                <a:srgbClr val="FFFF00"/>
              </a:solidFill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pt-BR" sz="2600" b="1" dirty="0" smtClean="0">
                <a:solidFill>
                  <a:srgbClr val="FFFF00"/>
                </a:solidFill>
              </a:rPr>
              <a:t>	</a:t>
            </a:r>
            <a:endParaRPr lang="pt-BR" sz="2600" dirty="0"/>
          </a:p>
          <a:p>
            <a:pPr marL="400050" lvl="1" indent="0">
              <a:buFont typeface="Arial" pitchFamily="34" charset="0"/>
              <a:buNone/>
              <a:defRPr/>
            </a:pPr>
            <a:endParaRPr lang="pt-BR" sz="2400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400050" lvl="1" indent="0">
              <a:buFont typeface="Arial" pitchFamily="34" charset="0"/>
              <a:buNone/>
              <a:defRPr/>
            </a:pPr>
            <a:endParaRPr lang="pt-BR" sz="18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400050" lvl="1" indent="0">
              <a:buFont typeface="Arial" pitchFamily="34" charset="0"/>
              <a:buNone/>
              <a:defRPr/>
            </a:pPr>
            <a:endParaRPr lang="pt-BR" sz="18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400050" lvl="1" indent="0">
              <a:buFont typeface="Arial" pitchFamily="34" charset="0"/>
              <a:buNone/>
              <a:defRPr/>
            </a:pPr>
            <a:endParaRPr lang="pt-BR" sz="2000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pt-BR" sz="2000" dirty="0"/>
          </a:p>
          <a:p>
            <a:pPr>
              <a:buFont typeface="Arial" pitchFamily="34" charset="0"/>
              <a:buChar char="•"/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703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4294967295"/>
          </p:nvPr>
        </p:nvSpPr>
        <p:spPr>
          <a:xfrm>
            <a:off x="624418" y="557259"/>
            <a:ext cx="11044767" cy="7056437"/>
          </a:xfrm>
          <a:prstGeom prst="rect">
            <a:avLst/>
          </a:prstGeom>
        </p:spPr>
        <p:txBody>
          <a:bodyPr/>
          <a:lstStyle/>
          <a:p>
            <a:pPr fontAlgn="base">
              <a:buFontTx/>
              <a:buChar char="-"/>
            </a:pPr>
            <a:r>
              <a:rPr lang="pt-BR" sz="2200" dirty="0"/>
              <a:t>dobra na</a:t>
            </a:r>
            <a:r>
              <a:rPr lang="pt-BR" sz="2200" b="1" dirty="0"/>
              <a:t>  </a:t>
            </a:r>
            <a:r>
              <a:rPr lang="pt-BR" sz="2200" dirty="0"/>
              <a:t>reincidência de “ofensa idêntica” </a:t>
            </a:r>
          </a:p>
          <a:p>
            <a:pPr marL="0" indent="0" fontAlgn="base">
              <a:buNone/>
            </a:pPr>
            <a:r>
              <a:rPr lang="pt-BR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    </a:t>
            </a:r>
            <a:r>
              <a:rPr lang="pt-BR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até </a:t>
            </a:r>
            <a:r>
              <a:rPr lang="pt-BR" dirty="0">
                <a:solidFill>
                  <a:schemeClr val="bg2">
                    <a:lumMod val="40000"/>
                    <a:lumOff val="60000"/>
                  </a:schemeClr>
                </a:solidFill>
              </a:rPr>
              <a:t>2 anos da condenação transitada).</a:t>
            </a:r>
            <a:r>
              <a:rPr lang="pt-BR" dirty="0"/>
              <a:t> </a:t>
            </a:r>
          </a:p>
          <a:p>
            <a:pPr marL="0" indent="0" fontAlgn="base">
              <a:buNone/>
            </a:pPr>
            <a:r>
              <a:rPr lang="pt-BR" dirty="0" smtClean="0"/>
              <a:t>     antes </a:t>
            </a:r>
            <a:r>
              <a:rPr lang="pt-BR" dirty="0"/>
              <a:t>da MP: reincidência entre “partes idênticas”</a:t>
            </a:r>
          </a:p>
          <a:p>
            <a:pPr>
              <a:buFont typeface="Arial" pitchFamily="34" charset="0"/>
              <a:buChar char="•"/>
              <a:defRPr/>
            </a:pPr>
            <a:endParaRPr lang="pt-BR" sz="28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pt-BR" sz="2800" dirty="0" smtClean="0"/>
              <a:t>a </a:t>
            </a:r>
            <a:r>
              <a:rPr lang="pt-BR" sz="2800" dirty="0"/>
              <a:t>tabela </a:t>
            </a:r>
            <a:r>
              <a:rPr lang="pt-BR" sz="2800" dirty="0" smtClean="0"/>
              <a:t>criou tetos pífios;</a:t>
            </a:r>
          </a:p>
          <a:p>
            <a:pPr>
              <a:buFont typeface="Arial" pitchFamily="34" charset="0"/>
              <a:buChar char="•"/>
              <a:defRPr/>
            </a:pPr>
            <a:endParaRPr lang="pt-BR" sz="800" dirty="0"/>
          </a:p>
          <a:p>
            <a:pPr marL="0" indent="0">
              <a:buFont typeface="Arial" pitchFamily="34" charset="0"/>
              <a:buNone/>
              <a:defRPr/>
            </a:pPr>
            <a:r>
              <a:rPr lang="pt-PT" sz="2200" dirty="0"/>
              <a:t>“A jurisprudência desta </a:t>
            </a:r>
            <a:r>
              <a:rPr lang="pt-PT" sz="2200" dirty="0" smtClean="0"/>
              <a:t>Corte Superior </a:t>
            </a:r>
            <a:r>
              <a:rPr lang="pt-PT" sz="2200" dirty="0"/>
              <a:t>entende como razoável, </a:t>
            </a:r>
            <a:r>
              <a:rPr lang="pt-PT" sz="2200" dirty="0" smtClean="0"/>
              <a:t>para </a:t>
            </a:r>
            <a:r>
              <a:rPr lang="pt-PT" sz="2200" dirty="0"/>
              <a:t>as hipóteses de dano-morte, a indenização por dano moral em valores entre 300 e 500 </a:t>
            </a:r>
            <a:r>
              <a:rPr lang="pt-PT" sz="2200" dirty="0" smtClean="0"/>
              <a:t>SM” </a:t>
            </a:r>
            <a:r>
              <a:rPr lang="pt-PT" sz="1800" dirty="0">
                <a:solidFill>
                  <a:srgbClr val="F3E4D9"/>
                </a:solidFill>
              </a:rPr>
              <a:t>(STJ; AgInt-AREsp 902.301; Proc. 2016/0095929-2; RJ; 3ª Turma; Rel. Min. Marco Aurélio Bellizze; DJE 29.8.2016)</a:t>
            </a:r>
            <a:endParaRPr lang="pt-BR" sz="1800" dirty="0">
              <a:solidFill>
                <a:srgbClr val="F3E4D9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pt-BR" sz="800" dirty="0" smtClean="0"/>
          </a:p>
          <a:p>
            <a:pPr marL="0" indent="0">
              <a:buFont typeface="Arial" pitchFamily="34" charset="0"/>
              <a:buNone/>
              <a:defRPr/>
            </a:pPr>
            <a:r>
              <a:rPr lang="en-US" altLang="pt-BR" sz="1800" dirty="0" smtClean="0">
                <a:solidFill>
                  <a:srgbClr val="FFFF00"/>
                </a:solidFill>
                <a:latin typeface="Calibri" panose="020F0502020204030204" pitchFamily="34" charset="0"/>
                <a:cs typeface="Arial" pitchFamily="34" charset="0"/>
              </a:rPr>
              <a:t>(*) </a:t>
            </a:r>
            <a:r>
              <a:rPr lang="en-US" altLang="pt-BR" sz="1800" dirty="0">
                <a:latin typeface="Calibri" panose="020F0502020204030204" pitchFamily="34" charset="0"/>
                <a:cs typeface="Arial" pitchFamily="34" charset="0"/>
              </a:rPr>
              <a:t>500 SM x R$ 937,00 = R$ </a:t>
            </a:r>
            <a:r>
              <a:rPr lang="en-US" altLang="pt-BR" sz="1800" dirty="0" smtClean="0">
                <a:latin typeface="Calibri" panose="020F0502020204030204" pitchFamily="34" charset="0"/>
                <a:cs typeface="Arial" pitchFamily="34" charset="0"/>
              </a:rPr>
              <a:t>468.500,00</a:t>
            </a:r>
            <a:endParaRPr lang="pt-BR" sz="2000" dirty="0" smtClean="0"/>
          </a:p>
          <a:p>
            <a:pPr marL="0" indent="0">
              <a:buFont typeface="Arial" pitchFamily="34" charset="0"/>
              <a:buNone/>
              <a:defRPr/>
            </a:pPr>
            <a:endParaRPr lang="pt-BR" sz="8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pt-BR" sz="1900" dirty="0" smtClean="0"/>
              <a:t>Banalização dos direitos trabalhistas;</a:t>
            </a:r>
            <a:r>
              <a:rPr lang="pt-BR" sz="19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                                </a:t>
            </a:r>
            <a:endParaRPr lang="pt-BR" sz="800" dirty="0" smtClean="0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057" y="1326420"/>
            <a:ext cx="3422651" cy="128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79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25706"/>
          </a:xfrm>
        </p:spPr>
        <p:txBody>
          <a:bodyPr/>
          <a:lstStyle/>
          <a:p>
            <a:r>
              <a:rPr lang="pt-BR" sz="3600" b="1" dirty="0"/>
              <a:t>Direito Sindical e Coletivo do Trabalho:</a:t>
            </a:r>
            <a:r>
              <a:rPr lang="pt-BR" sz="3600" dirty="0"/>
              <a:t/>
            </a:r>
            <a:br>
              <a:rPr lang="pt-BR" sz="3600" dirty="0"/>
            </a:b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94130" y="1528549"/>
            <a:ext cx="8946541" cy="4365009"/>
          </a:xfrm>
        </p:spPr>
        <p:txBody>
          <a:bodyPr>
            <a:normAutofit/>
          </a:bodyPr>
          <a:lstStyle/>
          <a:p>
            <a:pPr fontAlgn="base">
              <a:buFontTx/>
              <a:buChar char="-"/>
            </a:pPr>
            <a:r>
              <a:rPr lang="pt-BR" sz="2400" dirty="0"/>
              <a:t>C</a:t>
            </a:r>
            <a:r>
              <a:rPr lang="pt-BR" sz="2400" dirty="0" smtClean="0"/>
              <a:t>ontribuição </a:t>
            </a:r>
            <a:r>
              <a:rPr lang="pt-BR" sz="2400" dirty="0"/>
              <a:t>sindical facultativa, </a:t>
            </a:r>
            <a:r>
              <a:rPr lang="pt-BR" dirty="0"/>
              <a:t>mediante autorização expressa </a:t>
            </a:r>
            <a:r>
              <a:rPr lang="pt-B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(art. 578</a:t>
            </a:r>
            <a:r>
              <a:rPr lang="pt-BR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); </a:t>
            </a:r>
            <a:r>
              <a:rPr lang="pt-BR" dirty="0" smtClean="0">
                <a:solidFill>
                  <a:srgbClr val="FFFF00"/>
                </a:solidFill>
              </a:rPr>
              <a:t>Pode via ACT/CCT?</a:t>
            </a:r>
          </a:p>
          <a:p>
            <a:pPr fontAlgn="base">
              <a:buFontTx/>
              <a:buChar char="-"/>
            </a:pPr>
            <a:endParaRPr lang="pt-BR" sz="2400" dirty="0"/>
          </a:p>
          <a:p>
            <a:pPr fontAlgn="base">
              <a:buFontTx/>
              <a:buChar char="-"/>
            </a:pPr>
            <a:r>
              <a:rPr lang="pt-BR" sz="2400" dirty="0" smtClean="0"/>
              <a:t>ACT</a:t>
            </a:r>
            <a:r>
              <a:rPr lang="pt-BR" sz="2400" dirty="0"/>
              <a:t>&gt; CCT </a:t>
            </a:r>
            <a:r>
              <a:rPr lang="pt-B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(art. 620</a:t>
            </a:r>
            <a:r>
              <a:rPr lang="pt-BR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);</a:t>
            </a:r>
          </a:p>
          <a:p>
            <a:pPr fontAlgn="base">
              <a:buFontTx/>
              <a:buChar char="-"/>
            </a:pPr>
            <a:endParaRPr lang="pt-BR" sz="2400" dirty="0"/>
          </a:p>
          <a:p>
            <a:pPr fontAlgn="base">
              <a:buFontTx/>
              <a:buChar char="-"/>
            </a:pPr>
            <a:r>
              <a:rPr lang="pt-BR" sz="2400" dirty="0" smtClean="0"/>
              <a:t>Negociado </a:t>
            </a:r>
            <a:r>
              <a:rPr lang="pt-BR" sz="2400" dirty="0"/>
              <a:t>sobre legislado, </a:t>
            </a:r>
            <a:r>
              <a:rPr lang="pt-BR" dirty="0" err="1"/>
              <a:t>cf</a:t>
            </a:r>
            <a:r>
              <a:rPr lang="pt-BR" dirty="0"/>
              <a:t> itens do </a:t>
            </a:r>
            <a:r>
              <a:rPr lang="pt-B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art. 611-A, CLT</a:t>
            </a:r>
            <a:r>
              <a:rPr lang="pt-BR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;</a:t>
            </a:r>
          </a:p>
          <a:p>
            <a:pPr marL="0" indent="0" fontAlgn="base">
              <a:buNone/>
            </a:pPr>
            <a:endParaRPr lang="pt-BR" sz="2400" dirty="0" smtClean="0"/>
          </a:p>
          <a:p>
            <a:pPr fontAlgn="base">
              <a:buFontTx/>
              <a:buChar char="-"/>
            </a:pPr>
            <a:r>
              <a:rPr lang="pt-BR" sz="2400" dirty="0" smtClean="0"/>
              <a:t>Declaração </a:t>
            </a:r>
            <a:r>
              <a:rPr lang="pt-BR" sz="2400" dirty="0"/>
              <a:t>limitada da nulidade das normas coletivas </a:t>
            </a:r>
            <a:r>
              <a:rPr lang="pt-BR" dirty="0"/>
              <a:t>(</a:t>
            </a:r>
            <a:r>
              <a:rPr lang="pt-BR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Art. 8º, CLT + art. 104 CC</a:t>
            </a:r>
            <a:r>
              <a:rPr lang="pt-BR" dirty="0"/>
              <a:t>).</a:t>
            </a:r>
          </a:p>
          <a:p>
            <a:pPr marL="0" indent="0">
              <a:buNone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22398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27051" y="715519"/>
            <a:ext cx="10855182" cy="577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pt-BR" sz="3000" b="1" dirty="0">
                <a:solidFill>
                  <a:srgbClr val="FFFF00"/>
                </a:solidFill>
                <a:latin typeface="Calibri" pitchFamily="34" charset="0"/>
              </a:rPr>
              <a:t>Gestão pelo Medo e Síndrome de </a:t>
            </a:r>
            <a:r>
              <a:rPr lang="pt-BR" sz="3000" b="1" i="1" dirty="0" err="1">
                <a:solidFill>
                  <a:srgbClr val="FFFF00"/>
                </a:solidFill>
                <a:latin typeface="Calibri" pitchFamily="34" charset="0"/>
              </a:rPr>
              <a:t>Burn</a:t>
            </a:r>
            <a:r>
              <a:rPr lang="pt-BR" sz="3000" b="1" i="1" dirty="0">
                <a:solidFill>
                  <a:srgbClr val="FFFF00"/>
                </a:solidFill>
                <a:latin typeface="Calibri" pitchFamily="34" charset="0"/>
              </a:rPr>
              <a:t>-out</a:t>
            </a:r>
          </a:p>
          <a:p>
            <a:pPr marL="457200" indent="-457200">
              <a:defRPr/>
            </a:pPr>
            <a:endParaRPr lang="pt-BR" sz="2800" dirty="0">
              <a:solidFill>
                <a:srgbClr val="FFFF00"/>
              </a:solidFill>
              <a:latin typeface="Calibri" pitchFamily="34" charset="0"/>
            </a:endParaRPr>
          </a:p>
          <a:p>
            <a:pPr>
              <a:buFontTx/>
              <a:buNone/>
              <a:defRPr/>
            </a:pPr>
            <a:r>
              <a:rPr lang="pt-BR" sz="2800" dirty="0">
                <a:latin typeface="Calibri" pitchFamily="34" charset="0"/>
              </a:rPr>
              <a:t>“As condições de trabalho estão mudando, de	 modo a ficar mais duras. É preciso fazer mais e melhor. Daí por que </a:t>
            </a:r>
            <a:r>
              <a:rPr lang="pt-BR" sz="2800" u="sng" dirty="0">
                <a:latin typeface="Calibri" pitchFamily="34" charset="0"/>
              </a:rPr>
              <a:t>alguns patrões</a:t>
            </a:r>
            <a:r>
              <a:rPr lang="pt-BR" sz="2800" dirty="0">
                <a:latin typeface="Calibri" pitchFamily="34" charset="0"/>
              </a:rPr>
              <a:t>, sem  escrúpulos, </a:t>
            </a:r>
            <a:r>
              <a:rPr lang="pt-BR" sz="2800" u="sng" dirty="0">
                <a:latin typeface="Calibri" pitchFamily="34" charset="0"/>
              </a:rPr>
              <a:t>empregam a pressão psicológica constante</a:t>
            </a:r>
            <a:r>
              <a:rPr lang="pt-BR" sz="2800" dirty="0">
                <a:latin typeface="Calibri" pitchFamily="34" charset="0"/>
              </a:rPr>
              <a:t> e o tratamento descortês com o objetivo de aumentar seus lucros (...). </a:t>
            </a:r>
            <a:r>
              <a:rPr lang="pt-BR" sz="2800" u="sng" dirty="0">
                <a:latin typeface="Calibri" pitchFamily="34" charset="0"/>
              </a:rPr>
              <a:t>Esse meio de gestão</a:t>
            </a:r>
            <a:r>
              <a:rPr lang="pt-BR" sz="2800" dirty="0">
                <a:latin typeface="Calibri" pitchFamily="34" charset="0"/>
              </a:rPr>
              <a:t>  </a:t>
            </a:r>
            <a:r>
              <a:rPr lang="pt-BR" sz="2800" u="sng" dirty="0">
                <a:latin typeface="Calibri" pitchFamily="34" charset="0"/>
              </a:rPr>
              <a:t>conduz</a:t>
            </a:r>
            <a:r>
              <a:rPr lang="pt-BR" sz="2800" dirty="0">
                <a:latin typeface="Calibri" pitchFamily="34" charset="0"/>
              </a:rPr>
              <a:t>, geralmente, </a:t>
            </a:r>
            <a:r>
              <a:rPr lang="pt-BR" sz="2800" u="sng" dirty="0">
                <a:latin typeface="Calibri" pitchFamily="34" charset="0"/>
              </a:rPr>
              <a:t>a síndrome de </a:t>
            </a:r>
            <a:r>
              <a:rPr lang="pt-BR" sz="2800" i="1" u="sng" dirty="0" err="1">
                <a:latin typeface="Calibri" pitchFamily="34" charset="0"/>
              </a:rPr>
              <a:t>burnout</a:t>
            </a:r>
            <a:r>
              <a:rPr lang="pt-BR" sz="2800" i="1" u="sng" dirty="0">
                <a:latin typeface="Calibri" pitchFamily="34" charset="0"/>
              </a:rPr>
              <a:t> </a:t>
            </a:r>
            <a:r>
              <a:rPr lang="pt-BR" sz="2800" i="1" dirty="0">
                <a:latin typeface="Calibri" pitchFamily="34" charset="0"/>
              </a:rPr>
              <a:t>,</a:t>
            </a:r>
            <a:r>
              <a:rPr lang="pt-BR" sz="2800" dirty="0">
                <a:latin typeface="Calibri" pitchFamily="34" charset="0"/>
              </a:rPr>
              <a:t> que se situa em uma zona muito </a:t>
            </a:r>
          </a:p>
          <a:p>
            <a:pPr>
              <a:buFontTx/>
              <a:buNone/>
              <a:defRPr/>
            </a:pPr>
            <a:r>
              <a:rPr lang="pt-BR" sz="2800" dirty="0">
                <a:latin typeface="Calibri" pitchFamily="34" charset="0"/>
              </a:rPr>
              <a:t>próxima do assédio moral.” </a:t>
            </a:r>
          </a:p>
          <a:p>
            <a:pPr>
              <a:buFontTx/>
              <a:buNone/>
              <a:defRPr/>
            </a:pPr>
            <a:endParaRPr lang="pt-BR" sz="900" dirty="0">
              <a:latin typeface="Calibri" pitchFamily="34" charset="0"/>
            </a:endParaRPr>
          </a:p>
          <a:p>
            <a:pPr>
              <a:buFontTx/>
              <a:buNone/>
              <a:defRPr/>
            </a:pPr>
            <a:r>
              <a:rPr lang="pt-BR" sz="2000" dirty="0">
                <a:solidFill>
                  <a:srgbClr val="FFC000"/>
                </a:solidFill>
                <a:latin typeface="Calibri" pitchFamily="34" charset="0"/>
              </a:rPr>
              <a:t>(TRT 24ª R.; 1ª. T; RO 0001628-32.2011.5.24.0006; </a:t>
            </a:r>
          </a:p>
          <a:p>
            <a:pPr>
              <a:buFontTx/>
              <a:buNone/>
              <a:defRPr/>
            </a:pPr>
            <a:r>
              <a:rPr lang="pt-BR" sz="2000" dirty="0">
                <a:solidFill>
                  <a:srgbClr val="FFC000"/>
                </a:solidFill>
                <a:latin typeface="Calibri" pitchFamily="34" charset="0"/>
              </a:rPr>
              <a:t>Rel. </a:t>
            </a:r>
            <a:r>
              <a:rPr lang="pt-BR" sz="2000" dirty="0" err="1">
                <a:solidFill>
                  <a:srgbClr val="FFC000"/>
                </a:solidFill>
                <a:latin typeface="Calibri" pitchFamily="34" charset="0"/>
              </a:rPr>
              <a:t>Julio</a:t>
            </a:r>
            <a:r>
              <a:rPr lang="pt-BR" sz="2000" dirty="0">
                <a:solidFill>
                  <a:srgbClr val="FFC000"/>
                </a:solidFill>
                <a:latin typeface="Calibri" pitchFamily="34" charset="0"/>
              </a:rPr>
              <a:t> Cesar </a:t>
            </a:r>
            <a:r>
              <a:rPr lang="pt-BR" sz="2000" dirty="0" err="1">
                <a:solidFill>
                  <a:srgbClr val="FFC000"/>
                </a:solidFill>
                <a:latin typeface="Calibri" pitchFamily="34" charset="0"/>
              </a:rPr>
              <a:t>Bebber</a:t>
            </a:r>
            <a:r>
              <a:rPr lang="pt-BR" sz="2000" dirty="0">
                <a:solidFill>
                  <a:srgbClr val="FFC000"/>
                </a:solidFill>
                <a:latin typeface="Calibri" pitchFamily="34" charset="0"/>
              </a:rPr>
              <a:t>; DEJTMS 13/09/2013; Pág. 22) </a:t>
            </a:r>
            <a:r>
              <a:rPr lang="pt-BR" sz="2000" dirty="0" smtClean="0">
                <a:solidFill>
                  <a:srgbClr val="FFC000"/>
                </a:solidFill>
                <a:latin typeface="Calibri" pitchFamily="34" charset="0"/>
              </a:rPr>
              <a:t>      </a:t>
            </a:r>
            <a:r>
              <a:rPr lang="pt-BR" sz="2000" dirty="0" smtClean="0">
                <a:solidFill>
                  <a:srgbClr val="FF0000"/>
                </a:solidFill>
                <a:latin typeface="Calibri" pitchFamily="34" charset="0"/>
              </a:rPr>
              <a:t>Doando sangue</a:t>
            </a:r>
          </a:p>
          <a:p>
            <a:pPr>
              <a:buFontTx/>
              <a:buNone/>
              <a:defRPr/>
            </a:pPr>
            <a:r>
              <a:rPr lang="pt-BR" sz="2000" dirty="0" smtClean="0"/>
              <a:t> </a:t>
            </a:r>
          </a:p>
          <a:p>
            <a:pPr>
              <a:defRPr/>
            </a:pPr>
            <a:endParaRPr lang="pt-BR" sz="2200" dirty="0">
              <a:solidFill>
                <a:srgbClr val="FFC000"/>
              </a:solidFill>
            </a:endParaRPr>
          </a:p>
          <a:p>
            <a:pPr>
              <a:defRPr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75674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03312" y="846162"/>
            <a:ext cx="9311348" cy="5402238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pt-BR" sz="2400" b="1" dirty="0"/>
              <a:t>Comissão de Representantes de Empregados: </a:t>
            </a:r>
            <a:endParaRPr lang="pt-BR" sz="2400" b="1" dirty="0" smtClean="0"/>
          </a:p>
          <a:p>
            <a:pPr fontAlgn="base"/>
            <a:r>
              <a:rPr lang="pt-BR" dirty="0" smtClean="0"/>
              <a:t>para </a:t>
            </a:r>
            <a:r>
              <a:rPr lang="pt-BR" dirty="0"/>
              <a:t>empresas com + de 200 empregados (art. 510-A a 510-D</a:t>
            </a:r>
            <a:r>
              <a:rPr lang="pt-BR" dirty="0" smtClean="0"/>
              <a:t>),</a:t>
            </a:r>
          </a:p>
          <a:p>
            <a:pPr fontAlgn="base"/>
            <a:r>
              <a:rPr lang="pt-BR" dirty="0" smtClean="0"/>
              <a:t>imprescindível </a:t>
            </a:r>
            <a:r>
              <a:rPr lang="pt-BR" dirty="0"/>
              <a:t>a presença do sindicato nas negociações coletivas </a:t>
            </a:r>
            <a:endParaRPr lang="pt-BR" dirty="0" smtClean="0"/>
          </a:p>
          <a:p>
            <a:pPr marL="0" indent="0" fontAlgn="base">
              <a:buNone/>
            </a:pPr>
            <a:r>
              <a:rPr lang="pt-BR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pt-BR" sz="1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   (</a:t>
            </a:r>
            <a:r>
              <a:rPr lang="pt-BR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MP: art. 510-E e art. 8º,CF);</a:t>
            </a:r>
            <a:r>
              <a:rPr lang="pt-BR" dirty="0"/>
              <a:t> </a:t>
            </a:r>
            <a:endParaRPr lang="pt-BR" dirty="0" smtClean="0"/>
          </a:p>
          <a:p>
            <a:pPr fontAlgn="base"/>
            <a:r>
              <a:rPr lang="pt-BR" dirty="0" smtClean="0"/>
              <a:t>estabilidade </a:t>
            </a:r>
            <a:r>
              <a:rPr lang="pt-BR" dirty="0"/>
              <a:t>limitada </a:t>
            </a:r>
            <a:r>
              <a:rPr lang="pt-BR" dirty="0" smtClean="0"/>
              <a:t>ao representante eleito;</a:t>
            </a:r>
          </a:p>
          <a:p>
            <a:pPr marL="0" indent="0" fontAlgn="base">
              <a:buNone/>
            </a:pPr>
            <a:endParaRPr lang="pt-BR" dirty="0"/>
          </a:p>
          <a:p>
            <a:pPr marL="0" indent="0" fontAlgn="base">
              <a:buNone/>
            </a:pPr>
            <a:r>
              <a:rPr lang="pt-BR" sz="2400" b="1" dirty="0" smtClean="0"/>
              <a:t>Dispensas </a:t>
            </a:r>
            <a:r>
              <a:rPr lang="pt-BR" sz="2400" b="1" dirty="0" err="1"/>
              <a:t>plúrimas</a:t>
            </a:r>
            <a:r>
              <a:rPr lang="pt-BR" sz="2400" b="1" dirty="0"/>
              <a:t>:</a:t>
            </a:r>
            <a:r>
              <a:rPr lang="pt-BR" sz="2400" dirty="0"/>
              <a:t> </a:t>
            </a:r>
            <a:r>
              <a:rPr lang="pt-BR" dirty="0" smtClean="0"/>
              <a:t>sem crivo da negociação </a:t>
            </a:r>
            <a:r>
              <a:rPr lang="pt-BR" dirty="0"/>
              <a:t>coletiva </a:t>
            </a:r>
            <a:r>
              <a:rPr lang="pt-BR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(art. 477-A</a:t>
            </a:r>
            <a:r>
              <a:rPr lang="pt-BR" sz="1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)</a:t>
            </a:r>
          </a:p>
          <a:p>
            <a:pPr marL="0" indent="0" fontAlgn="base">
              <a:buNone/>
            </a:pPr>
            <a:endParaRPr lang="pt-BR" dirty="0"/>
          </a:p>
          <a:p>
            <a:pPr marL="0" indent="0" fontAlgn="base">
              <a:buNone/>
            </a:pPr>
            <a:r>
              <a:rPr lang="pt-BR" sz="2400" b="1" dirty="0" smtClean="0"/>
              <a:t>PDV </a:t>
            </a:r>
            <a:r>
              <a:rPr lang="pt-BR" sz="2400" b="1" dirty="0"/>
              <a:t>previsto em ACT/CCT</a:t>
            </a:r>
            <a:r>
              <a:rPr lang="pt-BR" dirty="0"/>
              <a:t>: quitação ampla </a:t>
            </a:r>
            <a:r>
              <a:rPr lang="pt-BR" dirty="0" smtClean="0"/>
              <a:t>do </a:t>
            </a:r>
            <a:r>
              <a:rPr lang="pt-BR" dirty="0" err="1"/>
              <a:t>Ct</a:t>
            </a:r>
            <a:r>
              <a:rPr lang="pt-BR" dirty="0"/>
              <a:t> </a:t>
            </a:r>
            <a:r>
              <a:rPr lang="pt-BR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(art. 477-B</a:t>
            </a:r>
            <a:r>
              <a:rPr lang="pt-BR" sz="1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)</a:t>
            </a:r>
          </a:p>
          <a:p>
            <a:pPr marL="0" indent="0" fontAlgn="base">
              <a:buNone/>
            </a:pPr>
            <a:endParaRPr lang="pt-BR" dirty="0"/>
          </a:p>
          <a:p>
            <a:pPr marL="0" indent="0" fontAlgn="base">
              <a:buNone/>
            </a:pPr>
            <a:r>
              <a:rPr lang="pt-BR" sz="2400" b="1" dirty="0" smtClean="0"/>
              <a:t>Quitação </a:t>
            </a:r>
            <a:r>
              <a:rPr lang="pt-BR" sz="2400" b="1" dirty="0"/>
              <a:t>anual das obrigações: </a:t>
            </a:r>
            <a:r>
              <a:rPr lang="pt-BR" dirty="0"/>
              <a:t>por consenso, perante sindicato, com eficácia liberatória das parcelas </a:t>
            </a:r>
            <a:r>
              <a:rPr lang="pt-BR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(art. 507-B)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114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62183"/>
          </a:xfrm>
        </p:spPr>
        <p:txBody>
          <a:bodyPr/>
          <a:lstStyle/>
          <a:p>
            <a:r>
              <a:rPr lang="pt-BR" sz="4000" b="1" dirty="0"/>
              <a:t>Aplicação da lei nova no tempo:</a:t>
            </a:r>
            <a:r>
              <a:rPr lang="pt-BR" sz="4000" dirty="0"/>
              <a:t/>
            </a:r>
            <a:br>
              <a:rPr lang="pt-BR" sz="4000" dirty="0"/>
            </a:br>
            <a:endParaRPr lang="pt-BR" sz="4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03312" y="1514902"/>
            <a:ext cx="8946541" cy="473349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dirty="0"/>
              <a:t>Aplicação imediata x segurança jurídica (CF</a:t>
            </a:r>
            <a:r>
              <a:rPr lang="pt-BR" dirty="0" smtClean="0"/>
              <a:t>)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Art. 2º da MP 808: “O disposto na Lei nº 13.467/17, se aplica, na integralidade, aos contratos de trabalho vigentes</a:t>
            </a:r>
            <a:r>
              <a:rPr lang="pt-BR" dirty="0" smtClean="0"/>
              <a:t>”.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Art. 5º, XXXVI: "a lei não prejudicará o direito adquirido, o ato jurídico perfeito e a coisa julgada".</a:t>
            </a:r>
          </a:p>
          <a:p>
            <a:pPr marL="1077913" indent="0">
              <a:buNone/>
            </a:pPr>
            <a:r>
              <a:rPr lang="pt-BR" sz="1600" dirty="0"/>
              <a:t>Ex1: empregado até 1 dia antes da Lei </a:t>
            </a:r>
            <a:r>
              <a:rPr lang="pt-BR" sz="1600" dirty="0" smtClean="0"/>
              <a:t>preenchia requisitos </a:t>
            </a:r>
            <a:r>
              <a:rPr lang="pt-BR" sz="1600" dirty="0"/>
              <a:t>do art. 461, CLT;</a:t>
            </a:r>
          </a:p>
          <a:p>
            <a:pPr marL="1077913" indent="0">
              <a:buNone/>
            </a:pPr>
            <a:r>
              <a:rPr lang="pt-BR" sz="1600" dirty="0"/>
              <a:t>Ex2: sempre trabalhou 12 x 36 e recebeu em dobro os feriados;</a:t>
            </a:r>
          </a:p>
          <a:p>
            <a:pPr marL="1077913" indent="0">
              <a:buNone/>
            </a:pPr>
            <a:r>
              <a:rPr lang="pt-BR" sz="1600" dirty="0"/>
              <a:t>Ex3: como </a:t>
            </a:r>
            <a:r>
              <a:rPr lang="pt-BR" sz="1600" dirty="0" err="1"/>
              <a:t>teletrabalhador</a:t>
            </a:r>
            <a:r>
              <a:rPr lang="pt-BR" sz="1600" dirty="0"/>
              <a:t>  </a:t>
            </a:r>
            <a:r>
              <a:rPr lang="pt-BR" sz="1600" dirty="0" smtClean="0"/>
              <a:t>sempre </a:t>
            </a:r>
            <a:r>
              <a:rPr lang="pt-BR" sz="1600" dirty="0"/>
              <a:t>recebeu as HE fiscalizadas;</a:t>
            </a:r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dirty="0" smtClean="0">
                <a:solidFill>
                  <a:srgbClr val="FFFF00"/>
                </a:solidFill>
              </a:rPr>
              <a:t>*Sum. 90, VI , TST</a:t>
            </a:r>
            <a:r>
              <a:rPr lang="pt-BR" dirty="0" smtClean="0"/>
              <a:t>: “</a:t>
            </a:r>
            <a:r>
              <a:rPr lang="pt-BR" u="sng" dirty="0" smtClean="0"/>
              <a:t>Não tem direito </a:t>
            </a:r>
            <a:r>
              <a:rPr lang="pt-BR" dirty="0" smtClean="0"/>
              <a:t>a horas </a:t>
            </a:r>
            <a:r>
              <a:rPr lang="pt-BR" i="1" dirty="0" smtClean="0"/>
              <a:t>in </a:t>
            </a:r>
            <a:r>
              <a:rPr lang="pt-BR" i="1" dirty="0" err="1" smtClean="0"/>
              <a:t>itinere</a:t>
            </a:r>
            <a:r>
              <a:rPr lang="pt-BR" i="1" dirty="0" smtClean="0"/>
              <a:t> </a:t>
            </a:r>
            <a:r>
              <a:rPr lang="pt-BR" dirty="0" smtClean="0"/>
              <a:t>o empregado </a:t>
            </a:r>
            <a:r>
              <a:rPr lang="pt-BR" u="sng" dirty="0" smtClean="0"/>
              <a:t>cujo CT haja sido celebrado a partir de 11/11/2017</a:t>
            </a:r>
            <a:r>
              <a:rPr lang="pt-BR" dirty="0" smtClean="0"/>
              <a:t>, data de vigência da L. 13.467/17, que alterou o § 2º do art. 58, da CLT”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407208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03312" y="1064526"/>
            <a:ext cx="8946541" cy="518387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pt-BR" dirty="0" smtClean="0"/>
              <a:t>Princípio </a:t>
            </a:r>
            <a:r>
              <a:rPr lang="pt-BR" dirty="0"/>
              <a:t>da Progressividade dos Direitos Sociais e Fundamentais </a:t>
            </a:r>
            <a:endParaRPr lang="pt-BR" dirty="0" smtClean="0"/>
          </a:p>
          <a:p>
            <a:pPr marL="0" indent="0">
              <a:buNone/>
            </a:pPr>
            <a:r>
              <a:rPr lang="pt-BR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pt-BR" sz="1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    (art. 7º</a:t>
            </a:r>
            <a:r>
              <a:rPr lang="pt-BR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, caput e 5º, </a:t>
            </a:r>
            <a:r>
              <a:rPr lang="pt-BR" sz="18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pg</a:t>
            </a:r>
            <a:r>
              <a:rPr lang="pt-BR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2º, CF</a:t>
            </a:r>
            <a:r>
              <a:rPr lang="pt-BR" sz="1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);</a:t>
            </a:r>
          </a:p>
          <a:p>
            <a:pPr>
              <a:buFontTx/>
              <a:buChar char="-"/>
            </a:pPr>
            <a:endParaRPr lang="pt-BR" dirty="0"/>
          </a:p>
          <a:p>
            <a:pPr marL="0" indent="0">
              <a:buNone/>
            </a:pPr>
            <a:r>
              <a:rPr lang="pt-BR" dirty="0" smtClean="0"/>
              <a:t>Art</a:t>
            </a:r>
            <a:r>
              <a:rPr lang="pt-BR" dirty="0"/>
              <a:t>. 912 - Os </a:t>
            </a:r>
            <a:r>
              <a:rPr lang="pt-BR" u="sng" dirty="0"/>
              <a:t>dispositivos de caráter imperativo</a:t>
            </a:r>
            <a:r>
              <a:rPr lang="pt-BR" dirty="0"/>
              <a:t> terão </a:t>
            </a:r>
            <a:r>
              <a:rPr lang="pt-BR" u="sng" dirty="0"/>
              <a:t>aplicação imediata</a:t>
            </a:r>
            <a:r>
              <a:rPr lang="pt-BR" dirty="0"/>
              <a:t> às relações iniciadas, mas não consumadas, antes da vigência desta Consolidação</a:t>
            </a:r>
            <a:r>
              <a:rPr lang="pt-BR" dirty="0" smtClean="0"/>
              <a:t>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sz="2200" dirty="0" smtClean="0">
                <a:solidFill>
                  <a:srgbClr val="FFFF00"/>
                </a:solidFill>
              </a:rPr>
              <a:t>Caráter imperativo = disposições de proteção ao trabalho</a:t>
            </a:r>
            <a:endParaRPr lang="pt-BR" sz="2200" dirty="0">
              <a:solidFill>
                <a:srgbClr val="FFFF00"/>
              </a:solidFill>
            </a:endParaRPr>
          </a:p>
          <a:p>
            <a:pPr marL="1528763" indent="0">
              <a:buNone/>
            </a:pPr>
            <a:r>
              <a:rPr lang="pt-BR" sz="1700" dirty="0"/>
              <a:t>Art. 444 - As relações contratuais de trabalho podem ser objeto de livre estipulação das partes interessadas em </a:t>
            </a:r>
            <a:r>
              <a:rPr lang="pt-BR" sz="1700" u="sng" dirty="0"/>
              <a:t>tudo quanto não contravenha às disposições de proteção ao trabalho</a:t>
            </a:r>
            <a:r>
              <a:rPr lang="pt-BR" sz="1700" dirty="0"/>
              <a:t>, aos contratos coletivos que lhes sejam aplicáveis e às decisões das autoridades competentes.</a:t>
            </a:r>
          </a:p>
          <a:p>
            <a:pPr marL="0" indent="0">
              <a:buNone/>
            </a:pPr>
            <a:endParaRPr lang="pt-BR" sz="1700" dirty="0"/>
          </a:p>
        </p:txBody>
      </p:sp>
    </p:spTree>
    <p:extLst>
      <p:ext uri="{BB962C8B-B14F-4D97-AF65-F5344CB8AC3E}">
        <p14:creationId xmlns:p14="http://schemas.microsoft.com/office/powerpoint/2010/main" val="38087992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Conclusão: 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03312" y="1494972"/>
            <a:ext cx="9245374" cy="47534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dirty="0"/>
              <a:t>- A Lei 13.467 se aplica, integralmente, aos contratos de trabalho vigentes em tudo que não ferir direito adquirido e ato jurídico perfeito dos trabalhadores (art. 2 da MP </a:t>
            </a:r>
            <a:r>
              <a:rPr lang="pt-BR" sz="2400" i="1" u="sng" dirty="0" err="1"/>
              <a:t>cc</a:t>
            </a:r>
            <a:r>
              <a:rPr lang="pt-BR" sz="2400" dirty="0"/>
              <a:t> art. 5º, XXXVI, CF</a:t>
            </a:r>
            <a:r>
              <a:rPr lang="pt-BR" sz="2400" dirty="0" smtClean="0"/>
              <a:t>)</a:t>
            </a:r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r>
              <a:rPr lang="pt-BR" sz="2400" dirty="0"/>
              <a:t>- As normas </a:t>
            </a:r>
            <a:r>
              <a:rPr lang="pt-BR" sz="2400" dirty="0" smtClean="0"/>
              <a:t>cogentes (vale dizer: </a:t>
            </a:r>
            <a:r>
              <a:rPr lang="pt-BR" sz="2400" dirty="0"/>
              <a:t>todas aquelas que tragam proteção ao </a:t>
            </a:r>
            <a:r>
              <a:rPr lang="pt-BR" sz="2400" dirty="0" smtClean="0"/>
              <a:t>trabalho) </a:t>
            </a:r>
            <a:r>
              <a:rPr lang="pt-BR" sz="2400" dirty="0"/>
              <a:t>terão aplicação integral e imediata (art. 2º da MP </a:t>
            </a:r>
            <a:r>
              <a:rPr lang="pt-BR" sz="2400" i="1" u="sng" dirty="0" err="1"/>
              <a:t>cc</a:t>
            </a:r>
            <a:r>
              <a:rPr lang="pt-BR" sz="2400" dirty="0"/>
              <a:t> com os </a:t>
            </a:r>
            <a:r>
              <a:rPr lang="pt-BR" sz="2400" dirty="0" err="1"/>
              <a:t>arts</a:t>
            </a:r>
            <a:r>
              <a:rPr lang="pt-BR" sz="2400" dirty="0"/>
              <a:t>. 912 e 444, da CLT) </a:t>
            </a:r>
          </a:p>
          <a:p>
            <a:pPr marL="0" indent="0">
              <a:buNone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0229110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785" y="981075"/>
            <a:ext cx="2559049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719667" y="448803"/>
            <a:ext cx="10464800" cy="609397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2800" b="1" dirty="0" smtClean="0"/>
              <a:t>Futuro da advocacia:</a:t>
            </a:r>
          </a:p>
          <a:p>
            <a:pPr>
              <a:defRPr/>
            </a:pPr>
            <a:endParaRPr lang="pt-BR" sz="2400" dirty="0" smtClean="0"/>
          </a:p>
          <a:p>
            <a:pPr>
              <a:defRPr/>
            </a:pPr>
            <a:r>
              <a:rPr lang="pt-BR" sz="2400" dirty="0" smtClean="0"/>
              <a:t>Nos </a:t>
            </a:r>
            <a:r>
              <a:rPr lang="pt-BR" sz="2400" dirty="0"/>
              <a:t>EUA, </a:t>
            </a:r>
            <a:r>
              <a:rPr lang="pt-BR" sz="2400" dirty="0" smtClean="0"/>
              <a:t>robô-advogado </a:t>
            </a:r>
            <a:r>
              <a:rPr lang="pt-BR" sz="2400" dirty="0"/>
              <a:t>oferece </a:t>
            </a:r>
          </a:p>
          <a:p>
            <a:pPr>
              <a:defRPr/>
            </a:pPr>
            <a:r>
              <a:rPr lang="pt-BR" sz="2400" dirty="0"/>
              <a:t>conselhos legais gratuitos para todos </a:t>
            </a:r>
          </a:p>
          <a:p>
            <a:pPr>
              <a:defRPr/>
            </a:pPr>
            <a:r>
              <a:rPr lang="pt-BR" sz="1800" dirty="0">
                <a:solidFill>
                  <a:srgbClr val="FFC000"/>
                </a:solidFill>
              </a:rPr>
              <a:t>(Redação Olhar digital, 12</a:t>
            </a:r>
            <a:r>
              <a:rPr lang="pt-BR" sz="1800" cap="all" dirty="0">
                <a:solidFill>
                  <a:srgbClr val="FFC000"/>
                </a:solidFill>
              </a:rPr>
              <a:t>/07/2017)</a:t>
            </a:r>
          </a:p>
          <a:p>
            <a:pPr>
              <a:defRPr/>
            </a:pPr>
            <a:endParaRPr lang="pt-BR" sz="4800" cap="all" dirty="0"/>
          </a:p>
          <a:p>
            <a:pPr>
              <a:defRPr/>
            </a:pPr>
            <a:r>
              <a:rPr lang="pt-BR" altLang="pt-BR" sz="2400" b="1" dirty="0"/>
              <a:t>Advocacia </a:t>
            </a:r>
            <a:r>
              <a:rPr lang="pt-BR" altLang="pt-BR" sz="2400" b="1" dirty="0" smtClean="0"/>
              <a:t>artificial.</a:t>
            </a:r>
            <a:endParaRPr lang="pt-BR" altLang="pt-BR" sz="800" dirty="0"/>
          </a:p>
          <a:p>
            <a:pPr fontAlgn="t">
              <a:defRPr/>
            </a:pPr>
            <a:r>
              <a:rPr lang="pt-BR" altLang="pt-BR" sz="2400" dirty="0"/>
              <a:t>“Watson” é o nome da tecnologia de computação cognitiva, da IBM, utilizada pelo “</a:t>
            </a:r>
            <a:r>
              <a:rPr lang="pt-BR" altLang="pt-BR" sz="2400" dirty="0" smtClean="0"/>
              <a:t>Ross </a:t>
            </a:r>
            <a:r>
              <a:rPr lang="pt-BR" altLang="pt-BR" sz="2400" dirty="0" err="1" smtClean="0"/>
              <a:t>Inteligence</a:t>
            </a:r>
            <a:r>
              <a:rPr lang="pt-BR" altLang="pt-BR" sz="2400" dirty="0" smtClean="0"/>
              <a:t>”, robô que </a:t>
            </a:r>
            <a:r>
              <a:rPr lang="pt-BR" altLang="pt-BR" sz="2400" dirty="0"/>
              <a:t>já </a:t>
            </a:r>
            <a:r>
              <a:rPr lang="pt-BR" altLang="pt-BR" sz="2400" u="sng" dirty="0"/>
              <a:t>cumpre funções em grandes escritórios</a:t>
            </a:r>
            <a:r>
              <a:rPr lang="pt-BR" altLang="pt-BR" sz="2400" dirty="0"/>
              <a:t> de advocacia norte-americanos</a:t>
            </a:r>
            <a:r>
              <a:rPr lang="pt-BR" altLang="pt-BR" sz="2400" dirty="0" smtClean="0"/>
              <a:t>. </a:t>
            </a:r>
            <a:r>
              <a:rPr lang="pt-BR" altLang="pt-BR" sz="1800" dirty="0" smtClean="0">
                <a:solidFill>
                  <a:srgbClr val="FFC000"/>
                </a:solidFill>
              </a:rPr>
              <a:t>Fabio </a:t>
            </a:r>
            <a:r>
              <a:rPr lang="pt-BR" altLang="pt-BR" sz="1800" dirty="0">
                <a:solidFill>
                  <a:srgbClr val="FFC000"/>
                </a:solidFill>
              </a:rPr>
              <a:t>da Rocha Gentile - 01/04/2017 – Fonte: </a:t>
            </a:r>
            <a:r>
              <a:rPr lang="pt-BR" altLang="pt-BR" sz="1800" dirty="0" smtClean="0">
                <a:solidFill>
                  <a:srgbClr val="FFC000"/>
                </a:solidFill>
              </a:rPr>
              <a:t>Jota.info (1/4/2017)</a:t>
            </a:r>
          </a:p>
          <a:p>
            <a:pPr fontAlgn="t">
              <a:defRPr/>
            </a:pPr>
            <a:endParaRPr lang="pt-BR" altLang="pt-BR" sz="1800" dirty="0" smtClean="0">
              <a:solidFill>
                <a:srgbClr val="FFC000"/>
              </a:solidFill>
            </a:endParaRPr>
          </a:p>
          <a:p>
            <a:pPr fontAlgn="t">
              <a:defRPr/>
            </a:pPr>
            <a:endParaRPr lang="pt-BR" cap="all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pt-BR" sz="2400" b="1" dirty="0">
                <a:solidFill>
                  <a:srgbClr val="FFC000"/>
                </a:solidFill>
              </a:rPr>
              <a:t>Será o fim dos escritórios (tradicionais)?</a:t>
            </a:r>
            <a:endParaRPr lang="pt-BR" sz="2400" dirty="0">
              <a:solidFill>
                <a:srgbClr val="FFC000"/>
              </a:solidFill>
            </a:endParaRPr>
          </a:p>
          <a:p>
            <a:pPr>
              <a:buFontTx/>
              <a:buChar char="-"/>
              <a:defRPr/>
            </a:pPr>
            <a:r>
              <a:rPr lang="pt-BR" sz="2400" dirty="0"/>
              <a:t>Quem investe em IA? Geração “Z” (estreantes);  </a:t>
            </a:r>
          </a:p>
          <a:p>
            <a:pPr fontAlgn="t">
              <a:defRPr/>
            </a:pPr>
            <a:endParaRPr lang="pt-BR" sz="1800" cap="all" dirty="0"/>
          </a:p>
        </p:txBody>
      </p:sp>
    </p:spTree>
    <p:extLst>
      <p:ext uri="{BB962C8B-B14F-4D97-AF65-F5344CB8AC3E}">
        <p14:creationId xmlns:p14="http://schemas.microsoft.com/office/powerpoint/2010/main" val="141957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tângulo 1"/>
          <p:cNvSpPr>
            <a:spLocks noChangeArrowheads="1"/>
          </p:cNvSpPr>
          <p:nvPr/>
        </p:nvSpPr>
        <p:spPr bwMode="auto">
          <a:xfrm>
            <a:off x="814917" y="860425"/>
            <a:ext cx="10657416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pt-BR" sz="2400" dirty="0" smtClean="0">
                <a:latin typeface="+mj-lt"/>
              </a:rPr>
              <a:t>- </a:t>
            </a:r>
            <a:r>
              <a:rPr lang="pt-BR" altLang="pt-BR" sz="2800" dirty="0" smtClean="0">
                <a:latin typeface="+mj-lt"/>
              </a:rPr>
              <a:t>Quantas faculdades existem no Brasil?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t-BR" altLang="pt-BR" sz="2400" dirty="0">
              <a:solidFill>
                <a:srgbClr val="FFFF00"/>
              </a:solidFill>
              <a:latin typeface="+mj-lt"/>
            </a:endParaRPr>
          </a:p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pt-BR" sz="2400" dirty="0" smtClean="0">
                <a:solidFill>
                  <a:srgbClr val="FFFF00"/>
                </a:solidFill>
                <a:latin typeface="+mj-lt"/>
              </a:rPr>
              <a:t>MEC </a:t>
            </a:r>
            <a:r>
              <a:rPr lang="pt-BR" altLang="pt-BR" sz="2400" dirty="0">
                <a:solidFill>
                  <a:srgbClr val="FFFF00"/>
                </a:solidFill>
                <a:latin typeface="+mj-lt"/>
              </a:rPr>
              <a:t>autoriza curso de tecnólogo em Serviços Jurídicos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t-BR" altLang="pt-BR" sz="2000" dirty="0">
              <a:latin typeface="+mj-lt"/>
            </a:endParaRPr>
          </a:p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pt-BR" sz="2000" dirty="0">
                <a:latin typeface="+mj-lt"/>
              </a:rPr>
              <a:t>“Com uma discreta publicação no </a:t>
            </a:r>
            <a:r>
              <a:rPr lang="pt-BR" altLang="pt-BR" sz="2000" i="1" dirty="0">
                <a:latin typeface="+mj-lt"/>
              </a:rPr>
              <a:t>D.O.U.</a:t>
            </a:r>
            <a:r>
              <a:rPr lang="pt-BR" altLang="pt-BR" sz="2000" dirty="0">
                <a:latin typeface="+mj-lt"/>
              </a:rPr>
              <a:t>, </a:t>
            </a:r>
            <a:endParaRPr lang="pt-BR" altLang="pt-BR" sz="2000" dirty="0" smtClean="0">
              <a:latin typeface="+mj-lt"/>
            </a:endParaRPr>
          </a:p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pt-BR" sz="2000" dirty="0" smtClean="0">
                <a:latin typeface="+mj-lt"/>
              </a:rPr>
              <a:t>o </a:t>
            </a:r>
            <a:r>
              <a:rPr lang="pt-BR" altLang="pt-BR" sz="2000" dirty="0">
                <a:latin typeface="+mj-lt"/>
              </a:rPr>
              <a:t>Ministério da Educação aprovou o início das aulas </a:t>
            </a:r>
            <a:endParaRPr lang="pt-BR" altLang="pt-BR" sz="2000" dirty="0" smtClean="0">
              <a:latin typeface="+mj-lt"/>
            </a:endParaRPr>
          </a:p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pt-BR" sz="2000" dirty="0" smtClean="0">
                <a:latin typeface="+mj-lt"/>
              </a:rPr>
              <a:t>do </a:t>
            </a:r>
            <a:r>
              <a:rPr lang="pt-BR" altLang="pt-BR" sz="2000" dirty="0">
                <a:latin typeface="+mj-lt"/>
              </a:rPr>
              <a:t>curso em uma faculdade do Paraná. </a:t>
            </a:r>
            <a:r>
              <a:rPr lang="pt-BR" altLang="pt-BR" sz="2000" dirty="0" smtClean="0">
                <a:latin typeface="+mj-lt"/>
              </a:rPr>
              <a:t> </a:t>
            </a:r>
            <a:endParaRPr lang="pt-BR" altLang="pt-BR" sz="2000" dirty="0">
              <a:latin typeface="+mj-lt"/>
            </a:endParaRPr>
          </a:p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pt-BR" sz="2000" dirty="0">
                <a:latin typeface="+mj-lt"/>
              </a:rPr>
              <a:t>A aprovação ocorreu mesmo após críticas do Conselho Federal da OAB.”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t-BR" altLang="pt-BR" sz="2000" dirty="0">
              <a:latin typeface="Tahoma" pitchFamily="34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pt-BR" sz="1600" dirty="0">
                <a:latin typeface="Tahoma" pitchFamily="34" charset="0"/>
                <a:hlinkClick r:id="rId2"/>
              </a:rPr>
              <a:t>Por Felipe </a:t>
            </a:r>
            <a:r>
              <a:rPr lang="pt-BR" altLang="pt-BR" sz="1600" dirty="0" err="1" smtClean="0">
                <a:latin typeface="Tahoma" pitchFamily="34" charset="0"/>
                <a:hlinkClick r:id="rId2"/>
              </a:rPr>
              <a:t>Luchete</a:t>
            </a:r>
            <a:r>
              <a:rPr lang="pt-BR" altLang="pt-BR" sz="1600" dirty="0" smtClean="0">
                <a:latin typeface="Tahoma" pitchFamily="34" charset="0"/>
              </a:rPr>
              <a:t>  - </a:t>
            </a:r>
            <a:r>
              <a:rPr lang="pt-BR" altLang="pt-BR" sz="1600" dirty="0" smtClean="0">
                <a:solidFill>
                  <a:srgbClr val="FFC000"/>
                </a:solidFill>
                <a:latin typeface="Tahoma" pitchFamily="34" charset="0"/>
              </a:rPr>
              <a:t>Fonte</a:t>
            </a:r>
            <a:r>
              <a:rPr lang="pt-BR" altLang="pt-BR" sz="1600" dirty="0">
                <a:solidFill>
                  <a:srgbClr val="FFC000"/>
                </a:solidFill>
                <a:latin typeface="Tahoma" pitchFamily="34" charset="0"/>
              </a:rPr>
              <a:t>: </a:t>
            </a:r>
            <a:r>
              <a:rPr lang="pt-BR" altLang="pt-BR" sz="1600" dirty="0" err="1">
                <a:solidFill>
                  <a:srgbClr val="FFC000"/>
                </a:solidFill>
                <a:latin typeface="Tahoma" pitchFamily="34" charset="0"/>
              </a:rPr>
              <a:t>Conjur</a:t>
            </a:r>
            <a:r>
              <a:rPr lang="pt-BR" altLang="pt-BR" sz="1600" dirty="0">
                <a:solidFill>
                  <a:srgbClr val="FFC000"/>
                </a:solidFill>
                <a:latin typeface="Tahoma" pitchFamily="34" charset="0"/>
              </a:rPr>
              <a:t>, </a:t>
            </a:r>
            <a:r>
              <a:rPr lang="pt-BR" altLang="pt-BR" sz="1600" dirty="0" smtClean="0">
                <a:solidFill>
                  <a:srgbClr val="FFC000"/>
                </a:solidFill>
                <a:latin typeface="Tahoma" pitchFamily="34" charset="0"/>
              </a:rPr>
              <a:t>20/4/2017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t-BR" altLang="pt-BR" sz="2800" dirty="0">
              <a:solidFill>
                <a:srgbClr val="FFC000"/>
              </a:solidFill>
              <a:latin typeface="Tahoma" pitchFamily="34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BR" sz="2800" dirty="0">
                <a:latin typeface="+mn-lt"/>
              </a:rPr>
              <a:t>- Mais conciliador, estratégico e responsável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t-BR" altLang="pt-BR" sz="2800" dirty="0">
              <a:solidFill>
                <a:srgbClr val="FFC000"/>
              </a:solidFill>
              <a:latin typeface="+mn-lt"/>
            </a:endParaRPr>
          </a:p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t-BR" altLang="pt-BR" sz="2000" dirty="0">
              <a:latin typeface="Tahoma" pitchFamily="34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t-BR" altLang="pt-BR" sz="2000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34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4294967295"/>
          </p:nvPr>
        </p:nvSpPr>
        <p:spPr>
          <a:xfrm>
            <a:off x="812800" y="533310"/>
            <a:ext cx="10852151" cy="6553200"/>
          </a:xfrm>
          <a:prstGeom prst="rect">
            <a:avLst/>
          </a:prstGeo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pt-BR" sz="2800" b="1" dirty="0"/>
              <a:t>Aplicação da nova lei processual no tempo:</a:t>
            </a:r>
          </a:p>
          <a:p>
            <a:pPr marL="0" indent="0">
              <a:buFont typeface="Arial" pitchFamily="34" charset="0"/>
              <a:buNone/>
              <a:defRPr/>
            </a:pPr>
            <a:endParaRPr lang="pt-BR" sz="9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pt-B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pt-BR" sz="28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das fases processuais:</a:t>
            </a:r>
            <a:r>
              <a:rPr lang="pt-B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a lei nova </a:t>
            </a:r>
            <a:r>
              <a:rPr lang="pt-BR" sz="26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só atinge a fase não afetada</a:t>
            </a:r>
            <a:r>
              <a:rPr lang="pt-BR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 pela lei velha</a:t>
            </a:r>
            <a:r>
              <a:rPr lang="pt-B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200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(postulatória, instrutória, decisória e </a:t>
            </a:r>
            <a:r>
              <a:rPr lang="pt-BR" sz="2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recursal);</a:t>
            </a:r>
            <a:endParaRPr lang="pt-BR" sz="2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pt-B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pt-BR" sz="28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isolamento dos atos processuais:</a:t>
            </a:r>
            <a:r>
              <a:rPr lang="pt-B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a lei nova atinge de imediato os atos pendentes </a:t>
            </a:r>
            <a:r>
              <a:rPr lang="pt-BR" sz="2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(art. 1046/CPC: “respeitando os atos praticados e seus efeitos”).</a:t>
            </a:r>
          </a:p>
          <a:p>
            <a:pPr>
              <a:buFont typeface="Arial" pitchFamily="34" charset="0"/>
              <a:buChar char="•"/>
              <a:defRPr/>
            </a:pPr>
            <a:endParaRPr lang="pt-B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pt-BR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Honorários de sucumbência recíproca </a:t>
            </a:r>
          </a:p>
          <a:p>
            <a:pPr>
              <a:defRPr/>
            </a:pPr>
            <a:r>
              <a:rPr lang="pt-BR" sz="2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Tempus </a:t>
            </a:r>
            <a:r>
              <a:rPr lang="pt-BR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regit</a:t>
            </a:r>
            <a:r>
              <a:rPr lang="pt-BR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actum</a:t>
            </a:r>
            <a:r>
              <a:rPr lang="pt-BR" sz="2400" i="1" dirty="0">
                <a:latin typeface="Calibri" panose="020F0502020204030204" pitchFamily="34" charset="0"/>
                <a:cs typeface="Calibri" panose="020F0502020204030204" pitchFamily="34" charset="0"/>
              </a:rPr>
              <a:t>: sentença ou inicial?</a:t>
            </a:r>
            <a:endParaRPr lang="pt-B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Honorários se articula com os efeitos da inicial </a:t>
            </a: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líquida</a:t>
            </a:r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sz="2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t-BR" sz="2200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art. </a:t>
            </a:r>
            <a:r>
              <a:rPr lang="pt-BR" sz="2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791-A + art. 840</a:t>
            </a:r>
            <a:r>
              <a:rPr lang="pt-BR" sz="2200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§ 1º, </a:t>
            </a:r>
            <a:r>
              <a:rPr lang="pt-BR" sz="2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CLT</a:t>
            </a:r>
            <a:r>
              <a:rPr lang="pt-BR" sz="2200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 </a:t>
            </a:r>
          </a:p>
        </p:txBody>
      </p:sp>
    </p:spTree>
    <p:extLst>
      <p:ext uri="{BB962C8B-B14F-4D97-AF65-F5344CB8AC3E}">
        <p14:creationId xmlns:p14="http://schemas.microsoft.com/office/powerpoint/2010/main" val="195000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4294967295"/>
          </p:nvPr>
        </p:nvSpPr>
        <p:spPr>
          <a:xfrm>
            <a:off x="812800" y="1600200"/>
            <a:ext cx="10566400" cy="4114800"/>
          </a:xfrm>
          <a:prstGeom prst="rect">
            <a:avLst/>
          </a:prstGeom>
        </p:spPr>
        <p:txBody>
          <a:bodyPr/>
          <a:lstStyle/>
          <a:p>
            <a:pPr marL="342900" lvl="1" indent="-342900">
              <a:buFont typeface="Arial" pitchFamily="34" charset="0"/>
              <a:buChar char="•"/>
              <a:defRPr/>
            </a:pPr>
            <a:r>
              <a:rPr lang="pt-BR" sz="2800" dirty="0" smtClean="0">
                <a:solidFill>
                  <a:srgbClr val="FFFF00"/>
                </a:solidFill>
              </a:rPr>
              <a:t> “Art. 791-A, CLT:  </a:t>
            </a:r>
            <a:r>
              <a:rPr lang="pt-BR" sz="2800" dirty="0" smtClean="0"/>
              <a:t>”Ao advogado, ainda que atue em causa própria, serão devidos honorários de sucumbência, fixados entre o mínimo de 5% e o máximo de 15% sobre o valor que resultar da liquidação da sentença, do </a:t>
            </a:r>
            <a:r>
              <a:rPr lang="pt-BR" sz="2800" u="sng" dirty="0" smtClean="0"/>
              <a:t>proveito econômico obtido </a:t>
            </a:r>
            <a:r>
              <a:rPr lang="pt-BR" sz="2800" dirty="0" smtClean="0"/>
              <a:t>ou, não sendo possível mensurá-lo, </a:t>
            </a:r>
            <a:r>
              <a:rPr lang="pt-BR" sz="2800" u="sng" dirty="0" smtClean="0"/>
              <a:t>sobre o valor atualizado da causa</a:t>
            </a:r>
            <a:r>
              <a:rPr lang="pt-BR" sz="2800" dirty="0" smtClean="0"/>
              <a:t>”.</a:t>
            </a:r>
          </a:p>
          <a:p>
            <a:pPr>
              <a:buFont typeface="Arial" pitchFamily="34" charset="0"/>
              <a:buChar char="•"/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6197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767" y="1916113"/>
            <a:ext cx="6995584" cy="275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775884" y="4922838"/>
            <a:ext cx="7296149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00050" lvl="1">
              <a:buFont typeface="Arial" pitchFamily="34" charset="0"/>
              <a:buNone/>
              <a:defRPr/>
            </a:pPr>
            <a:r>
              <a:rPr lang="pt-BR" sz="2400" dirty="0">
                <a:solidFill>
                  <a:schemeClr val="tx1">
                    <a:lumMod val="85000"/>
                  </a:schemeClr>
                </a:solidFill>
              </a:rPr>
              <a:t>www.dallegrave.com/</a:t>
            </a:r>
            <a:r>
              <a:rPr lang="pt-BR" sz="1800" dirty="0">
                <a:solidFill>
                  <a:schemeClr val="tx1">
                    <a:lumMod val="85000"/>
                  </a:schemeClr>
                </a:solidFill>
              </a:rPr>
              <a:t>produção </a:t>
            </a:r>
            <a:r>
              <a:rPr lang="pt-BR" sz="1800" dirty="0" smtClean="0">
                <a:solidFill>
                  <a:schemeClr val="tx1">
                    <a:lumMod val="85000"/>
                  </a:schemeClr>
                </a:solidFill>
              </a:rPr>
              <a:t>científica</a:t>
            </a:r>
          </a:p>
          <a:p>
            <a:pPr marL="400050" lvl="1">
              <a:buFont typeface="Arial" pitchFamily="34" charset="0"/>
              <a:buNone/>
              <a:defRPr/>
            </a:pPr>
            <a:endParaRPr lang="pt-BR" dirty="0">
              <a:solidFill>
                <a:schemeClr val="tx1">
                  <a:lumMod val="85000"/>
                </a:schemeClr>
              </a:solidFill>
            </a:endParaRPr>
          </a:p>
          <a:p>
            <a:pPr marL="400050" lvl="1">
              <a:buFont typeface="Arial" pitchFamily="34" charset="0"/>
              <a:buNone/>
              <a:defRPr/>
            </a:pPr>
            <a:r>
              <a:rPr lang="pt-BR" sz="1800" dirty="0" smtClean="0">
                <a:solidFill>
                  <a:schemeClr val="tx1">
                    <a:lumMod val="85000"/>
                  </a:schemeClr>
                </a:solidFill>
              </a:rPr>
              <a:t>			Dallegrave Neto</a:t>
            </a:r>
            <a:endParaRPr lang="pt-BR" sz="1800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752" y="5334175"/>
            <a:ext cx="816824" cy="543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4580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oando sangue - cacete de agulha.wmv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97959" y="1105469"/>
            <a:ext cx="6883020" cy="516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4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Mundo do </a:t>
            </a:r>
            <a:r>
              <a:rPr lang="pt-BR" b="1" dirty="0" smtClean="0"/>
              <a:t>Trabalho: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75201" y="1514901"/>
            <a:ext cx="8946541" cy="5104263"/>
          </a:xfrm>
        </p:spPr>
        <p:txBody>
          <a:bodyPr>
            <a:normAutofit fontScale="77500" lnSpcReduction="20000"/>
          </a:bodyPr>
          <a:lstStyle/>
          <a:p>
            <a:pPr>
              <a:buFontTx/>
              <a:buChar char="-"/>
            </a:pPr>
            <a:r>
              <a:rPr lang="pt-BR" sz="2400" b="1" dirty="0" smtClean="0"/>
              <a:t>1ª</a:t>
            </a:r>
            <a:r>
              <a:rPr lang="pt-BR" sz="2400" b="1" dirty="0"/>
              <a:t>. Revolução Industrial (a vapor) </a:t>
            </a:r>
            <a:r>
              <a:rPr lang="pt-BR" sz="2400" b="1" dirty="0" smtClean="0"/>
              <a:t>  - </a:t>
            </a:r>
            <a:r>
              <a:rPr lang="pt-BR" sz="2400" dirty="0" smtClean="0"/>
              <a:t>1770 a 1860</a:t>
            </a:r>
          </a:p>
          <a:p>
            <a:pPr>
              <a:buFontTx/>
              <a:buChar char="-"/>
            </a:pPr>
            <a:endParaRPr lang="pt-BR" sz="900" dirty="0"/>
          </a:p>
          <a:p>
            <a:pPr marL="0" indent="0">
              <a:buNone/>
            </a:pPr>
            <a:r>
              <a:rPr lang="pt-BR" dirty="0"/>
              <a:t> </a:t>
            </a:r>
            <a:r>
              <a:rPr lang="pt-BR" dirty="0" smtClean="0"/>
              <a:t> </a:t>
            </a:r>
            <a:r>
              <a:rPr lang="pt-BR" sz="2200" dirty="0" smtClean="0"/>
              <a:t> Inglaterra</a:t>
            </a:r>
            <a:r>
              <a:rPr lang="pt-BR" sz="2200" dirty="0"/>
              <a:t>, meados séc. XVIII; carvão</a:t>
            </a:r>
            <a:r>
              <a:rPr lang="pt-BR" sz="2200" dirty="0" smtClean="0"/>
              <a:t>;</a:t>
            </a:r>
          </a:p>
          <a:p>
            <a:pPr marL="0" indent="0">
              <a:buNone/>
            </a:pPr>
            <a:endParaRPr lang="pt-BR" sz="2200" dirty="0" smtClean="0"/>
          </a:p>
          <a:p>
            <a:pPr marL="0" indent="0">
              <a:buNone/>
            </a:pPr>
            <a:endParaRPr lang="pt-BR" sz="2200" dirty="0"/>
          </a:p>
          <a:p>
            <a:pPr marL="0" indent="0" algn="just">
              <a:buNone/>
            </a:pPr>
            <a:r>
              <a:rPr lang="pt-BR" sz="2400" dirty="0" smtClean="0"/>
              <a:t>									</a:t>
            </a:r>
          </a:p>
          <a:p>
            <a:pPr marL="0" indent="0" algn="just">
              <a:buNone/>
            </a:pPr>
            <a:endParaRPr lang="pt-BR" sz="2400" dirty="0"/>
          </a:p>
          <a:p>
            <a:pPr marL="0" indent="0" algn="just">
              <a:buNone/>
            </a:pPr>
            <a:endParaRPr lang="pt-BR" sz="2400" dirty="0" smtClean="0"/>
          </a:p>
          <a:p>
            <a:pPr marL="0" indent="0" algn="just">
              <a:buNone/>
            </a:pPr>
            <a:endParaRPr lang="pt-BR" sz="2400" dirty="0"/>
          </a:p>
          <a:p>
            <a:pPr marL="0" indent="0" algn="just">
              <a:buNone/>
            </a:pPr>
            <a:endParaRPr lang="pt-BR" sz="2400" dirty="0" smtClean="0"/>
          </a:p>
          <a:p>
            <a:pPr marL="0" indent="0" algn="just">
              <a:buNone/>
            </a:pPr>
            <a:endParaRPr lang="pt-BR" sz="2400" dirty="0"/>
          </a:p>
          <a:p>
            <a:pPr marL="0" indent="0" algn="just">
              <a:buNone/>
            </a:pPr>
            <a:endParaRPr lang="pt-BR" sz="2400" dirty="0" smtClean="0"/>
          </a:p>
          <a:p>
            <a:pPr marL="0" indent="0" algn="just">
              <a:buNone/>
            </a:pPr>
            <a:r>
              <a:rPr lang="pt-BR" sz="2400" dirty="0" smtClean="0"/>
              <a:t>  </a:t>
            </a:r>
            <a:r>
              <a:rPr lang="pt-BR" sz="1800" dirty="0" smtClean="0"/>
              <a:t>tear mecanizado (início da exploração) </a:t>
            </a:r>
          </a:p>
          <a:p>
            <a:pPr marL="0" indent="0" algn="just">
              <a:buNone/>
            </a:pPr>
            <a:r>
              <a:rPr lang="pt-BR" sz="1800" dirty="0" smtClean="0"/>
              <a:t>   </a:t>
            </a:r>
            <a:r>
              <a:rPr lang="pt-BR" sz="2300" dirty="0" smtClean="0"/>
              <a:t>DH (1ª. Dimensão) </a:t>
            </a:r>
          </a:p>
          <a:p>
            <a:pPr marL="0" indent="0" algn="just">
              <a:buNone/>
            </a:pPr>
            <a:r>
              <a:rPr lang="pt-BR" sz="1800" dirty="0"/>
              <a:t> </a:t>
            </a:r>
            <a:r>
              <a:rPr lang="pt-BR" sz="1800" dirty="0" smtClean="0"/>
              <a:t> </a:t>
            </a:r>
            <a:endParaRPr lang="pt-BR" sz="1800" dirty="0"/>
          </a:p>
        </p:txBody>
      </p:sp>
      <p:pic>
        <p:nvPicPr>
          <p:cNvPr id="4" name="Imagem 3" descr="Resultado de imagem para tear mecanizad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05" y="2707946"/>
            <a:ext cx="4344146" cy="28114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937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b="1" dirty="0" smtClean="0"/>
              <a:t>2ª. Rev. Industrial </a:t>
            </a:r>
            <a:r>
              <a:rPr lang="pt-BR" sz="3600" dirty="0" smtClean="0"/>
              <a:t>1860 - 1945</a:t>
            </a:r>
            <a:br>
              <a:rPr lang="pt-BR" sz="3600" dirty="0" smtClean="0"/>
            </a:b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1320" y="1665028"/>
            <a:ext cx="10809026" cy="45833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/>
              <a:t>-    meados séc. XIX;  </a:t>
            </a:r>
          </a:p>
          <a:p>
            <a:pPr marL="0" indent="0">
              <a:buNone/>
            </a:pPr>
            <a:r>
              <a:rPr lang="pt-BR" dirty="0" smtClean="0"/>
              <a:t>-    eletricidade e petróleo; </a:t>
            </a:r>
            <a:r>
              <a:rPr lang="pt-BR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EUA</a:t>
            </a:r>
          </a:p>
          <a:p>
            <a:pPr>
              <a:buFontTx/>
              <a:buChar char="-"/>
            </a:pPr>
            <a:r>
              <a:rPr lang="pt-BR" dirty="0" smtClean="0"/>
              <a:t>racionalização do trabalho - </a:t>
            </a:r>
            <a:r>
              <a:rPr lang="pt-BR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Frederick Taylor  </a:t>
            </a:r>
          </a:p>
          <a:p>
            <a:pPr marL="0" indent="0" algn="just">
              <a:buNone/>
            </a:pPr>
            <a:endParaRPr lang="pt-BR" dirty="0" smtClean="0"/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endParaRPr lang="pt-BR" dirty="0"/>
          </a:p>
        </p:txBody>
      </p:sp>
      <p:pic>
        <p:nvPicPr>
          <p:cNvPr id="4" name="Imagem 3" descr="Resultado de imagem para fordismo e esteira de taylor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196" y="2105241"/>
            <a:ext cx="4026086" cy="24220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/>
          <p:cNvSpPr/>
          <p:nvPr/>
        </p:nvSpPr>
        <p:spPr>
          <a:xfrm>
            <a:off x="646110" y="3589818"/>
            <a:ext cx="5549974" cy="2658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pt-BR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Fordismo (1920): </a:t>
            </a:r>
            <a:endParaRPr lang="pt-BR" sz="2800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pt-BR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vertical;  - The big; - </a:t>
            </a:r>
            <a:r>
              <a:rPr lang="pt-BR" sz="2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just</a:t>
            </a:r>
            <a:r>
              <a:rPr lang="pt-BR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case;</a:t>
            </a:r>
          </a:p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pt-BR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CF México (1917) e Weimar (1919)</a:t>
            </a:r>
          </a:p>
          <a:p>
            <a:pPr marL="5715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pt-BR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Trat</a:t>
            </a:r>
            <a:r>
              <a:rPr lang="pt-BR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t-BR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Versalhes e </a:t>
            </a:r>
            <a:r>
              <a:rPr lang="pt-BR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OIT (1919</a:t>
            </a:r>
            <a:r>
              <a:rPr lang="pt-BR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  <a:p>
            <a:pPr marL="5715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pt-BR" sz="2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Direito Trabalho – DH (2ª.)</a:t>
            </a:r>
            <a:endParaRPr lang="pt-BR" sz="2200" dirty="0">
              <a:solidFill>
                <a:schemeClr val="bg2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916514" y="4781609"/>
            <a:ext cx="3187219" cy="392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pt-BR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Ford Modelo T </a:t>
            </a:r>
            <a:r>
              <a:rPr lang="pt-BR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pt-BR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1908 a 1927)</a:t>
            </a:r>
          </a:p>
        </p:txBody>
      </p:sp>
    </p:spTree>
    <p:extLst>
      <p:ext uri="{BB962C8B-B14F-4D97-AF65-F5344CB8AC3E}">
        <p14:creationId xmlns:p14="http://schemas.microsoft.com/office/powerpoint/2010/main" val="428165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b="1" dirty="0"/>
              <a:t>3ª. Rev. Industrial </a:t>
            </a:r>
            <a:r>
              <a:rPr lang="pt-BR" sz="2800" dirty="0"/>
              <a:t>(digital</a:t>
            </a:r>
            <a:r>
              <a:rPr lang="pt-BR" sz="2800" dirty="0" smtClean="0"/>
              <a:t>): 1960 a 2010</a:t>
            </a:r>
            <a:r>
              <a:rPr lang="pt-BR" sz="3200" dirty="0"/>
              <a:t/>
            </a:r>
            <a:br>
              <a:rPr lang="pt-BR" sz="3200" dirty="0"/>
            </a:b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04293" y="1853247"/>
            <a:ext cx="8946541" cy="469767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dirty="0" smtClean="0"/>
              <a:t>EUA </a:t>
            </a:r>
            <a:r>
              <a:rPr lang="pt-BR" dirty="0"/>
              <a:t>e Japão, </a:t>
            </a:r>
            <a:endParaRPr lang="pt-BR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pt-BR" dirty="0" smtClean="0"/>
              <a:t>Mainframes e PC (1960- 70</a:t>
            </a:r>
            <a:r>
              <a:rPr lang="pt-BR" dirty="0"/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i="1" dirty="0" smtClean="0"/>
              <a:t> </a:t>
            </a:r>
            <a:r>
              <a:rPr lang="pt-BR" i="1" dirty="0"/>
              <a:t>boom</a:t>
            </a:r>
            <a:r>
              <a:rPr lang="pt-BR" dirty="0"/>
              <a:t> da internet (1990)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dirty="0" smtClean="0"/>
              <a:t> </a:t>
            </a:r>
            <a:r>
              <a:rPr lang="pt-BR" dirty="0"/>
              <a:t>Economia verde (</a:t>
            </a:r>
            <a:r>
              <a:rPr lang="pt-BR" dirty="0">
                <a:solidFill>
                  <a:srgbClr val="92D050"/>
                </a:solidFill>
              </a:rPr>
              <a:t>solar, eólica, hidrogênio, biomassa</a:t>
            </a:r>
            <a:r>
              <a:rPr lang="pt-BR" dirty="0" smtClean="0"/>
              <a:t>) – DH (3ª.)</a:t>
            </a:r>
          </a:p>
          <a:p>
            <a:pPr marL="0" indent="0">
              <a:buNone/>
            </a:pPr>
            <a:endParaRPr lang="pt-BR" dirty="0"/>
          </a:p>
          <a:p>
            <a:pPr>
              <a:buFont typeface="Wingdings" panose="05000000000000000000" pitchFamily="2" charset="2"/>
              <a:buChar char="§"/>
            </a:pPr>
            <a:r>
              <a:rPr lang="pt-BR" sz="2800" dirty="0" err="1" smtClean="0"/>
              <a:t>Toyotismo</a:t>
            </a:r>
            <a:r>
              <a:rPr lang="pt-BR" sz="1800" dirty="0" smtClean="0"/>
              <a:t> (1950</a:t>
            </a:r>
            <a:r>
              <a:rPr lang="pt-BR" sz="1800" dirty="0"/>
              <a:t>; referência em 1980</a:t>
            </a:r>
            <a:r>
              <a:rPr lang="pt-BR" sz="1800" dirty="0" smtClean="0"/>
              <a:t>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Linha </a:t>
            </a:r>
            <a:r>
              <a:rPr lang="pt-BR" sz="2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de produção flexível: </a:t>
            </a:r>
          </a:p>
          <a:p>
            <a:pPr marL="0" indent="0">
              <a:buNone/>
            </a:pPr>
            <a:r>
              <a:rPr lang="pt-BR" dirty="0" smtClean="0">
                <a:solidFill>
                  <a:srgbClr val="92D050"/>
                </a:solidFill>
              </a:rPr>
              <a:t> </a:t>
            </a:r>
            <a:r>
              <a:rPr lang="pt-BR" sz="2400" dirty="0" smtClean="0">
                <a:solidFill>
                  <a:schemeClr val="tx1">
                    <a:lumMod val="95000"/>
                  </a:schemeClr>
                </a:solidFill>
              </a:rPr>
              <a:t>- horizontal </a:t>
            </a:r>
            <a:r>
              <a:rPr lang="pt-BR" sz="2100" dirty="0">
                <a:solidFill>
                  <a:schemeClr val="tx1">
                    <a:lumMod val="95000"/>
                  </a:schemeClr>
                </a:solidFill>
              </a:rPr>
              <a:t>(CCQ +3ªzação + multifuncional)</a:t>
            </a:r>
          </a:p>
          <a:p>
            <a:pPr marL="0" indent="0">
              <a:buNone/>
            </a:pPr>
            <a:r>
              <a:rPr lang="pt-BR" sz="2400" dirty="0" smtClean="0">
                <a:solidFill>
                  <a:schemeClr val="tx1">
                    <a:lumMod val="95000"/>
                  </a:schemeClr>
                </a:solidFill>
              </a:rPr>
              <a:t> - </a:t>
            </a:r>
            <a:r>
              <a:rPr lang="pt-BR" sz="2400" dirty="0" err="1" smtClean="0">
                <a:solidFill>
                  <a:schemeClr val="tx1">
                    <a:lumMod val="95000"/>
                  </a:schemeClr>
                </a:solidFill>
              </a:rPr>
              <a:t>the</a:t>
            </a:r>
            <a:r>
              <a:rPr lang="pt-BR" sz="24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pt-BR" sz="2400" dirty="0" err="1">
                <a:solidFill>
                  <a:schemeClr val="tx1">
                    <a:lumMod val="95000"/>
                  </a:schemeClr>
                </a:solidFill>
              </a:rPr>
              <a:t>small</a:t>
            </a:r>
            <a:r>
              <a:rPr lang="pt-BR" sz="2400" dirty="0" smtClean="0">
                <a:solidFill>
                  <a:schemeClr val="tx1">
                    <a:lumMod val="95000"/>
                  </a:schemeClr>
                </a:solidFill>
              </a:rPr>
              <a:t>;  - </a:t>
            </a:r>
            <a:r>
              <a:rPr lang="pt-BR" sz="2400" dirty="0" err="1" smtClean="0">
                <a:solidFill>
                  <a:schemeClr val="tx1">
                    <a:lumMod val="95000"/>
                  </a:schemeClr>
                </a:solidFill>
              </a:rPr>
              <a:t>just</a:t>
            </a:r>
            <a:r>
              <a:rPr lang="pt-BR" sz="24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pt-BR" sz="2400" dirty="0">
                <a:solidFill>
                  <a:schemeClr val="tx1">
                    <a:lumMod val="95000"/>
                  </a:schemeClr>
                </a:solidFill>
              </a:rPr>
              <a:t>in time;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pt-BR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306" y="4230823"/>
            <a:ext cx="3679275" cy="207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804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3407" y="534606"/>
            <a:ext cx="9404723" cy="1400530"/>
          </a:xfrm>
        </p:spPr>
        <p:txBody>
          <a:bodyPr/>
          <a:lstStyle/>
          <a:p>
            <a:r>
              <a:rPr lang="pt-BR" b="1" dirty="0" smtClean="0"/>
              <a:t>A 4ª</a:t>
            </a:r>
            <a:r>
              <a:rPr lang="pt-BR" b="1" dirty="0"/>
              <a:t>. Revolução </a:t>
            </a:r>
            <a:r>
              <a:rPr lang="pt-BR" b="1" dirty="0" smtClean="0"/>
              <a:t>Industrial chegou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4599" y="1551296"/>
            <a:ext cx="10455360" cy="499962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2400" dirty="0" smtClean="0"/>
              <a:t>Industria </a:t>
            </a:r>
            <a:r>
              <a:rPr lang="pt-BR" sz="2400" dirty="0"/>
              <a:t>4.0 - </a:t>
            </a:r>
            <a:r>
              <a:rPr lang="pt-BR" dirty="0"/>
              <a:t>Hannover Messe, </a:t>
            </a:r>
            <a:r>
              <a:rPr lang="pt-BR" dirty="0" smtClean="0"/>
              <a:t>2012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sz="800" dirty="0"/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 smtClean="0"/>
              <a:t>K. </a:t>
            </a:r>
            <a:r>
              <a:rPr lang="pt-BR" sz="2400" dirty="0" err="1"/>
              <a:t>Schwab</a:t>
            </a:r>
            <a:r>
              <a:rPr lang="pt-BR" sz="2400" dirty="0"/>
              <a:t>: </a:t>
            </a:r>
            <a:r>
              <a:rPr lang="pt-BR" sz="2400" i="1" dirty="0" smtClean="0"/>
              <a:t>fusão </a:t>
            </a:r>
            <a:r>
              <a:rPr lang="pt-BR" sz="2400" i="1" dirty="0"/>
              <a:t>de tecnologia + interação do mundo: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 smtClean="0"/>
              <a:t>Físico</a:t>
            </a:r>
            <a:r>
              <a:rPr lang="pt-BR" sz="2400" dirty="0"/>
              <a:t>: </a:t>
            </a:r>
            <a:r>
              <a:rPr lang="pt-B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(3D, robótica, droner, grafenos e polímeros)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 smtClean="0"/>
              <a:t>Biológico</a:t>
            </a:r>
            <a:r>
              <a:rPr lang="pt-BR" sz="2400" dirty="0"/>
              <a:t>: </a:t>
            </a:r>
            <a:r>
              <a:rPr lang="pt-B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(transgênicos, genoma, edição biológica)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 smtClean="0"/>
              <a:t>Digital: </a:t>
            </a:r>
            <a:r>
              <a:rPr lang="pt-B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Big Data; Internet </a:t>
            </a:r>
            <a:r>
              <a:rPr lang="pt-B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das coisas </a:t>
            </a:r>
            <a:r>
              <a:rPr lang="pt-B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</a:t>
            </a:r>
            <a:r>
              <a:rPr lang="pt-BR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ubiqua</a:t>
            </a:r>
            <a:r>
              <a:rPr lang="pt-B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)</a:t>
            </a:r>
            <a:r>
              <a:rPr lang="pt-B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; </a:t>
            </a:r>
          </a:p>
          <a:p>
            <a:pPr marL="0" indent="0">
              <a:buNone/>
            </a:pPr>
            <a:endParaRPr lang="pt-BR" sz="3600" dirty="0"/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 smtClean="0"/>
              <a:t>Inteligência Artificial </a:t>
            </a:r>
            <a:r>
              <a:rPr lang="pt-BR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(IA)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 smtClean="0"/>
              <a:t>Capitalismo </a:t>
            </a:r>
            <a:r>
              <a:rPr lang="pt-BR" sz="2400" dirty="0"/>
              <a:t>de plataforma </a:t>
            </a:r>
            <a:r>
              <a:rPr lang="pt-BR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(</a:t>
            </a:r>
            <a:r>
              <a:rPr lang="pt-BR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App</a:t>
            </a:r>
            <a:r>
              <a:rPr lang="pt-BR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e </a:t>
            </a:r>
            <a:r>
              <a:rPr lang="pt-BR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disruptivos</a:t>
            </a:r>
            <a:r>
              <a:rPr lang="pt-BR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)</a:t>
            </a:r>
            <a:endParaRPr lang="pt-BR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/>
              <a:t>Economia sob demanda, compartilhada, </a:t>
            </a:r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Uber-</a:t>
            </a:r>
            <a:r>
              <a:rPr lang="pt-BR"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economy</a:t>
            </a:r>
            <a:endParaRPr lang="pt-BR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just">
              <a:buFont typeface="Wingdings" panose="05000000000000000000" pitchFamily="2" charset="2"/>
              <a:buChar char="§"/>
            </a:pPr>
            <a:endParaRPr lang="pt-BR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321" y="4734740"/>
            <a:ext cx="2300224" cy="159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047" y="3111690"/>
            <a:ext cx="2533498" cy="142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384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Í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1102</TotalTime>
  <Words>2732</Words>
  <Application>Microsoft Office PowerPoint</Application>
  <PresentationFormat>Widescreen</PresentationFormat>
  <Paragraphs>464</Paragraphs>
  <Slides>48</Slides>
  <Notes>0</Notes>
  <HiddenSlides>5</HiddenSlides>
  <MMClips>1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48</vt:i4>
      </vt:variant>
    </vt:vector>
  </HeadingPairs>
  <TitlesOfParts>
    <vt:vector size="57" baseType="lpstr">
      <vt:lpstr>Arial</vt:lpstr>
      <vt:lpstr>Arial Narrow</vt:lpstr>
      <vt:lpstr>Calibri</vt:lpstr>
      <vt:lpstr>Century Gothic</vt:lpstr>
      <vt:lpstr>Tahoma</vt:lpstr>
      <vt:lpstr>Times New Roman</vt:lpstr>
      <vt:lpstr>Wingdings</vt:lpstr>
      <vt:lpstr>Wingdings 3</vt:lpstr>
      <vt:lpstr>Íon</vt:lpstr>
      <vt:lpstr>Inovações no mundo do trabalho e            a Reforma Trabalhista na                      perspectiva da Advocacia</vt:lpstr>
      <vt:lpstr>Como tudo começou: </vt:lpstr>
      <vt:lpstr>Apresentação do PowerPoint</vt:lpstr>
      <vt:lpstr>Apresentação do PowerPoint</vt:lpstr>
      <vt:lpstr>Apresentação do PowerPoint</vt:lpstr>
      <vt:lpstr>Mundo do Trabalho: </vt:lpstr>
      <vt:lpstr>2ª. Rev. Industrial 1860 - 1945 </vt:lpstr>
      <vt:lpstr>3ª. Rev. Industrial (digital): 1960 a 2010  </vt:lpstr>
      <vt:lpstr>A 4ª. Revolução Industrial chegou </vt:lpstr>
      <vt:lpstr>Uberização (capitalismo de plataforma) :</vt:lpstr>
      <vt:lpstr>Apresentação do PowerPoint</vt:lpstr>
      <vt:lpstr>Apresentação do PowerPoint</vt:lpstr>
      <vt:lpstr>Principais direitos individuais: Lei 13.467 e MP 808  </vt:lpstr>
      <vt:lpstr>- Rescisão bilateral (art. 484-A)*: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Gestante e lactante em ambiente insalubre:  </vt:lpstr>
      <vt:lpstr>Modalidades de Contrato: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Arbitragem: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Direito Sindical e Coletivo do Trabalho: </vt:lpstr>
      <vt:lpstr>Apresentação do PowerPoint</vt:lpstr>
      <vt:lpstr>Aplicação da lei nova no tempo: </vt:lpstr>
      <vt:lpstr>Apresentação do PowerPoint</vt:lpstr>
      <vt:lpstr>Conclusão: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Aline Hartmann Dahle</dc:creator>
  <cp:lastModifiedBy>Aline Hartmann Dahle</cp:lastModifiedBy>
  <cp:revision>58</cp:revision>
  <cp:lastPrinted>2017-10-17T14:15:27Z</cp:lastPrinted>
  <dcterms:created xsi:type="dcterms:W3CDTF">2017-08-24T13:27:40Z</dcterms:created>
  <dcterms:modified xsi:type="dcterms:W3CDTF">2018-02-22T19:07:34Z</dcterms:modified>
</cp:coreProperties>
</file>