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A6C5E1E-35BF-4548-8261-242E60141479}" type="datetimeFigureOut">
              <a:rPr lang="pt-BR" smtClean="0"/>
              <a:t>26/04/2018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dallegra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4400" dirty="0" smtClean="0"/>
              <a:t>A atuação do advogado trabalhista  no contexto pós-reforma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/>
          <a:lstStyle/>
          <a:p>
            <a:r>
              <a:rPr lang="pt-BR" sz="256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José Affonso Dallegrave Neto</a:t>
            </a:r>
          </a:p>
          <a:p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advogado; mestre, doutor e pós-doutor em Direito</a:t>
            </a: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b="1" dirty="0" smtClean="0"/>
              <a:t>Vivemos uma transformação, crise ou metamorfose?</a:t>
            </a:r>
          </a:p>
          <a:p>
            <a:endParaRPr lang="pt-BR" dirty="0" smtClean="0"/>
          </a:p>
          <a:p>
            <a:r>
              <a:rPr lang="pt-BR" dirty="0" smtClean="0"/>
              <a:t>Fertilização </a:t>
            </a:r>
            <a:r>
              <a:rPr lang="pt-BR" i="1" dirty="0" smtClean="0"/>
              <a:t>in vitro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Botulina</a:t>
            </a:r>
            <a:r>
              <a:rPr lang="pt-BR" dirty="0" smtClean="0"/>
              <a:t> da bactéria do porco;</a:t>
            </a:r>
          </a:p>
          <a:p>
            <a:r>
              <a:rPr lang="pt-BR" dirty="0" smtClean="0"/>
              <a:t>Medicamento doença cardíaca (Pfizer = </a:t>
            </a:r>
            <a:r>
              <a:rPr lang="pt-BR" dirty="0" err="1" smtClean="0"/>
              <a:t>viagra</a:t>
            </a:r>
            <a:r>
              <a:rPr lang="pt-BR" dirty="0" smtClean="0"/>
              <a:t>);</a:t>
            </a:r>
          </a:p>
          <a:p>
            <a:endParaRPr lang="pt-BR" dirty="0" smtClean="0"/>
          </a:p>
          <a:p>
            <a:r>
              <a:rPr lang="pt-BR" sz="2400" dirty="0" err="1" smtClean="0"/>
              <a:t>Disrupção</a:t>
            </a:r>
            <a:r>
              <a:rPr lang="pt-BR" sz="2400" dirty="0" smtClean="0"/>
              <a:t>  e </a:t>
            </a:r>
            <a:r>
              <a:rPr lang="pt-BR" sz="2400" i="1" dirty="0" err="1" smtClean="0"/>
              <a:t>krisis</a:t>
            </a:r>
            <a:endParaRPr lang="pt-BR" sz="2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12976"/>
            <a:ext cx="1158875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9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 smtClean="0"/>
              <a:t>Fatores que afetam a advocacia trabalhista: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600" dirty="0" smtClean="0"/>
              <a:t>1.</a:t>
            </a:r>
            <a:r>
              <a:rPr lang="pt-BR" dirty="0" smtClean="0"/>
              <a:t> </a:t>
            </a:r>
            <a:r>
              <a:rPr lang="pt-BR" sz="2600" dirty="0" smtClean="0"/>
              <a:t>Multiplicação dos cursos jurídicos;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2. Globalização (firmas GG);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3. Pós-modernidade líquida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</a:t>
            </a:r>
            <a:r>
              <a:rPr lang="pt-BR" dirty="0" err="1" smtClean="0"/>
              <a:t>M</a:t>
            </a:r>
            <a:r>
              <a:rPr lang="pt-BR" sz="2000" dirty="0" err="1" smtClean="0"/>
              <a:t>etanarrativas</a:t>
            </a:r>
            <a:r>
              <a:rPr lang="pt-BR" sz="2000" dirty="0" smtClean="0"/>
              <a:t>, post-</a:t>
            </a:r>
            <a:r>
              <a:rPr lang="pt-BR" sz="2000" dirty="0" err="1" smtClean="0"/>
              <a:t>thruth</a:t>
            </a:r>
            <a:r>
              <a:rPr lang="pt-BR" sz="2000" dirty="0" smtClean="0"/>
              <a:t> (sofistas);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Fla</a:t>
            </a:r>
            <a:r>
              <a:rPr lang="pt-BR" sz="2000" dirty="0" smtClean="0"/>
              <a:t> x </a:t>
            </a:r>
            <a:r>
              <a:rPr lang="pt-BR" sz="2000" dirty="0" err="1" smtClean="0"/>
              <a:t>Flu</a:t>
            </a:r>
            <a:r>
              <a:rPr lang="pt-BR" sz="2000" dirty="0" smtClean="0"/>
              <a:t> no STF; norma reflexiva; </a:t>
            </a:r>
          </a:p>
          <a:p>
            <a:pPr marL="0" indent="0">
              <a:buNone/>
            </a:pPr>
            <a:r>
              <a:rPr lang="pt-BR" sz="2000" dirty="0" smtClean="0"/>
              <a:t>       Tribos e </a:t>
            </a:r>
            <a:r>
              <a:rPr lang="pt-BR" sz="2000" dirty="0" err="1" smtClean="0"/>
              <a:t>sororidade</a:t>
            </a:r>
            <a:r>
              <a:rPr lang="pt-BR" sz="2000" dirty="0" smtClean="0"/>
              <a:t>;</a:t>
            </a:r>
          </a:p>
          <a:p>
            <a:pPr marL="0" indent="0">
              <a:buNone/>
            </a:pPr>
            <a:r>
              <a:rPr lang="pt-BR" sz="2000" dirty="0" smtClean="0"/>
              <a:t>       Transição de mitos (governança pelo n.);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4. Indústria 4.0 </a:t>
            </a:r>
          </a:p>
          <a:p>
            <a:pPr marL="0" indent="0">
              <a:buNone/>
            </a:pPr>
            <a:r>
              <a:rPr lang="pt-BR" sz="2600" dirty="0" smtClean="0"/>
              <a:t>     </a:t>
            </a:r>
            <a:r>
              <a:rPr lang="pt-BR" dirty="0" smtClean="0"/>
              <a:t>  fusão tecnológica; velocidade; ubiquidade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IA; </a:t>
            </a:r>
            <a:r>
              <a:rPr lang="en-US" i="1" dirty="0"/>
              <a:t>Machine </a:t>
            </a:r>
            <a:r>
              <a:rPr lang="en-US" i="1" dirty="0" smtClean="0"/>
              <a:t>Learning,</a:t>
            </a:r>
            <a:r>
              <a:rPr lang="pt-BR" dirty="0" smtClean="0"/>
              <a:t> </a:t>
            </a:r>
            <a:r>
              <a:rPr lang="pt-BR" i="1" dirty="0" smtClean="0"/>
              <a:t>Big Data</a:t>
            </a:r>
            <a:r>
              <a:rPr lang="pt-BR" dirty="0" smtClean="0"/>
              <a:t>; Algoritmo e </a:t>
            </a:r>
            <a:r>
              <a:rPr lang="pt-BR" dirty="0" err="1" smtClean="0"/>
              <a:t>uberização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Gilles: Tudo turbinado</a:t>
            </a:r>
          </a:p>
          <a:p>
            <a:pPr marL="0" indent="0">
              <a:buNone/>
            </a:pPr>
            <a:r>
              <a:rPr lang="pt-BR" dirty="0" smtClean="0"/>
              <a:t>     </a:t>
            </a:r>
            <a:r>
              <a:rPr lang="pt-BR" sz="2400" dirty="0" smtClean="0"/>
              <a:t> 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56992"/>
            <a:ext cx="1967203" cy="14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2880" y="836712"/>
            <a:ext cx="8229600" cy="5616624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Enfim, a </a:t>
            </a:r>
            <a:r>
              <a:rPr lang="pt-BR" sz="2400" b="1" dirty="0" smtClean="0">
                <a:solidFill>
                  <a:srgbClr val="FF0000"/>
                </a:solidFill>
              </a:rPr>
              <a:t>cereja do bolo</a:t>
            </a:r>
            <a:r>
              <a:rPr lang="pt-BR" sz="2400" b="1" dirty="0" smtClean="0"/>
              <a:t>: Reforma</a:t>
            </a:r>
          </a:p>
          <a:p>
            <a:pPr marL="0" indent="0">
              <a:buNone/>
            </a:pPr>
            <a:r>
              <a:rPr lang="pt-BR" sz="2300" dirty="0" smtClean="0"/>
              <a:t>      modalidades de trabalho;  flexibilização; 	                     </a:t>
            </a:r>
          </a:p>
          <a:p>
            <a:pPr marL="0" indent="0">
              <a:buNone/>
            </a:pPr>
            <a:r>
              <a:rPr lang="pt-BR" sz="2300" dirty="0"/>
              <a:t> </a:t>
            </a:r>
            <a:r>
              <a:rPr lang="pt-BR" sz="2300" dirty="0" smtClean="0"/>
              <a:t>     </a:t>
            </a:r>
            <a:r>
              <a:rPr lang="pt-BR" sz="2300" dirty="0" smtClean="0"/>
              <a:t>honorários de sucumbência;</a:t>
            </a:r>
          </a:p>
          <a:p>
            <a:pPr marL="0" indent="0">
              <a:buNone/>
            </a:pPr>
            <a:endParaRPr lang="pt-BR" sz="2200" dirty="0" smtClean="0"/>
          </a:p>
          <a:p>
            <a:pPr>
              <a:buFontTx/>
              <a:buChar char="-"/>
            </a:pPr>
            <a:r>
              <a:rPr lang="pt-BR" sz="3000" i="1" dirty="0" err="1" smtClean="0"/>
              <a:t>krisis</a:t>
            </a:r>
            <a:r>
              <a:rPr lang="pt-BR" sz="3000" i="1" dirty="0" smtClean="0"/>
              <a:t>: morrer ou sobreviver?</a:t>
            </a:r>
          </a:p>
          <a:p>
            <a:pPr>
              <a:buFontTx/>
              <a:buChar char="-"/>
            </a:pPr>
            <a:endParaRPr lang="pt-BR" sz="1500" i="1" dirty="0" smtClean="0"/>
          </a:p>
          <a:p>
            <a:r>
              <a:rPr lang="pt-BR" sz="2300" i="1" dirty="0"/>
              <a:t>Consultor de genoma</a:t>
            </a:r>
            <a:r>
              <a:rPr lang="pt-BR" sz="2300" b="1" dirty="0"/>
              <a:t> </a:t>
            </a:r>
            <a:r>
              <a:rPr lang="pt-BR" sz="2300" b="1" dirty="0" smtClean="0"/>
              <a:t>(</a:t>
            </a:r>
            <a:r>
              <a:rPr lang="pt-BR" sz="2300" dirty="0" smtClean="0"/>
              <a:t>“</a:t>
            </a:r>
            <a:r>
              <a:rPr lang="pt-BR" sz="2300" dirty="0"/>
              <a:t>arquiteto de bebês</a:t>
            </a:r>
            <a:r>
              <a:rPr lang="pt-BR" sz="2300" dirty="0" smtClean="0"/>
              <a:t>”); </a:t>
            </a:r>
            <a:endParaRPr lang="pt-BR" sz="2300" dirty="0"/>
          </a:p>
          <a:p>
            <a:r>
              <a:rPr lang="pt-BR" sz="2300" i="1" dirty="0"/>
              <a:t>Consultor de </a:t>
            </a:r>
            <a:r>
              <a:rPr lang="pt-BR" sz="2300" i="1" dirty="0" smtClean="0"/>
              <a:t>longevidade e entretenimento;</a:t>
            </a:r>
            <a:r>
              <a:rPr lang="pt-BR" sz="2300" dirty="0" smtClean="0"/>
              <a:t> </a:t>
            </a:r>
            <a:endParaRPr lang="pt-BR" sz="2300" dirty="0"/>
          </a:p>
          <a:p>
            <a:r>
              <a:rPr lang="pt-BR" sz="2300" i="1" dirty="0" smtClean="0"/>
              <a:t>Hacker genético ou policial virtual;</a:t>
            </a:r>
            <a:r>
              <a:rPr lang="pt-BR" sz="2300" b="1" dirty="0" smtClean="0"/>
              <a:t> </a:t>
            </a:r>
            <a:endParaRPr lang="pt-BR" sz="2300" dirty="0"/>
          </a:p>
          <a:p>
            <a:r>
              <a:rPr lang="pt-BR" sz="2300" i="1" dirty="0"/>
              <a:t>Especialista em </a:t>
            </a:r>
            <a:r>
              <a:rPr lang="pt-BR" sz="2300" i="1" dirty="0" smtClean="0"/>
              <a:t>simplicidade;</a:t>
            </a:r>
            <a:r>
              <a:rPr lang="pt-BR" sz="2300" b="1" dirty="0" smtClean="0"/>
              <a:t> </a:t>
            </a:r>
            <a:endParaRPr lang="pt-BR" sz="2300" dirty="0"/>
          </a:p>
          <a:p>
            <a:r>
              <a:rPr lang="pt-BR" sz="2300" i="1" dirty="0" smtClean="0"/>
              <a:t>Assessoria </a:t>
            </a:r>
            <a:r>
              <a:rPr lang="pt-BR" sz="2300" i="1" dirty="0"/>
              <a:t>pessoal:</a:t>
            </a:r>
            <a:r>
              <a:rPr lang="pt-BR" sz="2300" b="1" dirty="0"/>
              <a:t> </a:t>
            </a:r>
            <a:r>
              <a:rPr lang="pt-BR" sz="2300" i="1" dirty="0" err="1"/>
              <a:t>coaches</a:t>
            </a:r>
            <a:r>
              <a:rPr lang="pt-BR" sz="2300" dirty="0"/>
              <a:t> e </a:t>
            </a:r>
            <a:r>
              <a:rPr lang="pt-BR" sz="2300" dirty="0" smtClean="0"/>
              <a:t>mentores;</a:t>
            </a:r>
            <a:r>
              <a:rPr lang="en-US" sz="2300" dirty="0" smtClean="0"/>
              <a:t>      </a:t>
            </a:r>
          </a:p>
          <a:p>
            <a:pPr marL="0" indent="0">
              <a:buNone/>
            </a:pPr>
            <a:r>
              <a:rPr lang="en-US" sz="1800" dirty="0" smtClean="0"/>
              <a:t>     *</a:t>
            </a:r>
            <a:r>
              <a:rPr lang="en-US" sz="1800" dirty="0" err="1" smtClean="0"/>
              <a:t>Cf</a:t>
            </a:r>
            <a:r>
              <a:rPr lang="en-US" sz="1800" dirty="0" smtClean="0"/>
              <a:t> </a:t>
            </a:r>
            <a:r>
              <a:rPr lang="en-US" sz="1800" dirty="0" err="1" smtClean="0"/>
              <a:t>Relatório</a:t>
            </a:r>
            <a:r>
              <a:rPr lang="en-US" sz="1800" dirty="0" smtClean="0"/>
              <a:t> McKinsey, </a:t>
            </a: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2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58" y="2947516"/>
            <a:ext cx="1783722" cy="213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5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63277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t-BR" b="1" dirty="0" smtClean="0"/>
              <a:t>Advogados </a:t>
            </a:r>
            <a:r>
              <a:rPr lang="pt-BR" b="1" dirty="0"/>
              <a:t>de empresa: </a:t>
            </a:r>
          </a:p>
          <a:p>
            <a:r>
              <a:rPr lang="pt-BR" sz="2600" dirty="0"/>
              <a:t>contencioso &lt; consultivo; </a:t>
            </a:r>
          </a:p>
          <a:p>
            <a:r>
              <a:rPr lang="pt-BR" sz="2600" dirty="0"/>
              <a:t>auditoria; </a:t>
            </a:r>
            <a:r>
              <a:rPr lang="pt-BR" sz="2600" dirty="0" err="1"/>
              <a:t>compliance</a:t>
            </a:r>
            <a:r>
              <a:rPr lang="pt-BR" sz="2600" dirty="0"/>
              <a:t> e código de conduta; </a:t>
            </a:r>
          </a:p>
          <a:p>
            <a:r>
              <a:rPr lang="pt-BR" sz="2600" dirty="0"/>
              <a:t>controladoria, planejamento e apoio ao RH; </a:t>
            </a:r>
          </a:p>
          <a:p>
            <a:r>
              <a:rPr lang="pt-BR" sz="2600" dirty="0"/>
              <a:t>arbitragem e mediação extrajudicial;</a:t>
            </a:r>
          </a:p>
          <a:p>
            <a:endParaRPr lang="pt-BR" dirty="0"/>
          </a:p>
          <a:p>
            <a:pPr marL="0" lvl="0" indent="0">
              <a:buNone/>
            </a:pPr>
            <a:r>
              <a:rPr lang="pt-BR" b="1" dirty="0"/>
              <a:t>Advogados de trabalhadores: </a:t>
            </a:r>
          </a:p>
          <a:p>
            <a:r>
              <a:rPr lang="pt-BR" sz="2600" dirty="0" smtClean="0"/>
              <a:t>ampliação </a:t>
            </a:r>
            <a:r>
              <a:rPr lang="pt-BR" sz="2600" dirty="0"/>
              <a:t>de áreas: Previdenciário, Tributário, </a:t>
            </a:r>
            <a:r>
              <a:rPr lang="pt-BR" sz="2600" dirty="0" smtClean="0"/>
              <a:t>Consumidor;</a:t>
            </a:r>
          </a:p>
          <a:p>
            <a:r>
              <a:rPr lang="pt-BR" sz="2600" dirty="0" smtClean="0"/>
              <a:t>Contratos e Direito Eletrônico </a:t>
            </a:r>
            <a:r>
              <a:rPr lang="pt-BR" sz="2600" dirty="0"/>
              <a:t>(PJE)</a:t>
            </a:r>
          </a:p>
          <a:p>
            <a:r>
              <a:rPr lang="pt-BR" sz="2600" dirty="0" smtClean="0"/>
              <a:t>concorrer </a:t>
            </a:r>
            <a:r>
              <a:rPr lang="pt-BR" sz="2600" dirty="0"/>
              <a:t>com o advogado da empresa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5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3965"/>
            <a:ext cx="8229600" cy="5217443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lvl="0"/>
            <a:r>
              <a:rPr lang="pt-BR" sz="2400" b="1" dirty="0"/>
              <a:t>Uso </a:t>
            </a:r>
            <a:r>
              <a:rPr lang="pt-BR" sz="2400" b="1" dirty="0" smtClean="0"/>
              <a:t>de </a:t>
            </a:r>
            <a:r>
              <a:rPr lang="pt-BR" sz="2400" b="1" i="1" dirty="0" err="1" smtClean="0"/>
              <a:t>Legaltech</a:t>
            </a:r>
            <a:r>
              <a:rPr lang="pt-BR" sz="2400" b="1" i="1" dirty="0" smtClean="0"/>
              <a:t> </a:t>
            </a:r>
            <a:endParaRPr lang="pt-BR" sz="2400" i="1" dirty="0" smtClean="0"/>
          </a:p>
          <a:p>
            <a:pPr marL="0" lvl="0" indent="0">
              <a:buNone/>
            </a:pPr>
            <a:r>
              <a:rPr lang="pt-BR" sz="2400" dirty="0" smtClean="0"/>
              <a:t>     </a:t>
            </a:r>
            <a:r>
              <a:rPr lang="pt-BR" sz="2200" dirty="0" smtClean="0"/>
              <a:t>gestão pessoal, de </a:t>
            </a:r>
            <a:r>
              <a:rPr lang="pt-BR" sz="2200" dirty="0" err="1" smtClean="0"/>
              <a:t>doc</a:t>
            </a:r>
            <a:r>
              <a:rPr lang="pt-BR" sz="2200" dirty="0" smtClean="0"/>
              <a:t> e do escritório;</a:t>
            </a:r>
          </a:p>
          <a:p>
            <a:pPr marL="0" lvl="0" indent="0">
              <a:buNone/>
            </a:pPr>
            <a:endParaRPr lang="pt-BR" sz="2200" dirty="0" smtClean="0"/>
          </a:p>
          <a:p>
            <a:r>
              <a:rPr lang="pt-BR" sz="2400" b="1" dirty="0" err="1" smtClean="0"/>
              <a:t>Jurimetria</a:t>
            </a:r>
            <a:r>
              <a:rPr lang="pt-BR" sz="2400" b="1" dirty="0" smtClean="0"/>
              <a:t> </a:t>
            </a:r>
          </a:p>
          <a:p>
            <a:pPr marL="0" indent="0">
              <a:buNone/>
            </a:pPr>
            <a:r>
              <a:rPr lang="pt-BR" sz="2200" b="1" dirty="0"/>
              <a:t> </a:t>
            </a:r>
            <a:r>
              <a:rPr lang="pt-BR" sz="2200" b="1" dirty="0" smtClean="0"/>
              <a:t>    </a:t>
            </a:r>
            <a:r>
              <a:rPr lang="pt-BR" sz="2200" dirty="0" smtClean="0"/>
              <a:t>estatística e análise de dados;</a:t>
            </a:r>
          </a:p>
          <a:p>
            <a:pPr marL="0" indent="0">
              <a:buNone/>
            </a:pPr>
            <a:endParaRPr lang="pt-BR" sz="2200" dirty="0" smtClean="0"/>
          </a:p>
          <a:p>
            <a:pPr lvl="0"/>
            <a:r>
              <a:rPr lang="pt-BR" sz="2400" b="1" dirty="0" smtClean="0"/>
              <a:t>Atualização </a:t>
            </a:r>
            <a:r>
              <a:rPr lang="pt-BR" sz="2400" b="1" dirty="0"/>
              <a:t>jurídica e multidisciplinar</a:t>
            </a:r>
            <a:endParaRPr lang="pt-BR" sz="2400" dirty="0"/>
          </a:p>
          <a:p>
            <a:pPr marL="0" lvl="0" indent="0">
              <a:buNone/>
            </a:pPr>
            <a:endParaRPr lang="pt-BR" sz="2400" b="1" dirty="0" smtClean="0"/>
          </a:p>
          <a:p>
            <a:pPr lvl="0"/>
            <a:r>
              <a:rPr lang="pt-BR" sz="2400" b="1" dirty="0" smtClean="0"/>
              <a:t>Linguagem e postura </a:t>
            </a:r>
          </a:p>
          <a:p>
            <a:pPr marL="0" lvl="0" indent="0">
              <a:buNone/>
            </a:pPr>
            <a:r>
              <a:rPr lang="pt-BR" sz="2400" dirty="0" smtClean="0"/>
              <a:t>     </a:t>
            </a:r>
            <a:r>
              <a:rPr lang="pt-BR" sz="2200" dirty="0" smtClean="0"/>
              <a:t>grife</a:t>
            </a:r>
            <a:r>
              <a:rPr lang="pt-BR" sz="2200" dirty="0"/>
              <a:t>, commodity ou </a:t>
            </a:r>
            <a:r>
              <a:rPr lang="pt-BR" sz="2200" i="1" dirty="0" err="1"/>
              <a:t>munus</a:t>
            </a:r>
            <a:r>
              <a:rPr lang="pt-BR" sz="2200" i="1" dirty="0"/>
              <a:t> publicum</a:t>
            </a:r>
            <a:r>
              <a:rPr lang="pt-BR" sz="2200" dirty="0" smtClean="0"/>
              <a:t>?</a:t>
            </a:r>
          </a:p>
          <a:p>
            <a:pPr lvl="0"/>
            <a:endParaRPr lang="pt-BR" sz="2400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56" y="548680"/>
            <a:ext cx="279293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2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400" b="1" dirty="0" smtClean="0"/>
              <a:t>Fidelização do cliente;</a:t>
            </a:r>
          </a:p>
          <a:p>
            <a:pPr marL="0" lvl="0" indent="0">
              <a:buNone/>
            </a:pPr>
            <a:endParaRPr lang="pt-BR" sz="2400" b="1" dirty="0" smtClean="0"/>
          </a:p>
          <a:p>
            <a:pPr lvl="0"/>
            <a:r>
              <a:rPr lang="pt-BR" sz="2400" b="1" dirty="0" smtClean="0"/>
              <a:t>Networking;</a:t>
            </a:r>
            <a:endParaRPr lang="pt-BR" sz="2400" b="1" dirty="0" smtClean="0"/>
          </a:p>
          <a:p>
            <a:pPr lvl="0"/>
            <a:endParaRPr lang="pt-BR" sz="2400" dirty="0" smtClean="0"/>
          </a:p>
          <a:p>
            <a:r>
              <a:rPr lang="pt-BR" sz="2400" dirty="0" smtClean="0"/>
              <a:t>“</a:t>
            </a:r>
            <a:r>
              <a:rPr lang="pt-BR" sz="2400" b="1" dirty="0" smtClean="0"/>
              <a:t>menos </a:t>
            </a:r>
            <a:r>
              <a:rPr lang="pt-BR" sz="2400" b="1" i="1" dirty="0" err="1" smtClean="0"/>
              <a:t>hands</a:t>
            </a:r>
            <a:r>
              <a:rPr lang="pt-BR" sz="2400" b="1" i="1" dirty="0" smtClean="0"/>
              <a:t> </a:t>
            </a:r>
            <a:r>
              <a:rPr lang="pt-BR" sz="2400" b="1" dirty="0" smtClean="0"/>
              <a:t>e mais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head</a:t>
            </a:r>
            <a:r>
              <a:rPr lang="pt-BR" sz="2400" b="1" i="1" dirty="0" smtClean="0"/>
              <a:t> e </a:t>
            </a:r>
            <a:r>
              <a:rPr lang="pt-BR" sz="2400" b="1" i="1" dirty="0" err="1" smtClean="0"/>
              <a:t>heart</a:t>
            </a:r>
            <a:r>
              <a:rPr lang="pt-BR" sz="2400" b="1" dirty="0" smtClean="0"/>
              <a:t>”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fazer o que a IA não consegue: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(criatividade, estratégia e ....)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       www.dallegrave.com</a:t>
            </a:r>
            <a:r>
              <a:rPr lang="pt-BR" dirty="0" smtClean="0"/>
              <a:t>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6992"/>
            <a:ext cx="15970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9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311</TotalTime>
  <Words>267</Words>
  <Application>Microsoft Office PowerPoint</Application>
  <PresentationFormat>Apresentação na tela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Adjacência</vt:lpstr>
      <vt:lpstr>  A atuação do advogado trabalhista  no contexto pós-reforma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atuação do advogado trabalhista e o contexto pós-reforma</dc:title>
  <dc:creator>Neto Dallegrave</dc:creator>
  <cp:lastModifiedBy>Neto Dallegrave</cp:lastModifiedBy>
  <cp:revision>15</cp:revision>
  <dcterms:created xsi:type="dcterms:W3CDTF">2018-04-26T13:49:06Z</dcterms:created>
  <dcterms:modified xsi:type="dcterms:W3CDTF">2018-04-26T19:00:57Z</dcterms:modified>
</cp:coreProperties>
</file>