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E1E-35BF-4548-8261-242E60141479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AF21F4B-F73E-41DB-B1B6-04A079972FFB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A6C5E1E-35BF-4548-8261-242E60141479}" type="datetimeFigureOut">
              <a:rPr lang="pt-BR" smtClean="0"/>
              <a:t>16/05/2018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dallegra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4400" dirty="0" smtClean="0"/>
              <a:t>A atuação do advogado trabalhista  no contexto pós-reforma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00" cy="1752600"/>
          </a:xfrm>
        </p:spPr>
        <p:txBody>
          <a:bodyPr>
            <a:normAutofit fontScale="92500" lnSpcReduction="20000"/>
          </a:bodyPr>
          <a:lstStyle/>
          <a:p>
            <a:r>
              <a:rPr lang="pt-BR" sz="256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José Affonso Dallegrave Neto</a:t>
            </a:r>
          </a:p>
          <a:p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advogado; mestre e doutor pela UFPR;</a:t>
            </a:r>
          </a:p>
          <a:p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pós-doutor pela Universidade de Lisboa (FDUNL)</a:t>
            </a:r>
          </a:p>
          <a:p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Búzios, RJ – maio de 2018</a:t>
            </a:r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b="1" dirty="0" smtClean="0"/>
              <a:t>Vivemos uma transformação, crise ou metamorfose?</a:t>
            </a:r>
          </a:p>
          <a:p>
            <a:endParaRPr lang="pt-BR" dirty="0" smtClean="0"/>
          </a:p>
          <a:p>
            <a:r>
              <a:rPr lang="pt-BR" dirty="0" smtClean="0"/>
              <a:t>Fertilização </a:t>
            </a:r>
            <a:r>
              <a:rPr lang="pt-BR" i="1" dirty="0" smtClean="0"/>
              <a:t>in vitro</a:t>
            </a:r>
            <a:r>
              <a:rPr lang="pt-BR" dirty="0" smtClean="0"/>
              <a:t>;</a:t>
            </a:r>
          </a:p>
          <a:p>
            <a:r>
              <a:rPr lang="pt-BR" dirty="0" err="1" smtClean="0"/>
              <a:t>Botulina</a:t>
            </a:r>
            <a:r>
              <a:rPr lang="pt-BR" dirty="0" smtClean="0"/>
              <a:t> da bactéria do porco;</a:t>
            </a:r>
          </a:p>
          <a:p>
            <a:r>
              <a:rPr lang="pt-BR" dirty="0" smtClean="0"/>
              <a:t>Medicamento doença cardíaca (Pfizer = </a:t>
            </a:r>
            <a:r>
              <a:rPr lang="pt-BR" dirty="0" err="1" smtClean="0"/>
              <a:t>viagra</a:t>
            </a:r>
            <a:r>
              <a:rPr lang="pt-BR" dirty="0" smtClean="0"/>
              <a:t>);</a:t>
            </a:r>
          </a:p>
          <a:p>
            <a:endParaRPr lang="pt-BR" dirty="0" smtClean="0"/>
          </a:p>
          <a:p>
            <a:r>
              <a:rPr lang="pt-BR" sz="2400" dirty="0" err="1" smtClean="0"/>
              <a:t>Disrupção</a:t>
            </a:r>
            <a:r>
              <a:rPr lang="pt-BR" sz="2400" dirty="0" smtClean="0"/>
              <a:t>  e </a:t>
            </a:r>
            <a:r>
              <a:rPr lang="pt-BR" sz="2400" i="1" dirty="0" err="1" smtClean="0"/>
              <a:t>krisis</a:t>
            </a:r>
            <a:endParaRPr lang="pt-BR" sz="24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212976"/>
            <a:ext cx="1158875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9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 smtClean="0"/>
              <a:t>Fatores que afetam a advocacia trabalhista: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2600" dirty="0" smtClean="0"/>
              <a:t>1.</a:t>
            </a:r>
            <a:r>
              <a:rPr lang="pt-BR" dirty="0" smtClean="0"/>
              <a:t> </a:t>
            </a:r>
            <a:r>
              <a:rPr lang="pt-BR" sz="2600" dirty="0" smtClean="0"/>
              <a:t>Multiplicação dos cursos jurídicos;</a:t>
            </a:r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r>
              <a:rPr lang="pt-BR" sz="2600" dirty="0" smtClean="0"/>
              <a:t>2. Globalização (firmas GG);</a:t>
            </a:r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r>
              <a:rPr lang="pt-BR" sz="2600" dirty="0" smtClean="0"/>
              <a:t>3. Pós-modernidade líquida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</a:t>
            </a:r>
            <a:r>
              <a:rPr lang="pt-BR" dirty="0" err="1" smtClean="0"/>
              <a:t>M</a:t>
            </a:r>
            <a:r>
              <a:rPr lang="pt-BR" sz="2000" dirty="0" err="1" smtClean="0"/>
              <a:t>etanarrativas</a:t>
            </a:r>
            <a:r>
              <a:rPr lang="pt-BR" sz="2000" dirty="0" smtClean="0"/>
              <a:t>, post-</a:t>
            </a:r>
            <a:r>
              <a:rPr lang="pt-BR" sz="2000" dirty="0" err="1" smtClean="0"/>
              <a:t>thruth</a:t>
            </a:r>
            <a:r>
              <a:rPr lang="pt-BR" sz="2000" dirty="0" smtClean="0"/>
              <a:t> (sofistas);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Fla</a:t>
            </a:r>
            <a:r>
              <a:rPr lang="pt-BR" sz="2000" dirty="0" smtClean="0"/>
              <a:t> x </a:t>
            </a:r>
            <a:r>
              <a:rPr lang="pt-BR" sz="2000" dirty="0" err="1" smtClean="0"/>
              <a:t>Flu</a:t>
            </a:r>
            <a:r>
              <a:rPr lang="pt-BR" sz="2000" dirty="0" smtClean="0"/>
              <a:t> no STF; norma reflexiva; </a:t>
            </a:r>
          </a:p>
          <a:p>
            <a:pPr marL="0" indent="0">
              <a:buNone/>
            </a:pPr>
            <a:r>
              <a:rPr lang="pt-BR" sz="2000" dirty="0" smtClean="0"/>
              <a:t>       Tribos e </a:t>
            </a:r>
            <a:r>
              <a:rPr lang="pt-BR" sz="2000" dirty="0" err="1" smtClean="0"/>
              <a:t>sororidade</a:t>
            </a:r>
            <a:r>
              <a:rPr lang="pt-BR" sz="2000" dirty="0" smtClean="0"/>
              <a:t>;</a:t>
            </a:r>
          </a:p>
          <a:p>
            <a:pPr marL="0" indent="0">
              <a:buNone/>
            </a:pPr>
            <a:r>
              <a:rPr lang="pt-BR" sz="2000" dirty="0" smtClean="0"/>
              <a:t>       Transição de mitos (governança pelo n.);</a:t>
            </a:r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r>
              <a:rPr lang="pt-BR" sz="2600" dirty="0" smtClean="0"/>
              <a:t>4. Indústria 4.0 </a:t>
            </a:r>
          </a:p>
          <a:p>
            <a:pPr marL="0" indent="0">
              <a:buNone/>
            </a:pPr>
            <a:r>
              <a:rPr lang="pt-BR" sz="2600" dirty="0" smtClean="0"/>
              <a:t>     </a:t>
            </a:r>
            <a:r>
              <a:rPr lang="pt-BR" dirty="0" smtClean="0"/>
              <a:t>  fusão tecnológica; velocidade; ubiquidade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IA; </a:t>
            </a:r>
            <a:r>
              <a:rPr lang="en-US" i="1" dirty="0"/>
              <a:t>Machine </a:t>
            </a:r>
            <a:r>
              <a:rPr lang="en-US" i="1" dirty="0" smtClean="0"/>
              <a:t>Learning,</a:t>
            </a:r>
            <a:r>
              <a:rPr lang="pt-BR" dirty="0" smtClean="0"/>
              <a:t> </a:t>
            </a:r>
            <a:r>
              <a:rPr lang="pt-BR" i="1" dirty="0" smtClean="0"/>
              <a:t>Big Data</a:t>
            </a:r>
            <a:r>
              <a:rPr lang="pt-BR" dirty="0" smtClean="0"/>
              <a:t>; Algoritmo e </a:t>
            </a:r>
            <a:r>
              <a:rPr lang="pt-BR" dirty="0" err="1" smtClean="0"/>
              <a:t>uberização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  Gilles: tudo turbinado</a:t>
            </a:r>
          </a:p>
          <a:p>
            <a:pPr marL="0" indent="0">
              <a:buNone/>
            </a:pPr>
            <a:r>
              <a:rPr lang="pt-BR" dirty="0" smtClean="0"/>
              <a:t>     </a:t>
            </a:r>
            <a:r>
              <a:rPr lang="pt-BR" sz="2400" dirty="0" smtClean="0"/>
              <a:t>  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56992"/>
            <a:ext cx="1967203" cy="1475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2880" y="836712"/>
            <a:ext cx="8229600" cy="5616624"/>
          </a:xfrm>
        </p:spPr>
        <p:txBody>
          <a:bodyPr>
            <a:normAutofit/>
          </a:bodyPr>
          <a:lstStyle/>
          <a:p>
            <a:r>
              <a:rPr lang="pt-BR" sz="2400" b="1" smtClean="0"/>
              <a:t>Enfim</a:t>
            </a:r>
            <a:r>
              <a:rPr lang="pt-BR" sz="2400" b="1" dirty="0" smtClean="0"/>
              <a:t>, a </a:t>
            </a:r>
            <a:r>
              <a:rPr lang="pt-BR" sz="2400" b="1" dirty="0" smtClean="0">
                <a:solidFill>
                  <a:srgbClr val="FF0000"/>
                </a:solidFill>
              </a:rPr>
              <a:t>cereja do bolo</a:t>
            </a:r>
            <a:r>
              <a:rPr lang="pt-BR" sz="2400" b="1" dirty="0" smtClean="0"/>
              <a:t>: Reforma</a:t>
            </a:r>
          </a:p>
          <a:p>
            <a:pPr marL="0" indent="0">
              <a:buNone/>
            </a:pPr>
            <a:r>
              <a:rPr lang="pt-BR" sz="2300" dirty="0" smtClean="0"/>
              <a:t>      modalidades de trabalho;  flexibilização; 	                     </a:t>
            </a:r>
          </a:p>
          <a:p>
            <a:pPr marL="0" indent="0">
              <a:buNone/>
            </a:pPr>
            <a:r>
              <a:rPr lang="pt-BR" sz="2300" dirty="0"/>
              <a:t> </a:t>
            </a:r>
            <a:r>
              <a:rPr lang="pt-BR" sz="2300" dirty="0" smtClean="0"/>
              <a:t>     honorários de sucumbência;</a:t>
            </a:r>
          </a:p>
          <a:p>
            <a:pPr marL="0" indent="0">
              <a:buNone/>
            </a:pPr>
            <a:endParaRPr lang="pt-BR" sz="2200" dirty="0" smtClean="0"/>
          </a:p>
          <a:p>
            <a:pPr>
              <a:buFontTx/>
              <a:buChar char="-"/>
            </a:pPr>
            <a:r>
              <a:rPr lang="pt-BR" sz="3000" i="1" dirty="0" err="1" smtClean="0"/>
              <a:t>krisis</a:t>
            </a:r>
            <a:r>
              <a:rPr lang="pt-BR" sz="3000" i="1" dirty="0" smtClean="0"/>
              <a:t>: morrer ou sobreviver?</a:t>
            </a:r>
          </a:p>
          <a:p>
            <a:pPr>
              <a:buFontTx/>
              <a:buChar char="-"/>
            </a:pPr>
            <a:endParaRPr lang="pt-BR" sz="1500" i="1" dirty="0" smtClean="0"/>
          </a:p>
          <a:p>
            <a:r>
              <a:rPr lang="pt-BR" sz="2300" i="1" dirty="0"/>
              <a:t>Consultor de genoma</a:t>
            </a:r>
            <a:r>
              <a:rPr lang="pt-BR" sz="2300" b="1" dirty="0"/>
              <a:t> </a:t>
            </a:r>
            <a:r>
              <a:rPr lang="pt-BR" sz="2300" b="1" dirty="0" smtClean="0"/>
              <a:t>(</a:t>
            </a:r>
            <a:r>
              <a:rPr lang="pt-BR" sz="2300" dirty="0" smtClean="0"/>
              <a:t>“</a:t>
            </a:r>
            <a:r>
              <a:rPr lang="pt-BR" sz="2300" dirty="0"/>
              <a:t>arquiteto de bebês</a:t>
            </a:r>
            <a:r>
              <a:rPr lang="pt-BR" sz="2300" dirty="0" smtClean="0"/>
              <a:t>”); </a:t>
            </a:r>
            <a:endParaRPr lang="pt-BR" sz="2300" dirty="0"/>
          </a:p>
          <a:p>
            <a:r>
              <a:rPr lang="pt-BR" sz="2300" i="1" dirty="0"/>
              <a:t>Consultor de </a:t>
            </a:r>
            <a:r>
              <a:rPr lang="pt-BR" sz="2300" i="1" dirty="0" smtClean="0"/>
              <a:t>longevidade e entretenimento;</a:t>
            </a:r>
            <a:r>
              <a:rPr lang="pt-BR" sz="2300" dirty="0" smtClean="0"/>
              <a:t> </a:t>
            </a:r>
            <a:endParaRPr lang="pt-BR" sz="2300" dirty="0"/>
          </a:p>
          <a:p>
            <a:r>
              <a:rPr lang="pt-BR" sz="2300" i="1" dirty="0" smtClean="0"/>
              <a:t>Hacker genético ou policial virtual;</a:t>
            </a:r>
            <a:r>
              <a:rPr lang="pt-BR" sz="2300" b="1" dirty="0" smtClean="0"/>
              <a:t> </a:t>
            </a:r>
            <a:endParaRPr lang="pt-BR" sz="2300" dirty="0"/>
          </a:p>
          <a:p>
            <a:r>
              <a:rPr lang="pt-BR" sz="2300" i="1" dirty="0"/>
              <a:t>Especialista em </a:t>
            </a:r>
            <a:r>
              <a:rPr lang="pt-BR" sz="2300" i="1" dirty="0" smtClean="0"/>
              <a:t>simplicidade;</a:t>
            </a:r>
            <a:r>
              <a:rPr lang="pt-BR" sz="2300" b="1" dirty="0" smtClean="0"/>
              <a:t> </a:t>
            </a:r>
            <a:endParaRPr lang="pt-BR" sz="2300" dirty="0"/>
          </a:p>
          <a:p>
            <a:r>
              <a:rPr lang="pt-BR" sz="2300" i="1" dirty="0" smtClean="0"/>
              <a:t>Assessoria </a:t>
            </a:r>
            <a:r>
              <a:rPr lang="pt-BR" sz="2300" i="1" dirty="0"/>
              <a:t>pessoal:</a:t>
            </a:r>
            <a:r>
              <a:rPr lang="pt-BR" sz="2300" b="1" dirty="0"/>
              <a:t> </a:t>
            </a:r>
            <a:r>
              <a:rPr lang="pt-BR" sz="2300" i="1" dirty="0" err="1"/>
              <a:t>coaches</a:t>
            </a:r>
            <a:r>
              <a:rPr lang="pt-BR" sz="2300" dirty="0"/>
              <a:t> e </a:t>
            </a:r>
            <a:r>
              <a:rPr lang="pt-BR" sz="2300" dirty="0" smtClean="0"/>
              <a:t>mentores;</a:t>
            </a:r>
            <a:r>
              <a:rPr lang="en-US" sz="2300" dirty="0" smtClean="0"/>
              <a:t>      </a:t>
            </a:r>
          </a:p>
          <a:p>
            <a:pPr marL="0" indent="0">
              <a:buNone/>
            </a:pPr>
            <a:r>
              <a:rPr lang="en-US" sz="1800" dirty="0" smtClean="0"/>
              <a:t>     *</a:t>
            </a:r>
            <a:r>
              <a:rPr lang="en-US" sz="1800" dirty="0" err="1" smtClean="0"/>
              <a:t>Cf</a:t>
            </a:r>
            <a:r>
              <a:rPr lang="en-US" sz="1800" dirty="0" smtClean="0"/>
              <a:t> </a:t>
            </a:r>
            <a:r>
              <a:rPr lang="en-US" sz="1800" dirty="0" err="1" smtClean="0"/>
              <a:t>Relatório</a:t>
            </a:r>
            <a:r>
              <a:rPr lang="en-US" sz="1800" dirty="0" smtClean="0"/>
              <a:t> McKinsey, </a:t>
            </a:r>
            <a:r>
              <a:rPr lang="pt-BR" sz="1800" dirty="0" smtClean="0"/>
              <a:t>	</a:t>
            </a:r>
          </a:p>
          <a:p>
            <a:pPr marL="0" indent="0">
              <a:buNone/>
            </a:pPr>
            <a:endParaRPr lang="pt-BR" sz="22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758" y="2947516"/>
            <a:ext cx="1783722" cy="213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5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06327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t-BR" sz="2600" b="1" dirty="0" smtClean="0"/>
              <a:t>Advogados </a:t>
            </a:r>
            <a:r>
              <a:rPr lang="pt-BR" sz="2600" b="1" dirty="0"/>
              <a:t>de empresa: </a:t>
            </a:r>
          </a:p>
          <a:p>
            <a:r>
              <a:rPr lang="pt-BR" sz="2600" dirty="0"/>
              <a:t>contencioso &lt; consultivo; </a:t>
            </a:r>
          </a:p>
          <a:p>
            <a:r>
              <a:rPr lang="pt-BR" sz="2600" dirty="0"/>
              <a:t>auditoria; </a:t>
            </a:r>
            <a:r>
              <a:rPr lang="pt-BR" sz="2600" dirty="0" err="1"/>
              <a:t>compliance</a:t>
            </a:r>
            <a:r>
              <a:rPr lang="pt-BR" sz="2600" dirty="0"/>
              <a:t> e código de conduta; </a:t>
            </a:r>
          </a:p>
          <a:p>
            <a:r>
              <a:rPr lang="pt-BR" sz="2600" dirty="0"/>
              <a:t>controladoria, planejamento e apoio ao RH; </a:t>
            </a:r>
          </a:p>
          <a:p>
            <a:r>
              <a:rPr lang="pt-BR" sz="2600" dirty="0"/>
              <a:t>arbitragem e mediação extrajudicial;</a:t>
            </a:r>
          </a:p>
          <a:p>
            <a:endParaRPr lang="pt-BR" dirty="0"/>
          </a:p>
          <a:p>
            <a:pPr marL="0" lvl="0" indent="0">
              <a:buNone/>
            </a:pPr>
            <a:r>
              <a:rPr lang="pt-BR" sz="2600" b="1" dirty="0"/>
              <a:t>Advogados de trabalhadores: </a:t>
            </a:r>
          </a:p>
          <a:p>
            <a:r>
              <a:rPr lang="pt-BR" sz="2600" dirty="0" smtClean="0"/>
              <a:t>ampliação </a:t>
            </a:r>
            <a:r>
              <a:rPr lang="pt-BR" sz="2600" dirty="0"/>
              <a:t>de áreas: Previdenciário, Tributário, </a:t>
            </a:r>
            <a:r>
              <a:rPr lang="pt-BR" sz="2600" dirty="0" smtClean="0"/>
              <a:t>Consumidor;</a:t>
            </a:r>
          </a:p>
          <a:p>
            <a:r>
              <a:rPr lang="pt-BR" sz="2600" dirty="0" smtClean="0"/>
              <a:t>Contratos e Direito Eletrônico </a:t>
            </a:r>
            <a:r>
              <a:rPr lang="pt-BR" dirty="0"/>
              <a:t>(</a:t>
            </a:r>
            <a:r>
              <a:rPr lang="pt-BR" dirty="0" smtClean="0"/>
              <a:t>PJE – 100% da JT)</a:t>
            </a:r>
          </a:p>
          <a:p>
            <a:pPr marL="114300" indent="0">
              <a:buNone/>
            </a:pPr>
            <a:r>
              <a:rPr lang="pt-BR" sz="2400" dirty="0" smtClean="0"/>
              <a:t>   </a:t>
            </a:r>
            <a:r>
              <a:rPr lang="pt-BR" sz="1900" dirty="0" smtClean="0"/>
              <a:t>450 </a:t>
            </a:r>
            <a:r>
              <a:rPr lang="pt-BR" sz="1900" dirty="0"/>
              <a:t>mil </a:t>
            </a:r>
            <a:r>
              <a:rPr lang="pt-BR" sz="1900" dirty="0" smtClean="0"/>
              <a:t>advogados cadastrados no sistema;</a:t>
            </a:r>
          </a:p>
          <a:p>
            <a:r>
              <a:rPr lang="pt-BR" sz="2600" dirty="0" smtClean="0"/>
              <a:t>concorrer </a:t>
            </a:r>
            <a:r>
              <a:rPr lang="pt-BR" sz="2600" dirty="0"/>
              <a:t>com o advogado da empresa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15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17443"/>
          </a:xfrm>
        </p:spPr>
        <p:txBody>
          <a:bodyPr>
            <a:normAutofit/>
          </a:bodyPr>
          <a:lstStyle/>
          <a:p>
            <a:endParaRPr lang="pt-BR" sz="2000" b="1" dirty="0"/>
          </a:p>
          <a:p>
            <a:pPr lvl="0"/>
            <a:r>
              <a:rPr lang="pt-BR" sz="2400" b="1" dirty="0"/>
              <a:t>Uso </a:t>
            </a:r>
            <a:r>
              <a:rPr lang="pt-BR" sz="2400" b="1" dirty="0" smtClean="0"/>
              <a:t>de </a:t>
            </a:r>
            <a:r>
              <a:rPr lang="pt-BR" sz="2400" b="1" i="1" dirty="0" err="1" smtClean="0"/>
              <a:t>Legaltech</a:t>
            </a:r>
            <a:r>
              <a:rPr lang="pt-BR" sz="2400" b="1" i="1" dirty="0" smtClean="0"/>
              <a:t> </a:t>
            </a:r>
            <a:endParaRPr lang="pt-BR" sz="2400" i="1" dirty="0" smtClean="0"/>
          </a:p>
          <a:p>
            <a:pPr marL="0" lvl="0" indent="0">
              <a:buNone/>
            </a:pPr>
            <a:r>
              <a:rPr lang="pt-BR" sz="2400" dirty="0" smtClean="0"/>
              <a:t>     </a:t>
            </a:r>
            <a:r>
              <a:rPr lang="pt-BR" sz="2200" dirty="0" smtClean="0"/>
              <a:t>gestão pessoal, de </a:t>
            </a:r>
            <a:r>
              <a:rPr lang="pt-BR" sz="2200" dirty="0" err="1" smtClean="0"/>
              <a:t>doc</a:t>
            </a:r>
            <a:r>
              <a:rPr lang="pt-BR" sz="2200" dirty="0" smtClean="0"/>
              <a:t> e do escritório;</a:t>
            </a:r>
          </a:p>
          <a:p>
            <a:pPr marL="0" lvl="0" indent="0">
              <a:buNone/>
            </a:pPr>
            <a:endParaRPr lang="pt-BR" sz="2200" dirty="0" smtClean="0"/>
          </a:p>
          <a:p>
            <a:r>
              <a:rPr lang="pt-BR" sz="2400" b="1" dirty="0" err="1" smtClean="0"/>
              <a:t>Jurimetria</a:t>
            </a:r>
            <a:r>
              <a:rPr lang="pt-BR" sz="2400" b="1" dirty="0" smtClean="0"/>
              <a:t> </a:t>
            </a:r>
          </a:p>
          <a:p>
            <a:pPr marL="0" indent="0">
              <a:buNone/>
            </a:pPr>
            <a:r>
              <a:rPr lang="pt-BR" sz="2200" b="1" dirty="0"/>
              <a:t> </a:t>
            </a:r>
            <a:r>
              <a:rPr lang="pt-BR" sz="2200" b="1" dirty="0" smtClean="0"/>
              <a:t>    </a:t>
            </a:r>
            <a:r>
              <a:rPr lang="pt-BR" sz="2200" dirty="0" smtClean="0"/>
              <a:t>estatística e análise de dados;</a:t>
            </a:r>
          </a:p>
          <a:p>
            <a:pPr marL="0" indent="0">
              <a:buNone/>
            </a:pPr>
            <a:endParaRPr lang="pt-BR" sz="2200" dirty="0" smtClean="0"/>
          </a:p>
          <a:p>
            <a:pPr lvl="0"/>
            <a:r>
              <a:rPr lang="pt-BR" sz="2400" b="1" dirty="0" smtClean="0"/>
              <a:t>Atualização </a:t>
            </a:r>
            <a:r>
              <a:rPr lang="pt-BR" sz="2400" b="1" dirty="0"/>
              <a:t>jurídica e </a:t>
            </a:r>
            <a:r>
              <a:rPr lang="pt-BR" sz="2400" b="1" dirty="0" smtClean="0"/>
              <a:t>multidisciplinar</a:t>
            </a:r>
          </a:p>
          <a:p>
            <a:pPr marL="114300" lvl="0" indent="0">
              <a:buNone/>
            </a:pPr>
            <a:r>
              <a:rPr lang="pt-BR" sz="2400" b="1" dirty="0"/>
              <a:t> </a:t>
            </a:r>
            <a:r>
              <a:rPr lang="pt-BR" sz="2400" b="1" dirty="0" smtClean="0"/>
              <a:t>   </a:t>
            </a:r>
            <a:r>
              <a:rPr lang="pt-BR" i="1" dirty="0" err="1" smtClean="0"/>
              <a:t>smart</a:t>
            </a:r>
            <a:r>
              <a:rPr lang="pt-BR" i="1" dirty="0" smtClean="0"/>
              <a:t> </a:t>
            </a:r>
            <a:r>
              <a:rPr lang="pt-BR" i="1" dirty="0" err="1" smtClean="0"/>
              <a:t>contracts</a:t>
            </a:r>
            <a:r>
              <a:rPr lang="pt-BR" i="1" dirty="0" smtClean="0"/>
              <a:t> </a:t>
            </a:r>
            <a:r>
              <a:rPr lang="pt-BR" sz="2000" dirty="0" smtClean="0"/>
              <a:t>(criptografado e automatizado por algoritmo)</a:t>
            </a:r>
            <a:endParaRPr lang="pt-BR" sz="2000" dirty="0"/>
          </a:p>
          <a:p>
            <a:pPr marL="0" lvl="0" indent="0">
              <a:buNone/>
            </a:pPr>
            <a:endParaRPr lang="pt-BR" sz="2400" b="1" dirty="0" smtClean="0"/>
          </a:p>
          <a:p>
            <a:pPr lvl="0"/>
            <a:r>
              <a:rPr lang="pt-BR" sz="2400" b="1" dirty="0" smtClean="0"/>
              <a:t>Linguagem e postura </a:t>
            </a:r>
          </a:p>
          <a:p>
            <a:pPr marL="0" lvl="0" indent="0">
              <a:buNone/>
            </a:pPr>
            <a:r>
              <a:rPr lang="pt-BR" sz="2400" dirty="0" smtClean="0"/>
              <a:t>     </a:t>
            </a:r>
            <a:r>
              <a:rPr lang="pt-BR" sz="2200" dirty="0" smtClean="0"/>
              <a:t>grife</a:t>
            </a:r>
            <a:r>
              <a:rPr lang="pt-BR" sz="2200" dirty="0"/>
              <a:t>, commodity ou </a:t>
            </a:r>
            <a:r>
              <a:rPr lang="pt-BR" sz="2200" i="1" dirty="0" err="1"/>
              <a:t>munus</a:t>
            </a:r>
            <a:r>
              <a:rPr lang="pt-BR" sz="2200" i="1" dirty="0"/>
              <a:t> publicum</a:t>
            </a:r>
            <a:r>
              <a:rPr lang="pt-BR" sz="2200" dirty="0" smtClean="0"/>
              <a:t>?</a:t>
            </a:r>
          </a:p>
          <a:p>
            <a:pPr lvl="0"/>
            <a:endParaRPr lang="pt-BR" sz="2400" dirty="0"/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56" y="332656"/>
            <a:ext cx="279293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29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/>
          <a:lstStyle/>
          <a:p>
            <a:pPr lvl="0"/>
            <a:r>
              <a:rPr lang="pt-BR" sz="2400" b="1" dirty="0" smtClean="0"/>
              <a:t>Fidelização do cliente;</a:t>
            </a:r>
          </a:p>
          <a:p>
            <a:pPr marL="0" lvl="0" indent="0">
              <a:buNone/>
            </a:pPr>
            <a:endParaRPr lang="pt-BR" sz="2400" b="1" dirty="0" smtClean="0"/>
          </a:p>
          <a:p>
            <a:pPr lvl="0"/>
            <a:r>
              <a:rPr lang="pt-BR" sz="2400" b="1" dirty="0" smtClean="0"/>
              <a:t>Networking;</a:t>
            </a:r>
          </a:p>
          <a:p>
            <a:pPr lvl="0"/>
            <a:endParaRPr lang="pt-BR" sz="2400" dirty="0" smtClean="0"/>
          </a:p>
          <a:p>
            <a:r>
              <a:rPr lang="pt-BR" sz="2400" dirty="0" smtClean="0"/>
              <a:t>“</a:t>
            </a:r>
            <a:r>
              <a:rPr lang="pt-BR" sz="2400" b="1" dirty="0" smtClean="0"/>
              <a:t>menos </a:t>
            </a:r>
            <a:r>
              <a:rPr lang="pt-BR" sz="2400" b="1" i="1" dirty="0" err="1" smtClean="0"/>
              <a:t>hands</a:t>
            </a:r>
            <a:r>
              <a:rPr lang="pt-BR" sz="2400" b="1" i="1" dirty="0" smtClean="0"/>
              <a:t>; </a:t>
            </a:r>
            <a:r>
              <a:rPr lang="pt-BR" sz="2400" b="1" dirty="0" smtClean="0"/>
              <a:t>mais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head</a:t>
            </a:r>
            <a:r>
              <a:rPr lang="pt-BR" sz="2400" b="1" i="1" dirty="0" smtClean="0"/>
              <a:t> e </a:t>
            </a:r>
            <a:r>
              <a:rPr lang="pt-BR" sz="2400" b="1" i="1" dirty="0" err="1" smtClean="0"/>
              <a:t>heart</a:t>
            </a:r>
            <a:r>
              <a:rPr lang="pt-BR" sz="2400" b="1" dirty="0" smtClean="0"/>
              <a:t>”</a:t>
            </a:r>
          </a:p>
          <a:p>
            <a:pPr marL="0" indent="0">
              <a:buNone/>
            </a:pPr>
            <a:endParaRPr lang="pt-BR" sz="1000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fazer o que a IA não consegue: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(criatividade, estratégia e ....)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       www.dallegrave.com</a:t>
            </a:r>
            <a:r>
              <a:rPr lang="pt-BR" dirty="0" smtClean="0"/>
              <a:t> </a:t>
            </a:r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56992"/>
            <a:ext cx="159702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9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395</TotalTime>
  <Words>304</Words>
  <Application>Microsoft Office PowerPoint</Application>
  <PresentationFormat>Apresentação na tela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Adjacência</vt:lpstr>
      <vt:lpstr>  A atuação do advogado trabalhista  no contexto pós-reforma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atuação do advogado trabalhista e o contexto pós-reforma</dc:title>
  <dc:creator>Neto Dallegrave</dc:creator>
  <cp:lastModifiedBy>Manuela Dallegrave</cp:lastModifiedBy>
  <cp:revision>18</cp:revision>
  <dcterms:created xsi:type="dcterms:W3CDTF">2018-04-26T13:49:06Z</dcterms:created>
  <dcterms:modified xsi:type="dcterms:W3CDTF">2018-05-16T20:54:10Z</dcterms:modified>
</cp:coreProperties>
</file>