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ECD-9E1A-4260-8F8D-9837569CDC46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ECD-9E1A-4260-8F8D-9837569CDC46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ECD-9E1A-4260-8F8D-9837569CDC46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ECD-9E1A-4260-8F8D-9837569CDC46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ECD-9E1A-4260-8F8D-9837569CDC46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3643ECD-9E1A-4260-8F8D-9837569CDC46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ECD-9E1A-4260-8F8D-9837569CDC46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ECD-9E1A-4260-8F8D-9837569CDC46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ECD-9E1A-4260-8F8D-9837569CDC46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ECD-9E1A-4260-8F8D-9837569CDC46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3643ECD-9E1A-4260-8F8D-9837569CDC46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3643ECD-9E1A-4260-8F8D-9837569CDC46}" type="datetimeFigureOut">
              <a:rPr lang="pt-BR" smtClean="0"/>
              <a:t>15/05/2018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dallegrave.com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4364194" cy="6143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38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88560" y="657200"/>
            <a:ext cx="8503920" cy="53640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/>
              <a:t>    </a:t>
            </a:r>
            <a:r>
              <a:rPr lang="pt-BR" sz="3300" b="1" dirty="0" smtClean="0">
                <a:solidFill>
                  <a:srgbClr val="FF0000"/>
                </a:solidFill>
              </a:rPr>
              <a:t>Alimentação</a:t>
            </a:r>
            <a:r>
              <a:rPr lang="pt-BR" sz="3300" b="1" dirty="0">
                <a:solidFill>
                  <a:srgbClr val="FF0000"/>
                </a:solidFill>
              </a:rPr>
              <a:t>: Integra e incorpora</a:t>
            </a:r>
            <a:r>
              <a:rPr lang="pt-BR" sz="3300" b="1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pt-BR" b="1" dirty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a) Sim</a:t>
            </a:r>
            <a:r>
              <a:rPr lang="pt-BR" sz="2400" dirty="0">
                <a:solidFill>
                  <a:schemeClr val="tx1"/>
                </a:solidFill>
              </a:rPr>
              <a:t>, desde que habitual: </a:t>
            </a:r>
            <a:r>
              <a:rPr lang="pt-BR" sz="2400" i="1" dirty="0">
                <a:solidFill>
                  <a:schemeClr val="tx1"/>
                </a:solidFill>
              </a:rPr>
              <a:t>in natura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(art. 458) </a:t>
            </a:r>
            <a:r>
              <a:rPr lang="pt-BR" sz="2400" dirty="0">
                <a:solidFill>
                  <a:schemeClr val="tx1"/>
                </a:solidFill>
              </a:rPr>
              <a:t>e em dinheiro 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(457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§ 2º);</a:t>
            </a:r>
          </a:p>
          <a:p>
            <a:pPr marL="274320" lvl="1" indent="0">
              <a:buNone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b</a:t>
            </a:r>
            <a:r>
              <a:rPr lang="pt-BR" sz="2400" dirty="0">
                <a:solidFill>
                  <a:schemeClr val="tx1"/>
                </a:solidFill>
              </a:rPr>
              <a:t>) Não: Vale-alimentação ou Vale-refeição 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(art. 457, § 2º) </a:t>
            </a:r>
          </a:p>
          <a:p>
            <a:pPr marL="274320" lvl="1" indent="0">
              <a:buNone/>
            </a:pPr>
            <a:r>
              <a:rPr lang="pt-BR" sz="2400" dirty="0">
                <a:solidFill>
                  <a:schemeClr val="tx1"/>
                </a:solidFill>
              </a:rPr>
              <a:t>*tornou-se irrelevante a opção pelo PAT;</a:t>
            </a:r>
          </a:p>
          <a:p>
            <a:pPr lvl="1"/>
            <a:endParaRPr lang="pt-BR" sz="3500" dirty="0" smtClean="0"/>
          </a:p>
          <a:p>
            <a:pPr marL="0" indent="0">
              <a:buNone/>
            </a:pPr>
            <a:endParaRPr lang="pt-BR" sz="35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</a:t>
            </a:r>
            <a:r>
              <a:rPr lang="pt-BR" sz="3300" b="1" dirty="0" smtClean="0">
                <a:solidFill>
                  <a:srgbClr val="FF0000"/>
                </a:solidFill>
              </a:rPr>
              <a:t>Ajuda </a:t>
            </a:r>
            <a:r>
              <a:rPr lang="pt-BR" sz="3300" b="1" dirty="0">
                <a:solidFill>
                  <a:srgbClr val="FF0000"/>
                </a:solidFill>
              </a:rPr>
              <a:t>de custo e Diárias? </a:t>
            </a:r>
            <a:endParaRPr lang="pt-BR" sz="3300" b="1" dirty="0" smtClean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endParaRPr lang="pt-BR" b="1" dirty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r>
              <a:rPr lang="pt-BR" sz="2500" dirty="0" smtClean="0">
                <a:solidFill>
                  <a:schemeClr val="tx1"/>
                </a:solidFill>
              </a:rPr>
              <a:t>Sim</a:t>
            </a:r>
            <a:r>
              <a:rPr lang="pt-BR" sz="2500" dirty="0">
                <a:solidFill>
                  <a:schemeClr val="tx1"/>
                </a:solidFill>
              </a:rPr>
              <a:t>, em qualquer valor, mas desde que autênticas.</a:t>
            </a:r>
          </a:p>
          <a:p>
            <a:endParaRPr lang="pt-BR" dirty="0"/>
          </a:p>
          <a:p>
            <a:r>
              <a:rPr lang="pt-BR" dirty="0" smtClean="0"/>
              <a:t>MP </a:t>
            </a:r>
            <a:r>
              <a:rPr lang="pt-BR" dirty="0"/>
              <a:t>808: </a:t>
            </a:r>
            <a:r>
              <a:rPr lang="pt-BR" sz="2200" dirty="0"/>
              <a:t>repetiu </a:t>
            </a:r>
            <a:r>
              <a:rPr lang="pt-BR" sz="2200" dirty="0" smtClean="0"/>
              <a:t>Reforma </a:t>
            </a:r>
            <a:r>
              <a:rPr lang="pt-BR" sz="2200" dirty="0"/>
              <a:t>+ exclusão/</a:t>
            </a:r>
            <a:r>
              <a:rPr lang="pt-BR" sz="2200" i="1" dirty="0"/>
              <a:t>abono </a:t>
            </a:r>
            <a:r>
              <a:rPr lang="pt-BR" sz="2200" dirty="0"/>
              <a:t>+ </a:t>
            </a:r>
            <a:r>
              <a:rPr lang="pt-BR" sz="2200" i="1" dirty="0"/>
              <a:t>ajuda de custo</a:t>
            </a:r>
            <a:r>
              <a:rPr lang="pt-BR" sz="2200" dirty="0"/>
              <a:t> </a:t>
            </a:r>
            <a:r>
              <a:rPr lang="pt-BR" sz="2200" dirty="0" smtClean="0"/>
              <a:t>(50%)</a:t>
            </a:r>
          </a:p>
          <a:p>
            <a:endParaRPr lang="pt-BR" dirty="0"/>
          </a:p>
          <a:p>
            <a:r>
              <a:rPr lang="pt-BR" dirty="0" smtClean="0"/>
              <a:t>Crítica</a:t>
            </a:r>
            <a:r>
              <a:rPr lang="pt-BR" dirty="0"/>
              <a:t>: Injustificável incluir abono </a:t>
            </a:r>
          </a:p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428" y="3280395"/>
            <a:ext cx="1345020" cy="1156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9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58181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6.	Remuneração por </a:t>
            </a:r>
            <a:r>
              <a:rPr lang="pt-BR" b="1" dirty="0" smtClean="0">
                <a:solidFill>
                  <a:srgbClr val="FF0000"/>
                </a:solidFill>
              </a:rPr>
              <a:t>produtividade</a:t>
            </a:r>
            <a:r>
              <a:rPr lang="pt-BR" b="1" dirty="0">
                <a:solidFill>
                  <a:srgbClr val="FF0000"/>
                </a:solidFill>
              </a:rPr>
              <a:t/>
            </a:r>
            <a:br>
              <a:rPr lang="pt-BR" b="1" dirty="0">
                <a:solidFill>
                  <a:srgbClr val="FF0000"/>
                </a:solidFill>
              </a:rPr>
            </a:b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305272"/>
            <a:ext cx="8503920" cy="4572000"/>
          </a:xfrm>
        </p:spPr>
        <p:txBody>
          <a:bodyPr>
            <a:noAutofit/>
          </a:bodyPr>
          <a:lstStyle/>
          <a:p>
            <a:r>
              <a:rPr lang="pt-BR" sz="2000" dirty="0" smtClean="0"/>
              <a:t>Art</a:t>
            </a:r>
            <a:r>
              <a:rPr lang="pt-BR" sz="2000" dirty="0"/>
              <a:t>. 457, § 2o  </a:t>
            </a:r>
            <a:r>
              <a:rPr lang="pt-BR" sz="1900" dirty="0"/>
              <a:t>As importâncias, </a:t>
            </a:r>
            <a:r>
              <a:rPr lang="pt-BR" sz="1900" u="sng" dirty="0"/>
              <a:t>ainda que habituais</a:t>
            </a:r>
            <a:r>
              <a:rPr lang="pt-BR" sz="1900" dirty="0"/>
              <a:t>, pagas a título de ajuda de custo, auxílio-alimentação, vedado seu pagamento em dinheiro, diárias para viagem, </a:t>
            </a:r>
            <a:r>
              <a:rPr lang="pt-BR" sz="1900" b="1" dirty="0">
                <a:solidFill>
                  <a:srgbClr val="FF0000"/>
                </a:solidFill>
              </a:rPr>
              <a:t>prêmios</a:t>
            </a:r>
            <a:r>
              <a:rPr lang="pt-BR" sz="1900" dirty="0"/>
              <a:t> e abonos </a:t>
            </a:r>
            <a:r>
              <a:rPr lang="pt-BR" sz="1900" u="sng" dirty="0"/>
              <a:t>não integram </a:t>
            </a:r>
            <a:r>
              <a:rPr lang="pt-BR" sz="1900" dirty="0"/>
              <a:t>a remuneração do empregado, </a:t>
            </a:r>
            <a:r>
              <a:rPr lang="pt-BR" sz="1900" u="sng" dirty="0"/>
              <a:t>não se incorporam </a:t>
            </a:r>
            <a:r>
              <a:rPr lang="pt-BR" sz="1900" dirty="0"/>
              <a:t>ao contrato de trabalho e não constituem base de incidência de qualquer encargo trabalhista e previdenciário.  </a:t>
            </a:r>
            <a:endParaRPr lang="pt-BR" sz="1900" dirty="0" smtClean="0"/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/>
              <a:t>Art. 457, § 4º: </a:t>
            </a:r>
            <a:r>
              <a:rPr lang="pt-BR" sz="1900" dirty="0"/>
              <a:t>Consideram-se </a:t>
            </a:r>
            <a:r>
              <a:rPr lang="pt-BR" sz="1900" b="1" dirty="0">
                <a:solidFill>
                  <a:srgbClr val="FF0000"/>
                </a:solidFill>
              </a:rPr>
              <a:t>prêmios</a:t>
            </a:r>
            <a:r>
              <a:rPr lang="pt-BR" sz="1900" dirty="0"/>
              <a:t> as </a:t>
            </a:r>
            <a:r>
              <a:rPr lang="pt-BR" sz="1900" u="sng" dirty="0"/>
              <a:t>liberalidades concedidas </a:t>
            </a:r>
            <a:r>
              <a:rPr lang="pt-BR" sz="1900" dirty="0"/>
              <a:t>pelo empregador em forma de bens, serviços ou valor em dinheiro a empregado ou a grupo de empregados, </a:t>
            </a:r>
            <a:r>
              <a:rPr lang="pt-BR" sz="1900" u="sng" dirty="0"/>
              <a:t>em razão de desempenho </a:t>
            </a:r>
            <a:r>
              <a:rPr lang="pt-BR" sz="1900" dirty="0"/>
              <a:t>superior ao ordinariamente esperado no exercício de suas atividades.    </a:t>
            </a:r>
          </a:p>
          <a:p>
            <a:pPr marL="0" indent="0">
              <a:buNone/>
            </a:pPr>
            <a:r>
              <a:rPr lang="pt-BR" sz="2000" dirty="0" smtClean="0"/>
              <a:t>     ....</a:t>
            </a:r>
            <a:endParaRPr lang="pt-BR" sz="2000" dirty="0"/>
          </a:p>
          <a:p>
            <a:r>
              <a:rPr lang="pt-BR" sz="2000" dirty="0"/>
              <a:t>MP 808: </a:t>
            </a:r>
            <a:r>
              <a:rPr lang="pt-BR" sz="1800" dirty="0"/>
              <a:t>Art. 457, § 22:  Consideram-se </a:t>
            </a:r>
            <a:r>
              <a:rPr lang="pt-BR" sz="1800" dirty="0">
                <a:solidFill>
                  <a:srgbClr val="FF0000"/>
                </a:solidFill>
              </a:rPr>
              <a:t>prêmios</a:t>
            </a:r>
            <a:r>
              <a:rPr lang="pt-BR" sz="1800" dirty="0"/>
              <a:t> as liberalidades concedidas pelo empregador, </a:t>
            </a:r>
            <a:r>
              <a:rPr lang="pt-BR" sz="1800" u="sng" dirty="0"/>
              <a:t>até duas vezes ao ano</a:t>
            </a:r>
            <a:r>
              <a:rPr lang="pt-BR" sz="1800" dirty="0"/>
              <a:t>, em forma de bens, serviços ou valor em dinheiro, a empregado, grupo de empregados ou terceiros vinculados à sua atividade econômica </a:t>
            </a:r>
            <a:r>
              <a:rPr lang="pt-BR" sz="1800" u="sng" dirty="0"/>
              <a:t>em razão de desempenho superior </a:t>
            </a:r>
            <a:r>
              <a:rPr lang="pt-BR" sz="1800" dirty="0"/>
              <a:t>ao ordinariamente esperado no exercício de suas atividades.</a:t>
            </a:r>
          </a:p>
        </p:txBody>
      </p:sp>
    </p:spTree>
    <p:extLst>
      <p:ext uri="{BB962C8B-B14F-4D97-AF65-F5344CB8AC3E}">
        <p14:creationId xmlns:p14="http://schemas.microsoft.com/office/powerpoint/2010/main" val="185149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6072" y="509808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>
                <a:solidFill>
                  <a:srgbClr val="FF0000"/>
                </a:solidFill>
              </a:rPr>
              <a:t>      Negociado </a:t>
            </a:r>
            <a:r>
              <a:rPr lang="pt-BR" b="1" dirty="0">
                <a:solidFill>
                  <a:srgbClr val="FF0000"/>
                </a:solidFill>
              </a:rPr>
              <a:t>&gt; Legislado:</a:t>
            </a:r>
            <a:br>
              <a:rPr lang="pt-BR" b="1" dirty="0">
                <a:solidFill>
                  <a:srgbClr val="FF0000"/>
                </a:solidFill>
              </a:rPr>
            </a:b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pt-BR" b="1" dirty="0" smtClean="0">
                <a:solidFill>
                  <a:schemeClr val="tx1"/>
                </a:solidFill>
              </a:rPr>
              <a:t>Art</a:t>
            </a:r>
            <a:r>
              <a:rPr lang="pt-BR" b="1" dirty="0">
                <a:solidFill>
                  <a:schemeClr val="tx1"/>
                </a:solidFill>
              </a:rPr>
              <a:t>. 611-A:  </a:t>
            </a:r>
            <a:r>
              <a:rPr lang="pt-BR" dirty="0">
                <a:solidFill>
                  <a:schemeClr val="tx1"/>
                </a:solidFill>
              </a:rPr>
              <a:t>A convenção coletiva e o acordo coletivo de trabalho têm </a:t>
            </a:r>
            <a:r>
              <a:rPr lang="pt-BR" u="sng" dirty="0">
                <a:solidFill>
                  <a:schemeClr val="tx1"/>
                </a:solidFill>
              </a:rPr>
              <a:t>prevalência sobre a lei </a:t>
            </a:r>
            <a:r>
              <a:rPr lang="pt-BR" dirty="0">
                <a:solidFill>
                  <a:schemeClr val="tx1"/>
                </a:solidFill>
              </a:rPr>
              <a:t>quando, entre outros, dispuserem sobre:</a:t>
            </a:r>
          </a:p>
          <a:p>
            <a:pPr lvl="1"/>
            <a:endParaRPr lang="pt-BR" sz="900" dirty="0" smtClean="0">
              <a:solidFill>
                <a:schemeClr val="tx1"/>
              </a:solidFill>
            </a:endParaRP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IX </a:t>
            </a:r>
            <a:r>
              <a:rPr lang="pt-BR" dirty="0">
                <a:solidFill>
                  <a:schemeClr val="tx1"/>
                </a:solidFill>
              </a:rPr>
              <a:t>- </a:t>
            </a:r>
            <a:r>
              <a:rPr lang="pt-BR" u="sng" dirty="0">
                <a:solidFill>
                  <a:schemeClr val="tx1"/>
                </a:solidFill>
              </a:rPr>
              <a:t>remuneração por produtividade</a:t>
            </a:r>
            <a:r>
              <a:rPr lang="pt-BR" dirty="0">
                <a:solidFill>
                  <a:schemeClr val="tx1"/>
                </a:solidFill>
              </a:rPr>
              <a:t>, incluídas as gorjetas percebidas pelo empregado, e remuneração por desempenho individual</a:t>
            </a:r>
            <a:r>
              <a:rPr lang="pt-BR" dirty="0" smtClean="0">
                <a:solidFill>
                  <a:schemeClr val="tx1"/>
                </a:solidFill>
              </a:rPr>
              <a:t>;</a:t>
            </a:r>
          </a:p>
          <a:p>
            <a:pPr marL="274320" lvl="1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                        </a:t>
            </a:r>
            <a:endParaRPr lang="pt-BR" dirty="0">
              <a:solidFill>
                <a:schemeClr val="tx1"/>
              </a:solidFill>
            </a:endParaRPr>
          </a:p>
          <a:p>
            <a:pPr lvl="1"/>
            <a:r>
              <a:rPr lang="pt-BR" dirty="0">
                <a:solidFill>
                  <a:schemeClr val="tx1"/>
                </a:solidFill>
              </a:rPr>
              <a:t>XIV - </a:t>
            </a:r>
            <a:r>
              <a:rPr lang="pt-BR" u="sng" dirty="0">
                <a:solidFill>
                  <a:schemeClr val="tx1"/>
                </a:solidFill>
              </a:rPr>
              <a:t>prêmios </a:t>
            </a:r>
            <a:r>
              <a:rPr lang="pt-BR" dirty="0">
                <a:solidFill>
                  <a:schemeClr val="tx1"/>
                </a:solidFill>
              </a:rPr>
              <a:t>de incentivo em bens ou serviços, eventualmente concedidos em programas de incentivo;                         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    </a:t>
            </a:r>
            <a:r>
              <a:rPr lang="pt-BR" b="1" dirty="0" smtClean="0"/>
              <a:t>Comentário</a:t>
            </a:r>
            <a:r>
              <a:rPr lang="pt-BR" b="1" dirty="0"/>
              <a:t>: </a:t>
            </a:r>
          </a:p>
          <a:p>
            <a:pPr lvl="1"/>
            <a:r>
              <a:rPr lang="pt-BR" sz="2100" dirty="0" smtClean="0">
                <a:solidFill>
                  <a:schemeClr val="tx1"/>
                </a:solidFill>
              </a:rPr>
              <a:t>prêmio </a:t>
            </a:r>
            <a:r>
              <a:rPr lang="pt-BR" sz="2100" dirty="0">
                <a:solidFill>
                  <a:schemeClr val="tx1"/>
                </a:solidFill>
              </a:rPr>
              <a:t>habitual e sem vinculação ao desempenho </a:t>
            </a:r>
            <a:r>
              <a:rPr lang="pt-BR" sz="2100" dirty="0">
                <a:solidFill>
                  <a:srgbClr val="FF0000"/>
                </a:solidFill>
              </a:rPr>
              <a:t>(fraude);         </a:t>
            </a:r>
            <a:r>
              <a:rPr lang="pt-BR" sz="2100" dirty="0">
                <a:solidFill>
                  <a:schemeClr val="tx1"/>
                </a:solidFill>
              </a:rPr>
              <a:t>     </a:t>
            </a:r>
          </a:p>
          <a:p>
            <a:pPr lvl="1"/>
            <a:r>
              <a:rPr lang="pt-BR" sz="2100" dirty="0" smtClean="0">
                <a:solidFill>
                  <a:schemeClr val="tx1"/>
                </a:solidFill>
              </a:rPr>
              <a:t>“programa </a:t>
            </a:r>
            <a:r>
              <a:rPr lang="pt-BR" sz="2100" dirty="0">
                <a:solidFill>
                  <a:schemeClr val="tx1"/>
                </a:solidFill>
              </a:rPr>
              <a:t>de incentivo” </a:t>
            </a:r>
            <a:r>
              <a:rPr lang="pt-BR" sz="2100" dirty="0" smtClean="0">
                <a:solidFill>
                  <a:schemeClr val="tx1"/>
                </a:solidFill>
              </a:rPr>
              <a:t>há que estar </a:t>
            </a:r>
            <a:r>
              <a:rPr lang="pt-BR" sz="2100" dirty="0">
                <a:solidFill>
                  <a:schemeClr val="tx1"/>
                </a:solidFill>
              </a:rPr>
              <a:t>condicionado a algum resultado;</a:t>
            </a:r>
          </a:p>
          <a:p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0864"/>
            <a:ext cx="1453924" cy="997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80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437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7.	Gorjetas </a:t>
            </a:r>
            <a:r>
              <a:rPr lang="pt-BR" sz="2700" dirty="0">
                <a:solidFill>
                  <a:srgbClr val="FF0000"/>
                </a:solidFill>
              </a:rPr>
              <a:t>(Reforma e MP 808) </a:t>
            </a:r>
            <a:br>
              <a:rPr lang="pt-BR" sz="2700" dirty="0">
                <a:solidFill>
                  <a:srgbClr val="FF0000"/>
                </a:solidFill>
              </a:rPr>
            </a:br>
            <a:endParaRPr lang="pt-BR" sz="27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3200" b="1" dirty="0" smtClean="0"/>
              <a:t>Lei </a:t>
            </a:r>
            <a:r>
              <a:rPr lang="pt-BR" sz="3200" b="1" dirty="0"/>
              <a:t>13.419/17</a:t>
            </a:r>
            <a:r>
              <a:rPr lang="pt-BR" sz="3200" dirty="0"/>
              <a:t> alterou a CLT e incluiu §§ </a:t>
            </a:r>
            <a:r>
              <a:rPr lang="pt-BR" sz="2300" dirty="0"/>
              <a:t>(art. 457, § 3º a 11º) </a:t>
            </a:r>
            <a:endParaRPr lang="pt-BR" sz="2300" dirty="0" smtClean="0"/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dirty="0"/>
              <a:t>a- </a:t>
            </a:r>
            <a:r>
              <a:rPr lang="pt-BR" dirty="0" err="1" smtClean="0"/>
              <a:t>Cf</a:t>
            </a:r>
            <a:r>
              <a:rPr lang="pt-BR" dirty="0" smtClean="0"/>
              <a:t> </a:t>
            </a:r>
            <a:r>
              <a:rPr lang="pt-BR" dirty="0"/>
              <a:t>Norma Coletiva (ou </a:t>
            </a:r>
            <a:r>
              <a:rPr lang="pt-BR" dirty="0" smtClean="0"/>
              <a:t>Assembleia</a:t>
            </a:r>
            <a:r>
              <a:rPr lang="pt-BR" dirty="0"/>
              <a:t>), facultada </a:t>
            </a:r>
            <a:r>
              <a:rPr lang="pt-BR" dirty="0" smtClean="0"/>
              <a:t>retenção para </a:t>
            </a:r>
            <a:r>
              <a:rPr lang="pt-BR" dirty="0"/>
              <a:t>custear encargos 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(até 20% 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 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Simples e 33% 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demais 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hipóteses)</a:t>
            </a:r>
            <a:r>
              <a:rPr lang="pt-BR" dirty="0"/>
              <a:t>, o restante </a:t>
            </a:r>
            <a:r>
              <a:rPr lang="pt-BR" dirty="0" smtClean="0"/>
              <a:t>ao </a:t>
            </a:r>
            <a:r>
              <a:rPr lang="pt-BR" dirty="0"/>
              <a:t>empregado, sob pena de multa diária de 1/30 sobre a média das gorjetas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b- CTPS </a:t>
            </a:r>
            <a:r>
              <a:rPr lang="pt-BR" dirty="0" smtClean="0"/>
              <a:t>: </a:t>
            </a:r>
            <a:r>
              <a:rPr lang="pt-BR" dirty="0"/>
              <a:t>fixo mais a média das gorjetas (12 meses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c- Cessada a cobrança de gorjeta após 12 meses: incorporação pela média, salvo norma coletiva em contrário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sz="3200" b="1" dirty="0" smtClean="0"/>
              <a:t>Lei </a:t>
            </a:r>
            <a:r>
              <a:rPr lang="pt-BR" sz="3200" b="1" dirty="0"/>
              <a:t>13.467 </a:t>
            </a:r>
            <a:r>
              <a:rPr lang="pt-BR" sz="3200" dirty="0"/>
              <a:t>(por engano) revogou tacitamente </a:t>
            </a:r>
            <a:r>
              <a:rPr lang="pt-BR" sz="3200" dirty="0" smtClean="0"/>
              <a:t>a </a:t>
            </a:r>
            <a:r>
              <a:rPr lang="pt-BR" sz="3200" dirty="0"/>
              <a:t>Lei 13.419</a:t>
            </a:r>
            <a:r>
              <a:rPr lang="pt-BR" sz="3200" dirty="0" smtClean="0"/>
              <a:t>;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A MP 808 sanou o engano e ressuscitou as novidades da L.13.419 (renumerando os parágrafos</a:t>
            </a:r>
            <a:r>
              <a:rPr lang="pt-BR" dirty="0" smtClean="0"/>
              <a:t>);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A MP 808 deixou de ser convertida em Lei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</a:t>
            </a:r>
            <a:r>
              <a:rPr lang="pt-BR" b="1" dirty="0" smtClean="0"/>
              <a:t>Moral </a:t>
            </a:r>
            <a:r>
              <a:rPr lang="pt-BR" b="1" dirty="0"/>
              <a:t>da história</a:t>
            </a:r>
            <a:r>
              <a:rPr lang="pt-BR" dirty="0"/>
              <a:t>: todas as novidades da gorjeta perderam eficácia.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743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437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8. Equiparação </a:t>
            </a:r>
            <a:r>
              <a:rPr lang="pt-BR" sz="2800" b="1" dirty="0">
                <a:solidFill>
                  <a:srgbClr val="FF0000"/>
                </a:solidFill>
              </a:rPr>
              <a:t>salarial e Plano de cargos e salários</a:t>
            </a:r>
            <a:br>
              <a:rPr lang="pt-BR" sz="2800" b="1" dirty="0">
                <a:solidFill>
                  <a:srgbClr val="FF0000"/>
                </a:solidFill>
              </a:rPr>
            </a:b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Art</a:t>
            </a:r>
            <a:r>
              <a:rPr lang="pt-BR" dirty="0"/>
              <a:t>. 461.  Sendo idêntica a função, a todo trabalho de igual valor, prestado ao mesmo empregador, </a:t>
            </a:r>
            <a:r>
              <a:rPr lang="pt-BR" u="sng" dirty="0">
                <a:solidFill>
                  <a:srgbClr val="FF0000"/>
                </a:solidFill>
              </a:rPr>
              <a:t>no mesmo estabelecimento empresarial</a:t>
            </a:r>
            <a:r>
              <a:rPr lang="pt-BR" dirty="0"/>
              <a:t>, corresponderá igual salário, sem distinção de sexo, </a:t>
            </a:r>
            <a:r>
              <a:rPr lang="pt-BR" u="sng" dirty="0">
                <a:solidFill>
                  <a:srgbClr val="FF0000"/>
                </a:solidFill>
              </a:rPr>
              <a:t>etnia</a:t>
            </a:r>
            <a:r>
              <a:rPr lang="pt-BR" dirty="0"/>
              <a:t>, nacionalidade ou idade.  </a:t>
            </a:r>
          </a:p>
          <a:p>
            <a:r>
              <a:rPr lang="pt-BR" dirty="0"/>
              <a:t>§ 1o  Trabalho de igual valor, para os fins deste Capítulo, será o que for feito com igual produtividade e com a mesma perfeição técnica, entre pessoas </a:t>
            </a:r>
            <a:r>
              <a:rPr lang="pt-BR" u="sng" dirty="0">
                <a:solidFill>
                  <a:srgbClr val="FF0000"/>
                </a:solidFill>
              </a:rPr>
              <a:t>cuja diferença de tempo de serviço para o mesmo empregador não seja superior a quatro anos </a:t>
            </a:r>
            <a:r>
              <a:rPr lang="pt-BR" dirty="0"/>
              <a:t>e a diferença de tempo </a:t>
            </a:r>
            <a:r>
              <a:rPr lang="pt-BR" u="sng" dirty="0"/>
              <a:t>na função</a:t>
            </a:r>
            <a:r>
              <a:rPr lang="pt-BR" dirty="0"/>
              <a:t> não seja superior a dois anos.                        </a:t>
            </a:r>
          </a:p>
          <a:p>
            <a:r>
              <a:rPr lang="pt-BR" dirty="0"/>
              <a:t>§ 2o  Os dispositivos deste artigo não prevalecerão quando o empregador tiver pessoal organizado em quadro de carreira </a:t>
            </a:r>
            <a:r>
              <a:rPr lang="pt-BR" u="sng" dirty="0"/>
              <a:t>ou adotar, por meio de norma interna da empresa ou de negociação coletiva</a:t>
            </a:r>
            <a:r>
              <a:rPr lang="pt-BR" dirty="0"/>
              <a:t>, plano de cargos e salários, </a:t>
            </a:r>
            <a:r>
              <a:rPr lang="pt-BR" u="sng" dirty="0">
                <a:solidFill>
                  <a:srgbClr val="FF0000"/>
                </a:solidFill>
              </a:rPr>
              <a:t>dispensada qualquer forma de homologação </a:t>
            </a:r>
            <a:r>
              <a:rPr lang="pt-BR" dirty="0"/>
              <a:t>ou registro em órgão público.                    </a:t>
            </a:r>
          </a:p>
          <a:p>
            <a:r>
              <a:rPr lang="pt-BR" dirty="0"/>
              <a:t>§ 3o  No caso do § 2o deste artigo, as promoções poderão ser feitas por merecimento e por antiguidade, </a:t>
            </a:r>
            <a:r>
              <a:rPr lang="pt-BR" u="sng" dirty="0">
                <a:solidFill>
                  <a:srgbClr val="FF0000"/>
                </a:solidFill>
              </a:rPr>
              <a:t>ou por apenas um destes critérios</a:t>
            </a:r>
            <a:r>
              <a:rPr lang="pt-BR" dirty="0"/>
              <a:t>, dentro de cada categoria profissional. </a:t>
            </a:r>
          </a:p>
        </p:txBody>
      </p:sp>
    </p:spTree>
    <p:extLst>
      <p:ext uri="{BB962C8B-B14F-4D97-AF65-F5344CB8AC3E}">
        <p14:creationId xmlns:p14="http://schemas.microsoft.com/office/powerpoint/2010/main" val="57696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503920" cy="5616624"/>
          </a:xfrm>
        </p:spPr>
        <p:txBody>
          <a:bodyPr>
            <a:normAutofit lnSpcReduction="10000"/>
          </a:bodyPr>
          <a:lstStyle/>
          <a:p>
            <a:r>
              <a:rPr lang="pt-BR" sz="2100" dirty="0"/>
              <a:t>§ 4º - O trabalhador readaptado em nova função por motivo de deficiência física ou mental atestada pelo órgão competente da Previdência Social não servirá de paradigma para fins de equiparação salarial.      </a:t>
            </a:r>
            <a:endParaRPr lang="pt-BR" sz="2100" dirty="0" smtClean="0"/>
          </a:p>
          <a:p>
            <a:pPr marL="0" indent="0">
              <a:buNone/>
            </a:pPr>
            <a:r>
              <a:rPr lang="pt-BR" sz="2100" dirty="0" smtClean="0"/>
              <a:t>         </a:t>
            </a:r>
            <a:endParaRPr lang="pt-BR" sz="2100" dirty="0"/>
          </a:p>
          <a:p>
            <a:r>
              <a:rPr lang="pt-BR" sz="2100" dirty="0"/>
              <a:t>§ 5o  A equiparação salarial só será possível entre empregados contemporâneos no cargo ou na função, </a:t>
            </a:r>
            <a:r>
              <a:rPr lang="pt-BR" sz="2100" dirty="0">
                <a:solidFill>
                  <a:srgbClr val="FF0000"/>
                </a:solidFill>
              </a:rPr>
              <a:t>ficando vedada a indicação de paradigmas remotos, ainda que o paradigma contemporâneo tenha obtido a vantagem em ação judicial</a:t>
            </a:r>
            <a:r>
              <a:rPr lang="pt-BR" sz="2100" dirty="0"/>
              <a:t> própria.        </a:t>
            </a:r>
          </a:p>
          <a:p>
            <a:pPr marL="0" indent="0">
              <a:buNone/>
            </a:pPr>
            <a:r>
              <a:rPr lang="pt-BR" sz="2100" dirty="0" smtClean="0"/>
              <a:t>               </a:t>
            </a:r>
            <a:endParaRPr lang="pt-BR" sz="2100" dirty="0"/>
          </a:p>
          <a:p>
            <a:r>
              <a:rPr lang="pt-BR" sz="2100" dirty="0"/>
              <a:t>§ 6o  No caso de comprovada </a:t>
            </a:r>
            <a:r>
              <a:rPr lang="pt-BR" sz="2100" dirty="0">
                <a:solidFill>
                  <a:srgbClr val="FF0000"/>
                </a:solidFill>
              </a:rPr>
              <a:t>discriminação por motivo de sexo ou etnia</a:t>
            </a:r>
            <a:r>
              <a:rPr lang="pt-BR" sz="2100" dirty="0"/>
              <a:t>, o juízo determinará, </a:t>
            </a:r>
            <a:r>
              <a:rPr lang="pt-BR" sz="2100" u="sng" dirty="0"/>
              <a:t>além do pagamento das diferenças </a:t>
            </a:r>
            <a:r>
              <a:rPr lang="pt-BR" sz="2100" dirty="0"/>
              <a:t>salariais devidas, </a:t>
            </a:r>
            <a:r>
              <a:rPr lang="pt-BR" sz="2100" u="sng" dirty="0">
                <a:solidFill>
                  <a:srgbClr val="FF0000"/>
                </a:solidFill>
              </a:rPr>
              <a:t>multa</a:t>
            </a:r>
            <a:r>
              <a:rPr lang="pt-BR" sz="2100" dirty="0"/>
              <a:t>, em favor do empregado discriminado, no valor </a:t>
            </a:r>
            <a:r>
              <a:rPr lang="pt-BR" sz="2100" u="sng" dirty="0">
                <a:solidFill>
                  <a:srgbClr val="FF0000"/>
                </a:solidFill>
              </a:rPr>
              <a:t>de 50% </a:t>
            </a:r>
            <a:r>
              <a:rPr lang="pt-BR" sz="2100" dirty="0" smtClean="0"/>
              <a:t>do </a:t>
            </a:r>
            <a:r>
              <a:rPr lang="pt-BR" sz="2100" dirty="0"/>
              <a:t>limite máximo dos benefícios do Regime Geral de Previdência Social. </a:t>
            </a:r>
            <a:endParaRPr lang="pt-BR" sz="2100" dirty="0" smtClean="0"/>
          </a:p>
          <a:p>
            <a:pPr marL="0" indent="0">
              <a:buNone/>
            </a:pPr>
            <a:endParaRPr lang="pt-BR" sz="2000" dirty="0" smtClean="0"/>
          </a:p>
          <a:p>
            <a:r>
              <a:rPr lang="pt-BR" sz="2400" b="1" dirty="0" smtClean="0"/>
              <a:t>Requisitos da Equiparação Salarial:</a:t>
            </a:r>
            <a:endParaRPr lang="pt-BR" sz="2400" b="1" dirty="0"/>
          </a:p>
          <a:p>
            <a:endParaRPr lang="pt-BR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083920"/>
            <a:ext cx="1415954" cy="975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66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96" y="10858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Requisitos da Equiparação Salarial:</a:t>
            </a:r>
            <a:br>
              <a:rPr lang="pt-BR" b="1" dirty="0"/>
            </a:br>
            <a:r>
              <a:rPr lang="pt-BR" b="1" dirty="0"/>
              <a:t/>
            </a:r>
            <a:br>
              <a:rPr lang="pt-BR" b="1" dirty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184576"/>
          </a:xfrm>
        </p:spPr>
        <p:txBody>
          <a:bodyPr>
            <a:normAutofit fontScale="85000" lnSpcReduction="10000"/>
          </a:bodyPr>
          <a:lstStyle/>
          <a:p>
            <a:pPr marL="342900" lvl="0" indent="-342900">
              <a:buFont typeface="+mj-lt"/>
              <a:buAutoNum type="alphaLcParenR"/>
            </a:pPr>
            <a:r>
              <a:rPr lang="pt-BR" sz="2800" dirty="0">
                <a:solidFill>
                  <a:srgbClr val="000000"/>
                </a:solidFill>
                <a:latin typeface="Arial"/>
                <a:ea typeface="Times New Roman"/>
              </a:rPr>
              <a:t>Mesmo empregador </a:t>
            </a:r>
            <a:r>
              <a:rPr lang="pt-BR" sz="2100" dirty="0" smtClean="0">
                <a:solidFill>
                  <a:srgbClr val="000000"/>
                </a:solidFill>
                <a:latin typeface="Arial"/>
                <a:ea typeface="Times New Roman"/>
              </a:rPr>
              <a:t>(ou Grupo espúrio)</a:t>
            </a:r>
            <a:r>
              <a:rPr lang="pt-BR" sz="2800" dirty="0" smtClean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pt-BR" sz="2800" dirty="0">
              <a:latin typeface="Times New Roman"/>
              <a:ea typeface="Times New Roman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pt-BR" sz="2800" dirty="0">
                <a:solidFill>
                  <a:srgbClr val="000000"/>
                </a:solidFill>
                <a:latin typeface="Arial"/>
                <a:ea typeface="Times New Roman"/>
              </a:rPr>
              <a:t>Mesmo estabelecimento </a:t>
            </a:r>
            <a:r>
              <a:rPr lang="pt-BR" sz="2100" dirty="0">
                <a:solidFill>
                  <a:srgbClr val="000000"/>
                </a:solidFill>
                <a:latin typeface="Arial"/>
                <a:ea typeface="Times New Roman"/>
              </a:rPr>
              <a:t>(antes: mesmo município)</a:t>
            </a:r>
            <a:endParaRPr lang="pt-BR" sz="2100" dirty="0">
              <a:latin typeface="Times New Roman"/>
              <a:ea typeface="Times New Roman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pt-BR" sz="2800" dirty="0">
                <a:solidFill>
                  <a:srgbClr val="000000"/>
                </a:solidFill>
                <a:latin typeface="Arial"/>
                <a:ea typeface="Times New Roman"/>
              </a:rPr>
              <a:t>Identidade de função </a:t>
            </a:r>
            <a:r>
              <a:rPr lang="pt-BR" sz="2100" dirty="0">
                <a:solidFill>
                  <a:srgbClr val="000000"/>
                </a:solidFill>
                <a:latin typeface="Arial"/>
                <a:ea typeface="Times New Roman"/>
              </a:rPr>
              <a:t>(função &gt; cargo);</a:t>
            </a:r>
            <a:endParaRPr lang="pt-BR" sz="2100" dirty="0">
              <a:latin typeface="Times New Roman"/>
              <a:ea typeface="Times New Roman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pt-BR" sz="2800" dirty="0">
                <a:solidFill>
                  <a:srgbClr val="000000"/>
                </a:solidFill>
                <a:latin typeface="Arial"/>
                <a:ea typeface="Times New Roman"/>
              </a:rPr>
              <a:t>Diferença de função não superior a 2 anos;</a:t>
            </a:r>
            <a:endParaRPr lang="pt-BR" sz="2800" dirty="0">
              <a:latin typeface="Times New Roman"/>
              <a:ea typeface="Times New Roman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pt-BR" sz="2800" dirty="0">
                <a:solidFill>
                  <a:srgbClr val="000000"/>
                </a:solidFill>
                <a:latin typeface="Arial"/>
                <a:ea typeface="Times New Roman"/>
              </a:rPr>
              <a:t>Diferença de tempo no emprego não superior a 4 anos;</a:t>
            </a:r>
            <a:endParaRPr lang="pt-BR" sz="2800" dirty="0">
              <a:latin typeface="Times New Roman"/>
              <a:ea typeface="Times New Roman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pt-BR" sz="2800" dirty="0">
                <a:solidFill>
                  <a:srgbClr val="000000"/>
                </a:solidFill>
                <a:latin typeface="Arial"/>
                <a:ea typeface="Times New Roman"/>
              </a:rPr>
              <a:t>Mesma </a:t>
            </a:r>
            <a:r>
              <a:rPr lang="pt-BR" sz="2800" dirty="0" smtClean="0">
                <a:solidFill>
                  <a:srgbClr val="000000"/>
                </a:solidFill>
                <a:latin typeface="Arial"/>
                <a:ea typeface="Times New Roman"/>
              </a:rPr>
              <a:t>produtividade </a:t>
            </a:r>
            <a:r>
              <a:rPr lang="pt-BR" sz="2100" dirty="0" smtClean="0">
                <a:solidFill>
                  <a:srgbClr val="000000"/>
                </a:solidFill>
                <a:latin typeface="Arial"/>
                <a:ea typeface="Times New Roman"/>
              </a:rPr>
              <a:t>(quantidade</a:t>
            </a:r>
            <a:r>
              <a:rPr lang="pt-BR" sz="2100" dirty="0">
                <a:solidFill>
                  <a:srgbClr val="000000"/>
                </a:solidFill>
                <a:latin typeface="Arial"/>
                <a:ea typeface="Times New Roman"/>
              </a:rPr>
              <a:t>) </a:t>
            </a:r>
            <a:r>
              <a:rPr lang="pt-BR" sz="2800" dirty="0">
                <a:solidFill>
                  <a:srgbClr val="000000"/>
                </a:solidFill>
                <a:latin typeface="Arial"/>
                <a:ea typeface="Times New Roman"/>
              </a:rPr>
              <a:t>e perfeição técnica </a:t>
            </a:r>
            <a:r>
              <a:rPr lang="pt-BR" sz="2100" dirty="0">
                <a:solidFill>
                  <a:srgbClr val="000000"/>
                </a:solidFill>
                <a:latin typeface="Arial"/>
                <a:ea typeface="Times New Roman"/>
              </a:rPr>
              <a:t>(qualidade)</a:t>
            </a:r>
            <a:endParaRPr lang="pt-BR" sz="2100" dirty="0">
              <a:latin typeface="Times New Roman"/>
              <a:ea typeface="Times New Roman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pt-BR" sz="2800" dirty="0">
                <a:solidFill>
                  <a:srgbClr val="000000"/>
                </a:solidFill>
                <a:latin typeface="Arial"/>
                <a:ea typeface="Times New Roman"/>
              </a:rPr>
              <a:t>Mesmo regime jurídico </a:t>
            </a:r>
            <a:r>
              <a:rPr lang="pt-BR" sz="1800" dirty="0">
                <a:solidFill>
                  <a:srgbClr val="000000"/>
                </a:solidFill>
                <a:latin typeface="Arial"/>
                <a:ea typeface="Times New Roman"/>
              </a:rPr>
              <a:t>(OJ 125 = desvio funcional gera diferenças, mas não enquadramento novo; </a:t>
            </a:r>
            <a:r>
              <a:rPr lang="pt-BR" sz="1800" dirty="0" err="1">
                <a:solidFill>
                  <a:srgbClr val="000000"/>
                </a:solidFill>
                <a:latin typeface="Arial"/>
                <a:ea typeface="Times New Roman"/>
              </a:rPr>
              <a:t>Súm</a:t>
            </a:r>
            <a:r>
              <a:rPr lang="pt-BR" sz="1800" dirty="0">
                <a:solidFill>
                  <a:srgbClr val="000000"/>
                </a:solidFill>
                <a:latin typeface="Arial"/>
                <a:ea typeface="Times New Roman"/>
              </a:rPr>
              <a:t>. 455: Não se aplica o art. 37,XIII para Soc. </a:t>
            </a:r>
            <a:r>
              <a:rPr lang="pt-BR" sz="1800" dirty="0" err="1">
                <a:solidFill>
                  <a:srgbClr val="000000"/>
                </a:solidFill>
                <a:latin typeface="Arial"/>
                <a:ea typeface="Times New Roman"/>
              </a:rPr>
              <a:t>Ec</a:t>
            </a:r>
            <a:r>
              <a:rPr lang="pt-BR" sz="1800" dirty="0">
                <a:solidFill>
                  <a:srgbClr val="000000"/>
                </a:solidFill>
                <a:latin typeface="Arial"/>
                <a:ea typeface="Times New Roman"/>
              </a:rPr>
              <a:t>. Mista)</a:t>
            </a:r>
            <a:endParaRPr lang="pt-BR" sz="2800" dirty="0">
              <a:latin typeface="Times New Roman"/>
              <a:ea typeface="Times New Roman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pt-BR" sz="2800" dirty="0">
                <a:solidFill>
                  <a:srgbClr val="000000"/>
                </a:solidFill>
                <a:latin typeface="Arial"/>
                <a:ea typeface="Times New Roman"/>
              </a:rPr>
              <a:t>Paradigma não pode ser empregado readaptado</a:t>
            </a:r>
            <a:r>
              <a:rPr lang="pt-BR" sz="1800" dirty="0">
                <a:solidFill>
                  <a:srgbClr val="000000"/>
                </a:solidFill>
                <a:latin typeface="Arial"/>
                <a:ea typeface="Times New Roman"/>
              </a:rPr>
              <a:t> (</a:t>
            </a:r>
            <a:r>
              <a:rPr lang="pt-BR" sz="1800" dirty="0" err="1">
                <a:solidFill>
                  <a:srgbClr val="000000"/>
                </a:solidFill>
                <a:latin typeface="Arial"/>
                <a:ea typeface="Times New Roman"/>
              </a:rPr>
              <a:t>ex</a:t>
            </a:r>
            <a:r>
              <a:rPr lang="pt-BR" sz="1800" dirty="0">
                <a:solidFill>
                  <a:srgbClr val="000000"/>
                </a:solidFill>
                <a:latin typeface="Arial"/>
                <a:ea typeface="Times New Roman"/>
              </a:rPr>
              <a:t>: gestante ou acidentado)</a:t>
            </a:r>
            <a:endParaRPr lang="pt-BR" sz="2800" dirty="0">
              <a:latin typeface="Times New Roman"/>
              <a:ea typeface="Times New Roman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pt-BR" sz="2800" dirty="0">
                <a:solidFill>
                  <a:srgbClr val="000000"/>
                </a:solidFill>
                <a:latin typeface="Arial"/>
                <a:ea typeface="Times New Roman"/>
              </a:rPr>
              <a:t>Contemporaneidade, vedada a equiparação em cadeia, com paradigmas remotos</a:t>
            </a:r>
            <a:r>
              <a:rPr lang="pt-BR" sz="180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pt-BR" sz="1900" dirty="0">
                <a:solidFill>
                  <a:srgbClr val="000000"/>
                </a:solidFill>
                <a:latin typeface="Arial"/>
                <a:ea typeface="Times New Roman"/>
              </a:rPr>
              <a:t>(a x b x c, RT)</a:t>
            </a:r>
            <a:endParaRPr lang="pt-BR" sz="1900" dirty="0">
              <a:latin typeface="Times New Roman"/>
              <a:ea typeface="Times New Roman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pt-BR" sz="2800" dirty="0">
                <a:solidFill>
                  <a:srgbClr val="000000"/>
                </a:solidFill>
                <a:latin typeface="Arial"/>
                <a:ea typeface="Times New Roman"/>
              </a:rPr>
              <a:t>Inexistência de PCS</a:t>
            </a:r>
            <a:r>
              <a:rPr lang="pt-BR" sz="180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pt-BR" sz="2800" dirty="0">
                <a:solidFill>
                  <a:srgbClr val="000000"/>
                </a:solidFill>
                <a:latin typeface="Arial"/>
                <a:ea typeface="Times New Roman"/>
              </a:rPr>
              <a:t>ou Quadro de Carreira </a:t>
            </a:r>
            <a:r>
              <a:rPr lang="pt-BR" sz="2100" dirty="0">
                <a:solidFill>
                  <a:srgbClr val="000000"/>
                </a:solidFill>
                <a:latin typeface="Arial"/>
                <a:ea typeface="Times New Roman"/>
              </a:rPr>
              <a:t>(critério livre)</a:t>
            </a:r>
            <a:endParaRPr lang="pt-BR" sz="21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298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Contatos: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>
                <a:hlinkClick r:id="rId2"/>
              </a:rPr>
              <a:t>www.dallegrave.com.br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@</a:t>
            </a:r>
            <a:r>
              <a:rPr lang="pt-BR" dirty="0" err="1" smtClean="0"/>
              <a:t>dallegrave_neto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José Affonso Dallegrave Neto II </a:t>
            </a:r>
          </a:p>
          <a:p>
            <a:pPr fontAlgn="base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36912"/>
            <a:ext cx="2569468" cy="1438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653136"/>
            <a:ext cx="2262386" cy="128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38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>
                <a:solidFill>
                  <a:srgbClr val="FF0000"/>
                </a:solidFill>
              </a:rPr>
              <a:t>	</a:t>
            </a:r>
            <a:endParaRPr lang="pt-BR" dirty="0" smtClean="0"/>
          </a:p>
          <a:p>
            <a:pPr lvl="2"/>
            <a:r>
              <a:rPr lang="pt-BR" dirty="0" smtClean="0"/>
              <a:t>Nova </a:t>
            </a:r>
            <a:r>
              <a:rPr lang="pt-BR" dirty="0"/>
              <a:t>redação do artigo 457 da CLT;</a:t>
            </a:r>
          </a:p>
          <a:p>
            <a:pPr lvl="2"/>
            <a:r>
              <a:rPr lang="pt-BR" dirty="0" smtClean="0"/>
              <a:t>Alteração </a:t>
            </a:r>
            <a:r>
              <a:rPr lang="pt-BR" dirty="0"/>
              <a:t>na remuneração do 13º salário;</a:t>
            </a:r>
          </a:p>
          <a:p>
            <a:pPr lvl="2"/>
            <a:r>
              <a:rPr lang="pt-BR" dirty="0" smtClean="0"/>
              <a:t>Retirada </a:t>
            </a:r>
            <a:r>
              <a:rPr lang="pt-BR" dirty="0"/>
              <a:t>da função gratificada;</a:t>
            </a:r>
          </a:p>
          <a:p>
            <a:pPr lvl="2"/>
            <a:r>
              <a:rPr lang="pt-BR" dirty="0" smtClean="0"/>
              <a:t>Remuneração </a:t>
            </a:r>
            <a:r>
              <a:rPr lang="pt-BR" dirty="0"/>
              <a:t>por produtividade;</a:t>
            </a:r>
          </a:p>
          <a:p>
            <a:pPr lvl="2"/>
            <a:r>
              <a:rPr lang="pt-BR" dirty="0" smtClean="0"/>
              <a:t>Equiparação </a:t>
            </a:r>
            <a:r>
              <a:rPr lang="pt-BR" dirty="0"/>
              <a:t>salarial e Plano de cargos e salários;</a:t>
            </a:r>
          </a:p>
          <a:p>
            <a:pPr algn="ctr"/>
            <a:endParaRPr lang="pt-BR" dirty="0"/>
          </a:p>
          <a:p>
            <a:r>
              <a:rPr lang="pt-BR" dirty="0" smtClean="0"/>
              <a:t>José Affonso Dallegrave Neto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     </a:t>
            </a:r>
            <a:r>
              <a:rPr lang="pt-BR" sz="1800" dirty="0" smtClean="0">
                <a:solidFill>
                  <a:srgbClr val="FF0000"/>
                </a:solidFill>
              </a:rPr>
              <a:t>advogado; pós-doutor em Direito</a:t>
            </a:r>
          </a:p>
          <a:p>
            <a:endParaRPr lang="pt-BR" dirty="0"/>
          </a:p>
          <a:p>
            <a:r>
              <a:rPr lang="pt-BR" sz="1800" dirty="0" smtClean="0"/>
              <a:t>Curitiba, 15 de maio de 2018</a:t>
            </a:r>
          </a:p>
          <a:p>
            <a:endParaRPr lang="pt-BR" sz="1800" dirty="0"/>
          </a:p>
        </p:txBody>
      </p:sp>
      <p:sp>
        <p:nvSpPr>
          <p:cNvPr id="4" name="Retângulo 3"/>
          <p:cNvSpPr/>
          <p:nvPr/>
        </p:nvSpPr>
        <p:spPr>
          <a:xfrm>
            <a:off x="1115616" y="404664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Aspectos Salariais</a:t>
            </a:r>
            <a:endParaRPr lang="pt-BR" sz="28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09120"/>
            <a:ext cx="1959756" cy="1575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70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449288"/>
            <a:ext cx="8503920" cy="4572000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1.	</a:t>
            </a:r>
            <a:r>
              <a:rPr lang="pt-BR" b="1" dirty="0">
                <a:solidFill>
                  <a:srgbClr val="FF0000"/>
                </a:solidFill>
              </a:rPr>
              <a:t>Distinção:</a:t>
            </a:r>
            <a:r>
              <a:rPr lang="pt-BR" dirty="0"/>
              <a:t> </a:t>
            </a:r>
            <a:r>
              <a:rPr lang="pt-BR" sz="2400" dirty="0"/>
              <a:t>salário x indenização; 				        		</a:t>
            </a:r>
            <a:r>
              <a:rPr lang="pt-BR" sz="2400" dirty="0" smtClean="0"/>
              <a:t>	salário </a:t>
            </a:r>
            <a:r>
              <a:rPr lang="pt-BR" sz="2400" dirty="0"/>
              <a:t>x remuneração;							</a:t>
            </a:r>
            <a:r>
              <a:rPr lang="pt-BR" sz="2400" dirty="0" smtClean="0"/>
              <a:t>para </a:t>
            </a:r>
            <a:r>
              <a:rPr lang="pt-BR" sz="2400" dirty="0"/>
              <a:t>x pelo trabalho</a:t>
            </a:r>
            <a:r>
              <a:rPr lang="pt-BR" sz="2400" dirty="0" smtClean="0"/>
              <a:t>;</a:t>
            </a:r>
          </a:p>
          <a:p>
            <a:pPr marL="0" indent="0">
              <a:buNone/>
            </a:pPr>
            <a:endParaRPr lang="pt-BR" sz="2400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2.	</a:t>
            </a:r>
            <a:r>
              <a:rPr lang="pt-BR" b="1" dirty="0">
                <a:solidFill>
                  <a:srgbClr val="FF0000"/>
                </a:solidFill>
              </a:rPr>
              <a:t>Nomen juris x </a:t>
            </a:r>
            <a:r>
              <a:rPr lang="pt-BR" b="1" dirty="0" err="1">
                <a:solidFill>
                  <a:srgbClr val="FF0000"/>
                </a:solidFill>
              </a:rPr>
              <a:t>fraus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legis</a:t>
            </a:r>
          </a:p>
          <a:p>
            <a:endParaRPr lang="pt-BR" b="1" dirty="0">
              <a:solidFill>
                <a:srgbClr val="FF0000"/>
              </a:solidFill>
            </a:endParaRPr>
          </a:p>
          <a:p>
            <a:pPr marL="548640" lvl="2" indent="0">
              <a:buNone/>
            </a:pPr>
            <a:r>
              <a:rPr lang="pt-BR" dirty="0" smtClean="0"/>
              <a:t>Art</a:t>
            </a:r>
            <a:r>
              <a:rPr lang="pt-BR" dirty="0"/>
              <a:t>. 9º - Serão nulos de pleno direito os atos praticados com o objetivo de desvirtuar, impedir ou fraudar a aplicação dos preceitos contidos na presente Consolidação.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9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pt-BR" sz="3200" b="1" dirty="0">
                <a:solidFill>
                  <a:srgbClr val="FF0000"/>
                </a:solidFill>
              </a:rPr>
              <a:t>3.	Remuneração </a:t>
            </a:r>
            <a:r>
              <a:rPr lang="pt-BR" sz="3200" dirty="0">
                <a:solidFill>
                  <a:schemeClr val="tx1"/>
                </a:solidFill>
              </a:rPr>
              <a:t>= salário + </a:t>
            </a:r>
            <a:r>
              <a:rPr lang="pt-BR" sz="3200" dirty="0" smtClean="0">
                <a:solidFill>
                  <a:schemeClr val="tx1"/>
                </a:solidFill>
              </a:rPr>
              <a:t>gorjetas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383032"/>
            <a:ext cx="8503920" cy="521432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   </a:t>
            </a:r>
            <a:r>
              <a:rPr lang="pt-BR" dirty="0" smtClean="0"/>
              <a:t>gênero </a:t>
            </a:r>
            <a:r>
              <a:rPr lang="pt-BR" dirty="0"/>
              <a:t>e espécie</a:t>
            </a:r>
          </a:p>
          <a:p>
            <a:pPr marL="548640" lvl="2" indent="0">
              <a:buNone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Art. 457 - Compreendem-se na remuneração do empregado, para todos os efeitos legais, além do salário devido e pago diretamente pelo empregador, como contraprestação do serviço, as gorjetas que receber.  </a:t>
            </a: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t-BR" sz="2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dirty="0" smtClean="0"/>
              <a:t>Gorjeta: </a:t>
            </a:r>
            <a:r>
              <a:rPr lang="pt-BR" dirty="0"/>
              <a:t>toda verba de </a:t>
            </a:r>
            <a:r>
              <a:rPr lang="pt-BR" dirty="0" smtClean="0"/>
              <a:t>terceiro </a:t>
            </a:r>
            <a:r>
              <a:rPr lang="pt-BR" dirty="0"/>
              <a:t>					        </a:t>
            </a:r>
            <a:r>
              <a:rPr lang="pt-BR" sz="2100" dirty="0" smtClean="0">
                <a:solidFill>
                  <a:srgbClr val="FF0000"/>
                </a:solidFill>
              </a:rPr>
              <a:t>taxa </a:t>
            </a:r>
            <a:r>
              <a:rPr lang="pt-BR" sz="2100" dirty="0">
                <a:solidFill>
                  <a:srgbClr val="FF0000"/>
                </a:solidFill>
              </a:rPr>
              <a:t>de serviço (garçom) e </a:t>
            </a:r>
            <a:r>
              <a:rPr lang="pt-BR" sz="2100" dirty="0" err="1">
                <a:solidFill>
                  <a:srgbClr val="FF0000"/>
                </a:solidFill>
              </a:rPr>
              <a:t>guelta</a:t>
            </a:r>
            <a:r>
              <a:rPr lang="pt-BR" sz="2100" dirty="0">
                <a:solidFill>
                  <a:srgbClr val="FF0000"/>
                </a:solidFill>
              </a:rPr>
              <a:t> (% laboratório)  </a:t>
            </a:r>
          </a:p>
          <a:p>
            <a:pPr marL="274320" lvl="1" indent="0">
              <a:buNone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Art. 457, § 3º: Considera-se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gorjeta não só a importância espontaneamente dada pelo cliente ao empregado, como também o valor cobrado pela empresa, como serviço* ou adicional, a qualquer título, e destinado à distribuição aos empregados.   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</a:t>
            </a:r>
          </a:p>
          <a:p>
            <a:pPr marL="0" indent="0">
              <a:buNone/>
            </a:pPr>
            <a:r>
              <a:rPr lang="pt-BR" sz="2300" dirty="0" smtClean="0"/>
              <a:t>    </a:t>
            </a:r>
            <a:r>
              <a:rPr lang="pt-BR" sz="2300" dirty="0" smtClean="0">
                <a:solidFill>
                  <a:srgbClr val="FF0000"/>
                </a:solidFill>
              </a:rPr>
              <a:t>*</a:t>
            </a:r>
            <a:r>
              <a:rPr lang="pt-BR" sz="2300" dirty="0">
                <a:solidFill>
                  <a:srgbClr val="FF0000"/>
                </a:solidFill>
              </a:rPr>
              <a:t>A Reforma apenas incluiu a expressão “serviço”;</a:t>
            </a:r>
          </a:p>
        </p:txBody>
      </p:sp>
    </p:spTree>
    <p:extLst>
      <p:ext uri="{BB962C8B-B14F-4D97-AF65-F5344CB8AC3E}">
        <p14:creationId xmlns:p14="http://schemas.microsoft.com/office/powerpoint/2010/main" val="282524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437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sz="3100" b="1" dirty="0">
                <a:solidFill>
                  <a:srgbClr val="FF0000"/>
                </a:solidFill>
              </a:rPr>
              <a:t>Integrar </a:t>
            </a:r>
            <a:r>
              <a:rPr lang="pt-BR" sz="2200" dirty="0">
                <a:solidFill>
                  <a:srgbClr val="FF0000"/>
                </a:solidFill>
              </a:rPr>
              <a:t>(reflexos) </a:t>
            </a:r>
            <a:r>
              <a:rPr lang="pt-BR" sz="3100" b="1" dirty="0">
                <a:solidFill>
                  <a:srgbClr val="FF0000"/>
                </a:solidFill>
              </a:rPr>
              <a:t>x Incorporar </a:t>
            </a:r>
            <a:r>
              <a:rPr lang="pt-BR" sz="2200" dirty="0">
                <a:solidFill>
                  <a:srgbClr val="FF0000"/>
                </a:solidFill>
              </a:rPr>
              <a:t>(não pode suprimir)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r>
              <a:rPr lang="pt-BR" dirty="0" err="1" smtClean="0"/>
              <a:t>Súm</a:t>
            </a:r>
            <a:r>
              <a:rPr lang="pt-BR" dirty="0"/>
              <a:t>. 354, TST:</a:t>
            </a:r>
          </a:p>
          <a:p>
            <a:pPr marL="274320" lvl="1" indent="0">
              <a:buNone/>
            </a:pPr>
            <a:r>
              <a:rPr lang="pt-BR" dirty="0">
                <a:solidFill>
                  <a:schemeClr val="tx1"/>
                </a:solidFill>
              </a:rPr>
              <a:t>As gorjetas, cobradas pelo empregador na nota de serviço ou oferecidas espontaneamente pelos clientes, integram a remuneração do empregado, não servindo de base de cálculo para as parcelas de aviso-prévio*, adicional noturno*, horas extras* e RSR*.</a:t>
            </a:r>
          </a:p>
          <a:p>
            <a:endParaRPr lang="pt-BR" dirty="0"/>
          </a:p>
          <a:p>
            <a:r>
              <a:rPr lang="pt-BR" sz="2200" dirty="0"/>
              <a:t>Em suma: Gorjetas </a:t>
            </a:r>
            <a:r>
              <a:rPr lang="pt-BR" sz="2200" dirty="0" smtClean="0"/>
              <a:t>integram só para </a:t>
            </a:r>
            <a:r>
              <a:rPr lang="pt-BR" sz="2200" dirty="0">
                <a:solidFill>
                  <a:srgbClr val="FF0000"/>
                </a:solidFill>
              </a:rPr>
              <a:t>férias, 13º, FGTS </a:t>
            </a:r>
            <a:r>
              <a:rPr lang="pt-BR" sz="2200" dirty="0"/>
              <a:t>e</a:t>
            </a:r>
            <a:r>
              <a:rPr lang="pt-BR" sz="2200" dirty="0">
                <a:solidFill>
                  <a:srgbClr val="FF0000"/>
                </a:solidFill>
              </a:rPr>
              <a:t> INSS*</a:t>
            </a:r>
            <a:r>
              <a:rPr lang="pt-BR" sz="2200" dirty="0"/>
              <a:t> </a:t>
            </a:r>
            <a:endParaRPr lang="pt-BR" sz="2200" dirty="0" smtClean="0"/>
          </a:p>
          <a:p>
            <a:pPr marL="0" indent="0">
              <a:buNone/>
            </a:pPr>
            <a:r>
              <a:rPr lang="pt-BR" sz="2200" dirty="0" smtClean="0"/>
              <a:t>    </a:t>
            </a:r>
            <a:endParaRPr lang="pt-BR" sz="2200" dirty="0"/>
          </a:p>
          <a:p>
            <a:pPr marL="0" indent="0">
              <a:buNone/>
            </a:pPr>
            <a:r>
              <a:rPr lang="pt-BR" sz="2300" dirty="0" smtClean="0"/>
              <a:t>    A </a:t>
            </a:r>
            <a:r>
              <a:rPr lang="pt-BR" sz="2300" dirty="0"/>
              <a:t>Súmula se baseou em interpretação literal do legislador.</a:t>
            </a:r>
          </a:p>
          <a:p>
            <a:r>
              <a:rPr lang="pt-BR" sz="2100" dirty="0" err="1"/>
              <a:t>Qdo</a:t>
            </a:r>
            <a:r>
              <a:rPr lang="pt-BR" sz="2100" dirty="0"/>
              <a:t> a lei se refere à “remuneração” como base de cálculo = integra</a:t>
            </a:r>
          </a:p>
          <a:p>
            <a:r>
              <a:rPr lang="pt-BR" sz="2100" dirty="0" err="1"/>
              <a:t>Qdo</a:t>
            </a:r>
            <a:r>
              <a:rPr lang="pt-BR" sz="2100" dirty="0"/>
              <a:t> se refere à “salário” ou “dia/hora normal de trabalho” = </a:t>
            </a:r>
            <a:r>
              <a:rPr lang="pt-BR" sz="2100" dirty="0" smtClean="0"/>
              <a:t>não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858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4. Verba </a:t>
            </a:r>
            <a:r>
              <a:rPr lang="pt-BR" b="1" dirty="0">
                <a:solidFill>
                  <a:srgbClr val="FF0000"/>
                </a:solidFill>
              </a:rPr>
              <a:t>salarial </a:t>
            </a:r>
            <a:r>
              <a:rPr lang="pt-BR" sz="2700" dirty="0">
                <a:solidFill>
                  <a:srgbClr val="FF0000"/>
                </a:solidFill>
              </a:rPr>
              <a:t>(a partir da Reforma)</a:t>
            </a:r>
            <a:r>
              <a:rPr lang="pt-BR" b="1" dirty="0">
                <a:solidFill>
                  <a:srgbClr val="FF0000"/>
                </a:solidFill>
              </a:rPr>
              <a:t>:</a:t>
            </a:r>
            <a:br>
              <a:rPr lang="pt-BR" b="1" dirty="0">
                <a:solidFill>
                  <a:srgbClr val="FF0000"/>
                </a:solidFill>
              </a:rPr>
            </a:b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572000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Art</a:t>
            </a:r>
            <a:r>
              <a:rPr lang="pt-BR" dirty="0"/>
              <a:t>. 457, § </a:t>
            </a:r>
            <a:r>
              <a:rPr lang="pt-BR" sz="2900" dirty="0" smtClean="0"/>
              <a:t>1</a:t>
            </a:r>
            <a:r>
              <a:rPr lang="pt-BR" dirty="0" smtClean="0"/>
              <a:t>º</a:t>
            </a:r>
            <a:r>
              <a:rPr lang="pt-BR" sz="3000" dirty="0" smtClean="0"/>
              <a:t>:  </a:t>
            </a:r>
            <a:r>
              <a:rPr lang="pt-BR" sz="3000" dirty="0"/>
              <a:t>Integram o salário a  importância fixa estipulada, as gratificações legais e as comissões pagas pelo empregador.  </a:t>
            </a:r>
          </a:p>
          <a:p>
            <a:pPr marL="548640" lvl="2" indent="0">
              <a:buNone/>
            </a:pPr>
            <a:r>
              <a:rPr lang="pt-BR" sz="3300" dirty="0" smtClean="0">
                <a:solidFill>
                  <a:schemeClr val="accent1">
                    <a:lumMod val="75000"/>
                  </a:schemeClr>
                </a:solidFill>
              </a:rPr>
              <a:t>a) importância </a:t>
            </a:r>
            <a:r>
              <a:rPr lang="pt-BR" sz="3300" dirty="0">
                <a:solidFill>
                  <a:schemeClr val="accent1">
                    <a:lumMod val="75000"/>
                  </a:schemeClr>
                </a:solidFill>
              </a:rPr>
              <a:t>fixa;</a:t>
            </a:r>
          </a:p>
          <a:p>
            <a:pPr marL="548640" lvl="2" indent="0">
              <a:buNone/>
            </a:pPr>
            <a:r>
              <a:rPr lang="pt-BR" sz="33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pt-BR" sz="3300" dirty="0" smtClean="0">
                <a:solidFill>
                  <a:schemeClr val="accent1">
                    <a:lumMod val="75000"/>
                  </a:schemeClr>
                </a:solidFill>
              </a:rPr>
              <a:t>) gratificações </a:t>
            </a:r>
            <a:r>
              <a:rPr lang="pt-BR" sz="3300" dirty="0">
                <a:solidFill>
                  <a:schemeClr val="accent1">
                    <a:lumMod val="75000"/>
                  </a:schemeClr>
                </a:solidFill>
              </a:rPr>
              <a:t>legais;</a:t>
            </a:r>
          </a:p>
          <a:p>
            <a:pPr marL="548640" lvl="2" indent="0">
              <a:buNone/>
            </a:pPr>
            <a:r>
              <a:rPr lang="pt-BR" sz="3300" dirty="0" smtClean="0">
                <a:solidFill>
                  <a:schemeClr val="accent1">
                    <a:lumMod val="75000"/>
                  </a:schemeClr>
                </a:solidFill>
              </a:rPr>
              <a:t>c) comissões</a:t>
            </a:r>
            <a:r>
              <a:rPr lang="pt-BR" sz="33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sz="3500" dirty="0"/>
              <a:t> </a:t>
            </a:r>
            <a:r>
              <a:rPr lang="pt-BR" sz="3500" dirty="0" smtClean="0"/>
              <a:t> Antes </a:t>
            </a:r>
            <a:r>
              <a:rPr lang="pt-BR" sz="3500" dirty="0"/>
              <a:t>da Reforma: também as porcentagens e os abonos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</a:rPr>
              <a:t>Percentagem </a:t>
            </a:r>
            <a:r>
              <a:rPr lang="pt-BR" sz="3200" dirty="0"/>
              <a:t>= Comissões; </a:t>
            </a:r>
            <a:r>
              <a:rPr lang="pt-BR" dirty="0"/>
              <a:t>	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</a:rPr>
              <a:t>Abonos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/>
              <a:t>= desuso </a:t>
            </a:r>
            <a:r>
              <a:rPr lang="pt-BR" sz="2600" dirty="0"/>
              <a:t>(adiantamento de reajustes em época de hiperinflação). </a:t>
            </a:r>
            <a:r>
              <a:rPr lang="pt-BR" dirty="0" smtClean="0"/>
              <a:t>                  </a:t>
            </a:r>
          </a:p>
          <a:p>
            <a:endParaRPr lang="pt-BR" dirty="0" smtClean="0"/>
          </a:p>
          <a:p>
            <a:r>
              <a:rPr lang="pt-BR" dirty="0"/>
              <a:t> </a:t>
            </a:r>
            <a:r>
              <a:rPr lang="pt-BR" dirty="0" smtClean="0"/>
              <a:t>De </a:t>
            </a:r>
            <a:r>
              <a:rPr lang="pt-BR" dirty="0"/>
              <a:t>forma injustificável, passou a ser verba não salarial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cf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novo 457, § 2º); </a:t>
            </a:r>
            <a:r>
              <a:rPr lang="pt-BR" dirty="0"/>
              <a:t>	           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 MP </a:t>
            </a:r>
            <a:r>
              <a:rPr lang="pt-BR" dirty="0"/>
              <a:t>808 havia excluído o abono e incluído </a:t>
            </a:r>
            <a:r>
              <a:rPr lang="pt-BR" dirty="0" smtClean="0"/>
              <a:t>gratificações </a:t>
            </a:r>
            <a:r>
              <a:rPr lang="pt-BR" dirty="0"/>
              <a:t>legais </a:t>
            </a:r>
            <a:r>
              <a:rPr lang="pt-BR" u="sng" dirty="0"/>
              <a:t>e</a:t>
            </a:r>
            <a:r>
              <a:rPr lang="pt-BR" dirty="0"/>
              <a:t> de função;</a:t>
            </a:r>
          </a:p>
          <a:p>
            <a:pPr marL="0" indent="0">
              <a:buNone/>
            </a:pPr>
            <a:r>
              <a:rPr lang="pt-BR" dirty="0" smtClean="0"/>
              <a:t>     *gratificação </a:t>
            </a:r>
            <a:r>
              <a:rPr lang="pt-BR" dirty="0"/>
              <a:t>legal = 13º salário e de função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(art. 62, pg. Único; e 468, § 2º)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03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58181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solidFill>
                  <a:srgbClr val="FF0000"/>
                </a:solidFill>
              </a:rPr>
              <a:t>Adicionais </a:t>
            </a:r>
            <a:r>
              <a:rPr lang="pt-BR" b="1" dirty="0">
                <a:solidFill>
                  <a:srgbClr val="FF0000"/>
                </a:solidFill>
              </a:rPr>
              <a:t>legais = salário condição </a:t>
            </a:r>
            <a:br>
              <a:rPr lang="pt-BR" b="1" dirty="0">
                <a:solidFill>
                  <a:srgbClr val="FF0000"/>
                </a:solidFill>
              </a:rPr>
            </a:b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 smtClean="0"/>
              <a:t>   (</a:t>
            </a:r>
            <a:r>
              <a:rPr lang="pt-BR" dirty="0"/>
              <a:t>insalubridade, periculosidade, noturno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sz="2600" dirty="0" err="1"/>
              <a:t>Súm</a:t>
            </a:r>
            <a:r>
              <a:rPr lang="pt-BR" sz="2600" dirty="0"/>
              <a:t>. 248, TST: A reclassificação ou a </a:t>
            </a:r>
            <a:r>
              <a:rPr lang="pt-BR" sz="2600" u="sng" dirty="0"/>
              <a:t>descaracterização</a:t>
            </a:r>
            <a:r>
              <a:rPr lang="pt-BR" sz="2600" dirty="0"/>
              <a:t> da insalubridade, por ato da autoridade competente, </a:t>
            </a:r>
            <a:r>
              <a:rPr lang="pt-BR" sz="2600" u="sng" dirty="0"/>
              <a:t>repercute</a:t>
            </a:r>
            <a:r>
              <a:rPr lang="pt-BR" sz="2600" dirty="0"/>
              <a:t> na satisfação do respectivo adicional, </a:t>
            </a:r>
            <a:r>
              <a:rPr lang="pt-BR" sz="2600" u="sng" dirty="0"/>
              <a:t>sem ofensa a </a:t>
            </a:r>
            <a:r>
              <a:rPr lang="pt-BR" sz="2600" dirty="0"/>
              <a:t>direito adquirido ou ao princípio da </a:t>
            </a:r>
            <a:r>
              <a:rPr lang="pt-BR" sz="2600" u="sng" dirty="0"/>
              <a:t>irredutibilidade salarial</a:t>
            </a:r>
            <a:r>
              <a:rPr lang="pt-BR" sz="2600" dirty="0"/>
              <a:t>.</a:t>
            </a:r>
          </a:p>
          <a:p>
            <a:endParaRPr lang="pt-BR" sz="2600" dirty="0"/>
          </a:p>
          <a:p>
            <a:r>
              <a:rPr lang="pt-BR" sz="2600" dirty="0" err="1"/>
              <a:t>Súm</a:t>
            </a:r>
            <a:r>
              <a:rPr lang="pt-BR" sz="2600" dirty="0"/>
              <a:t>. 291 TST: A </a:t>
            </a:r>
            <a:r>
              <a:rPr lang="pt-BR" sz="2600" u="sng" dirty="0"/>
              <a:t>supressão das HE habituais </a:t>
            </a:r>
            <a:r>
              <a:rPr lang="pt-BR" sz="2600" dirty="0"/>
              <a:t>assegura o direito à </a:t>
            </a:r>
            <a:r>
              <a:rPr lang="pt-BR" sz="2600" u="sng" dirty="0"/>
              <a:t>indenização</a:t>
            </a:r>
            <a:r>
              <a:rPr lang="pt-BR" sz="2600" dirty="0"/>
              <a:t> correspondente ao valor de 1 mês das horas suprimidas para cada ano ou fração de 6 meses ou mais de prestação de serviço acima da jornada normal...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862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509808"/>
            <a:ext cx="8534400" cy="758952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FF0000"/>
                </a:solidFill>
              </a:rPr>
              <a:t>Função </a:t>
            </a:r>
            <a:r>
              <a:rPr lang="pt-BR" sz="3200" b="1" dirty="0" smtClean="0">
                <a:solidFill>
                  <a:srgbClr val="FF0000"/>
                </a:solidFill>
              </a:rPr>
              <a:t>Gratificada</a:t>
            </a:r>
            <a:r>
              <a:rPr lang="pt-BR" sz="3200" b="1" dirty="0">
                <a:solidFill>
                  <a:srgbClr val="FF0000"/>
                </a:solidFill>
              </a:rPr>
              <a:t/>
            </a:r>
            <a:br>
              <a:rPr lang="pt-BR" sz="3200" b="1" dirty="0">
                <a:solidFill>
                  <a:srgbClr val="FF0000"/>
                </a:solidFill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Função Gratificada = </a:t>
            </a:r>
            <a:r>
              <a:rPr lang="pt-BR" dirty="0" smtClean="0"/>
              <a:t> tornou-se </a:t>
            </a:r>
            <a:r>
              <a:rPr lang="pt-BR" i="1" dirty="0" smtClean="0"/>
              <a:t>salário-condição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Antes </a:t>
            </a:r>
            <a:r>
              <a:rPr lang="pt-BR" dirty="0"/>
              <a:t>da Reforma = Incorporava com 10 anos  </a:t>
            </a:r>
          </a:p>
          <a:p>
            <a:pPr marL="274320" lvl="1" indent="0">
              <a:buNone/>
            </a:pPr>
            <a:r>
              <a:rPr lang="pt-BR" dirty="0" err="1"/>
              <a:t>Súm</a:t>
            </a:r>
            <a:r>
              <a:rPr lang="pt-BR" dirty="0"/>
              <a:t>. 372, TST: I - </a:t>
            </a:r>
            <a:r>
              <a:rPr lang="pt-BR" u="sng" dirty="0"/>
              <a:t>Percebida</a:t>
            </a:r>
            <a:r>
              <a:rPr lang="pt-BR" dirty="0"/>
              <a:t> a gratificação de função </a:t>
            </a:r>
            <a:r>
              <a:rPr lang="pt-BR" u="sng" dirty="0"/>
              <a:t>por 10 ou mais </a:t>
            </a:r>
            <a:r>
              <a:rPr lang="pt-BR" dirty="0"/>
              <a:t>anos pelo empregado, se o empregador, sem justo motivo, revertê-lo a seu cargo efetivo, </a:t>
            </a:r>
            <a:r>
              <a:rPr lang="pt-BR" u="sng" dirty="0"/>
              <a:t>não poderá retirar-lhe </a:t>
            </a:r>
            <a:r>
              <a:rPr lang="pt-BR" dirty="0"/>
              <a:t>a gratificação tendo em vista o princípio da estabilidade financeira. </a:t>
            </a:r>
          </a:p>
          <a:p>
            <a:endParaRPr lang="pt-BR" dirty="0"/>
          </a:p>
          <a:p>
            <a:r>
              <a:rPr lang="pt-BR" dirty="0" smtClean="0"/>
              <a:t>Após </a:t>
            </a:r>
            <a:r>
              <a:rPr lang="pt-BR" dirty="0"/>
              <a:t>a Reforma: não incorpora</a:t>
            </a:r>
          </a:p>
          <a:p>
            <a:pPr marL="274320" lvl="1" indent="0">
              <a:buNone/>
            </a:pPr>
            <a:r>
              <a:rPr lang="pt-BR" dirty="0"/>
              <a:t>Art. 468, § 2o  “A alteração (...) , com ou sem justo motivo, </a:t>
            </a:r>
            <a:r>
              <a:rPr lang="pt-BR" u="sng" dirty="0"/>
              <a:t>não assegura</a:t>
            </a:r>
            <a:r>
              <a:rPr lang="pt-BR" dirty="0"/>
              <a:t> ao empregado o direito à </a:t>
            </a:r>
            <a:r>
              <a:rPr lang="pt-BR" u="sng" dirty="0"/>
              <a:t>manutenção do pagamento da gratificação</a:t>
            </a:r>
            <a:r>
              <a:rPr lang="pt-BR" dirty="0"/>
              <a:t> correspondente, que não será incorporada, independentemente do tempo de exercício da respectiva função”. </a:t>
            </a:r>
          </a:p>
        </p:txBody>
      </p:sp>
    </p:spTree>
    <p:extLst>
      <p:ext uri="{BB962C8B-B14F-4D97-AF65-F5344CB8AC3E}">
        <p14:creationId xmlns:p14="http://schemas.microsoft.com/office/powerpoint/2010/main" val="17142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17984" y="764704"/>
            <a:ext cx="8534400" cy="758952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5.	Verbas </a:t>
            </a:r>
            <a:r>
              <a:rPr lang="pt-BR" sz="2800" b="1" dirty="0">
                <a:solidFill>
                  <a:srgbClr val="FF0000"/>
                </a:solidFill>
              </a:rPr>
              <a:t>que não integram nem </a:t>
            </a:r>
            <a:r>
              <a:rPr lang="pt-BR" sz="2800" b="1" dirty="0" smtClean="0">
                <a:solidFill>
                  <a:srgbClr val="FF0000"/>
                </a:solidFill>
              </a:rPr>
              <a:t>   incorporam </a:t>
            </a:r>
            <a:r>
              <a:rPr lang="pt-BR" sz="2800" b="1" dirty="0">
                <a:solidFill>
                  <a:srgbClr val="FF0000"/>
                </a:solidFill>
              </a:rPr>
              <a:t>a remuneração:</a:t>
            </a:r>
            <a:br>
              <a:rPr lang="pt-BR" sz="2800" b="1" dirty="0">
                <a:solidFill>
                  <a:srgbClr val="FF0000"/>
                </a:solidFill>
              </a:rPr>
            </a:b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Antes </a:t>
            </a:r>
            <a:r>
              <a:rPr lang="pt-BR" dirty="0"/>
              <a:t>da Reforma: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só não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refletiam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 </a:t>
            </a:r>
            <a:r>
              <a:rPr lang="pt-B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diárias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(até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50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%) e as </a:t>
            </a:r>
            <a:r>
              <a:rPr lang="pt-B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ajudas </a:t>
            </a:r>
            <a:r>
              <a:rPr lang="pt-BR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pt-B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custo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dirty="0"/>
              <a:t>Reforma (em vigor): </a:t>
            </a:r>
            <a:endParaRPr lang="pt-BR" dirty="0" smtClean="0"/>
          </a:p>
          <a:p>
            <a:endParaRPr lang="pt-BR" sz="800" dirty="0"/>
          </a:p>
          <a:p>
            <a:pPr lvl="1"/>
            <a:r>
              <a:rPr lang="pt-BR" dirty="0"/>
              <a:t>Art. 457, § 2o  As importâncias, </a:t>
            </a:r>
            <a:r>
              <a:rPr lang="pt-BR" u="sng" dirty="0"/>
              <a:t>ainda que habituais</a:t>
            </a:r>
            <a:r>
              <a:rPr lang="pt-BR" dirty="0"/>
              <a:t>, pagas a título de </a:t>
            </a:r>
            <a:r>
              <a:rPr lang="pt-BR" dirty="0">
                <a:solidFill>
                  <a:srgbClr val="FF0000"/>
                </a:solidFill>
              </a:rPr>
              <a:t>ajuda de custo</a:t>
            </a:r>
            <a:r>
              <a:rPr lang="pt-BR" dirty="0"/>
              <a:t>, </a:t>
            </a:r>
            <a:r>
              <a:rPr lang="pt-BR" dirty="0">
                <a:solidFill>
                  <a:srgbClr val="FF0000"/>
                </a:solidFill>
              </a:rPr>
              <a:t>auxílio-alimentação</a:t>
            </a:r>
            <a:r>
              <a:rPr lang="pt-BR" dirty="0"/>
              <a:t>, vedado seu pagamento em dinheiro, </a:t>
            </a:r>
            <a:r>
              <a:rPr lang="pt-BR" dirty="0">
                <a:solidFill>
                  <a:srgbClr val="FF0000"/>
                </a:solidFill>
              </a:rPr>
              <a:t>diárias para viagem</a:t>
            </a:r>
            <a:r>
              <a:rPr lang="pt-BR" dirty="0"/>
              <a:t>, prêmios e </a:t>
            </a:r>
            <a:r>
              <a:rPr lang="pt-BR" dirty="0">
                <a:solidFill>
                  <a:srgbClr val="FF0000"/>
                </a:solidFill>
              </a:rPr>
              <a:t>abonos</a:t>
            </a:r>
            <a:r>
              <a:rPr lang="pt-BR" dirty="0"/>
              <a:t> </a:t>
            </a:r>
            <a:r>
              <a:rPr lang="pt-BR" u="sng" dirty="0"/>
              <a:t>não integram </a:t>
            </a:r>
            <a:r>
              <a:rPr lang="pt-BR" dirty="0"/>
              <a:t>a remuneração do empregado, </a:t>
            </a:r>
            <a:r>
              <a:rPr lang="pt-BR" b="1" u="sng" dirty="0"/>
              <a:t>não se incorporam</a:t>
            </a:r>
            <a:r>
              <a:rPr lang="pt-BR" dirty="0"/>
              <a:t> ao contrato de trabalho e não constituem base de incidência de qualquer encargo trabalhista e previdenciário. </a:t>
            </a:r>
          </a:p>
        </p:txBody>
      </p:sp>
    </p:spTree>
    <p:extLst>
      <p:ext uri="{BB962C8B-B14F-4D97-AF65-F5344CB8AC3E}">
        <p14:creationId xmlns:p14="http://schemas.microsoft.com/office/powerpoint/2010/main" val="165442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</TotalTime>
  <Words>1510</Words>
  <Application>Microsoft Office PowerPoint</Application>
  <PresentationFormat>Apresentação na tela (4:3)</PresentationFormat>
  <Paragraphs>149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Georgia</vt:lpstr>
      <vt:lpstr>Times New Roman</vt:lpstr>
      <vt:lpstr>Wingdings</vt:lpstr>
      <vt:lpstr>Wingdings 2</vt:lpstr>
      <vt:lpstr>Cívico</vt:lpstr>
      <vt:lpstr>Apresentação do PowerPoint</vt:lpstr>
      <vt:lpstr>Apresentação do PowerPoint</vt:lpstr>
      <vt:lpstr>Apresentação do PowerPoint</vt:lpstr>
      <vt:lpstr>3. Remuneração = salário + gorjetas</vt:lpstr>
      <vt:lpstr>Integrar (reflexos) x Incorporar (não pode suprimir) </vt:lpstr>
      <vt:lpstr>4. Verba salarial (a partir da Reforma): </vt:lpstr>
      <vt:lpstr> Adicionais legais = salário condição  </vt:lpstr>
      <vt:lpstr>Função Gratificada </vt:lpstr>
      <vt:lpstr>5. Verbas que não integram nem    incorporam a remuneração: </vt:lpstr>
      <vt:lpstr>Apresentação do PowerPoint</vt:lpstr>
      <vt:lpstr>6. Remuneração por produtividade </vt:lpstr>
      <vt:lpstr>      Negociado &gt; Legislado: </vt:lpstr>
      <vt:lpstr>7. Gorjetas (Reforma e MP 808)  </vt:lpstr>
      <vt:lpstr>8. Equiparação salarial e Plano de cargos e salários </vt:lpstr>
      <vt:lpstr>Apresentação do PowerPoint</vt:lpstr>
      <vt:lpstr>Requisitos da Equiparação Salarial: 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Affonso Dallegrave Neto</dc:creator>
  <cp:lastModifiedBy>Manuela Dallegrave</cp:lastModifiedBy>
  <cp:revision>9</cp:revision>
  <dcterms:created xsi:type="dcterms:W3CDTF">2018-05-15T19:21:34Z</dcterms:created>
  <dcterms:modified xsi:type="dcterms:W3CDTF">2018-05-15T20:57:40Z</dcterms:modified>
</cp:coreProperties>
</file>