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handoutMasterIdLst>
    <p:handoutMasterId r:id="rId14"/>
  </p:handoutMasterIdLst>
  <p:sldIdLst>
    <p:sldId id="277" r:id="rId2"/>
    <p:sldId id="279" r:id="rId3"/>
    <p:sldId id="294" r:id="rId4"/>
    <p:sldId id="286" r:id="rId5"/>
    <p:sldId id="297" r:id="rId6"/>
    <p:sldId id="295" r:id="rId7"/>
    <p:sldId id="280" r:id="rId8"/>
    <p:sldId id="282" r:id="rId9"/>
    <p:sldId id="274" r:id="rId10"/>
    <p:sldId id="275" r:id="rId11"/>
    <p:sldId id="276" r:id="rId12"/>
    <p:sldId id="272" r:id="rId13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D4E727C7-2609-4261-ADCD-ACDFAA4FD1C8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A87DDE9E-7DBA-4EEE-B871-FCDAD28BCA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643ECD-9E1A-4260-8F8D-9837569CDC46}" type="datetimeFigureOut">
              <a:rPr lang="pt-BR" smtClean="0"/>
              <a:t>19/06/2018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6E9B52-0DD9-4BBC-893F-E0E347D2414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dallegrave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3813473" cy="238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259632" y="1124744"/>
            <a:ext cx="7344816" cy="4873752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José Affonso </a:t>
            </a:r>
            <a:r>
              <a:rPr lang="pt-BR" dirty="0"/>
              <a:t>Dallegrave Neto</a:t>
            </a:r>
            <a:br>
              <a:rPr lang="pt-BR" dirty="0"/>
            </a:br>
            <a:r>
              <a:rPr lang="pt-BR" sz="1900" dirty="0" smtClean="0"/>
              <a:t>pós-doutor </a:t>
            </a:r>
            <a:r>
              <a:rPr lang="pt-BR" sz="1900" dirty="0"/>
              <a:t>pela Universidade de </a:t>
            </a:r>
            <a:r>
              <a:rPr lang="pt-BR" sz="1900" dirty="0" smtClean="0"/>
              <a:t>Lisboa;</a:t>
            </a:r>
          </a:p>
          <a:p>
            <a:endParaRPr lang="pt-BR" sz="800" dirty="0" smtClean="0"/>
          </a:p>
          <a:p>
            <a:pPr marL="0" indent="0">
              <a:buNone/>
            </a:pPr>
            <a:r>
              <a:rPr lang="pt-BR" sz="1900" dirty="0"/>
              <a:t> </a:t>
            </a:r>
            <a:r>
              <a:rPr lang="pt-BR" sz="1900" dirty="0" smtClean="0"/>
              <a:t>   São Paulo, 20 de Junho de 2018</a:t>
            </a:r>
            <a:r>
              <a:rPr lang="pt-BR" sz="1900" dirty="0"/>
              <a:t/>
            </a:r>
            <a:br>
              <a:rPr lang="pt-BR" sz="1900" dirty="0"/>
            </a:b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9373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60784" y="1052736"/>
            <a:ext cx="7467600" cy="4873752"/>
          </a:xfrm>
        </p:spPr>
        <p:txBody>
          <a:bodyPr>
            <a:normAutofit/>
          </a:bodyPr>
          <a:lstStyle/>
          <a:p>
            <a:r>
              <a:rPr lang="pt-BR" dirty="0"/>
              <a:t>Árbitros despreparados x juízes qualificados;</a:t>
            </a:r>
          </a:p>
          <a:p>
            <a:pPr marL="0" indent="0">
              <a:buNone/>
            </a:pPr>
            <a:r>
              <a:rPr lang="pt-BR" dirty="0"/>
              <a:t>   *expertise dos árbitros </a:t>
            </a:r>
            <a:endParaRPr lang="pt-BR" sz="1800" dirty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Celeridade </a:t>
            </a:r>
            <a:r>
              <a:rPr lang="pt-BR" dirty="0"/>
              <a:t>(decisão arbitral </a:t>
            </a:r>
            <a:r>
              <a:rPr lang="pt-BR" dirty="0" smtClean="0"/>
              <a:t>irrecorrível em 6 meses; </a:t>
            </a:r>
            <a:r>
              <a:rPr lang="pt-BR" sz="2000" dirty="0" smtClean="0"/>
              <a:t>art. 23</a:t>
            </a:r>
            <a:r>
              <a:rPr lang="pt-BR" dirty="0" smtClean="0"/>
              <a:t>);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  Confidencialidade </a:t>
            </a:r>
            <a:r>
              <a:rPr lang="pt-BR" dirty="0"/>
              <a:t>(menos exposição para as partes</a:t>
            </a:r>
            <a:r>
              <a:rPr lang="pt-BR" dirty="0" smtClean="0"/>
              <a:t>); *desvantagem: ausência de estatística</a:t>
            </a:r>
            <a:endParaRPr lang="pt-BR" dirty="0"/>
          </a:p>
          <a:p>
            <a:endParaRPr lang="pt-BR" dirty="0"/>
          </a:p>
          <a:p>
            <a:r>
              <a:rPr lang="pt-BR" dirty="0" smtClean="0"/>
              <a:t> Custos</a:t>
            </a:r>
            <a:r>
              <a:rPr lang="pt-BR" dirty="0"/>
              <a:t>: </a:t>
            </a:r>
            <a:r>
              <a:rPr lang="pt-BR" dirty="0" smtClean="0"/>
              <a:t>Folha </a:t>
            </a:r>
            <a:r>
              <a:rPr lang="pt-BR" dirty="0"/>
              <a:t>de SP (sem honorários de sucumbência recíproca)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13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128" y="7258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dirty="0"/>
              <a:t>Observações: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4873752"/>
          </a:xfrm>
        </p:spPr>
        <p:txBody>
          <a:bodyPr>
            <a:normAutofit/>
          </a:bodyPr>
          <a:lstStyle/>
          <a:p>
            <a:r>
              <a:rPr lang="pt-BR" dirty="0" smtClean="0"/>
              <a:t>Impossibilidade </a:t>
            </a:r>
            <a:r>
              <a:rPr lang="pt-BR" dirty="0"/>
              <a:t>de arbitragem por equidade </a:t>
            </a:r>
            <a:r>
              <a:rPr lang="pt-BR" sz="2000" dirty="0"/>
              <a:t>(apenas por direito: CLT cogente</a:t>
            </a:r>
            <a:r>
              <a:rPr lang="pt-BR" sz="2000" dirty="0" smtClean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dirty="0" smtClean="0"/>
              <a:t>Partes </a:t>
            </a:r>
            <a:r>
              <a:rPr lang="pt-BR" dirty="0"/>
              <a:t>assistidas por </a:t>
            </a:r>
            <a:r>
              <a:rPr lang="pt-BR" dirty="0" smtClean="0"/>
              <a:t>OAB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Câmara desvinculada </a:t>
            </a:r>
            <a:r>
              <a:rPr lang="pt-BR" dirty="0"/>
              <a:t>de Entidade de Classe </a:t>
            </a:r>
            <a:r>
              <a:rPr lang="pt-BR" sz="2000" dirty="0"/>
              <a:t>(obreira ou patronal)</a:t>
            </a:r>
          </a:p>
          <a:p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</a:t>
            </a:r>
          </a:p>
          <a:p>
            <a:r>
              <a:rPr lang="pt-BR" sz="2400" b="1" dirty="0" smtClean="0"/>
              <a:t>CANATRA </a:t>
            </a:r>
            <a:r>
              <a:rPr lang="pt-BR" sz="2400" b="1" dirty="0"/>
              <a:t>– CÂMARA NACIONAL DE ARBITRAGEM TRABALHISTA</a:t>
            </a:r>
            <a:endParaRPr lang="pt-BR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32312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76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 smtClean="0"/>
              <a:t>Contatos: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200" dirty="0" smtClean="0">
                <a:hlinkClick r:id="rId2"/>
              </a:rPr>
              <a:t>www.dallegrave.com.br</a:t>
            </a:r>
            <a:endParaRPr lang="pt-BR" sz="2200" dirty="0" smtClean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 smtClean="0"/>
              <a:t>@</a:t>
            </a:r>
            <a:r>
              <a:rPr lang="pt-BR" sz="2200" dirty="0" err="1" smtClean="0"/>
              <a:t>dallegrave_neto</a:t>
            </a:r>
            <a:endParaRPr lang="pt-BR" sz="2200" dirty="0" smtClean="0"/>
          </a:p>
          <a:p>
            <a:pPr marL="0" indent="0">
              <a:buNone/>
            </a:pPr>
            <a:endParaRPr lang="pt-BR" sz="2200" dirty="0"/>
          </a:p>
          <a:p>
            <a:pPr marL="0" indent="0">
              <a:buNone/>
            </a:pPr>
            <a:r>
              <a:rPr lang="pt-BR" sz="2200" dirty="0" smtClean="0"/>
              <a:t>Canatra.com.br </a:t>
            </a:r>
          </a:p>
          <a:p>
            <a:pPr fontAlgn="base"/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4"/>
            <a:ext cx="2569468" cy="143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39184"/>
            <a:ext cx="1296144" cy="7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8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792" y="629816"/>
            <a:ext cx="7467600" cy="7829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Arbitragem trabalhista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85192" y="1124744"/>
            <a:ext cx="8075240" cy="5688632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pt-BR" dirty="0" smtClean="0">
                <a:solidFill>
                  <a:srgbClr val="FF0000"/>
                </a:solidFill>
              </a:rPr>
              <a:t>   coletiva:</a:t>
            </a:r>
          </a:p>
          <a:p>
            <a:pPr marL="0" indent="0" hangingPunct="0">
              <a:buNone/>
            </a:pPr>
            <a:endParaRPr lang="pt-BR" sz="900" dirty="0" smtClean="0">
              <a:solidFill>
                <a:srgbClr val="FF0000"/>
              </a:solidFill>
            </a:endParaRPr>
          </a:p>
          <a:p>
            <a:pPr hangingPunct="0"/>
            <a:r>
              <a:rPr lang="pt-BR" sz="2000" dirty="0" smtClean="0"/>
              <a:t>Art. 114, § 1º, CF: § 1º </a:t>
            </a:r>
            <a:r>
              <a:rPr lang="pt-BR" sz="1800" i="1" dirty="0" smtClean="0"/>
              <a:t>“Frustrada a negociação coletiva, as partes poderão </a:t>
            </a:r>
            <a:r>
              <a:rPr lang="pt-BR" sz="1800" i="1" u="sng" dirty="0" smtClean="0"/>
              <a:t>eleger árbitros</a:t>
            </a:r>
            <a:r>
              <a:rPr lang="pt-BR" sz="1800" i="1" dirty="0" smtClean="0"/>
              <a:t>”.</a:t>
            </a:r>
          </a:p>
          <a:p>
            <a:pPr hangingPunct="0"/>
            <a:endParaRPr lang="pt-BR" sz="800" i="1" dirty="0"/>
          </a:p>
          <a:p>
            <a:pPr hangingPunct="0"/>
            <a:r>
              <a:rPr lang="pt-BR" sz="2000" dirty="0"/>
              <a:t>Lei de greve (art. 3º, </a:t>
            </a:r>
            <a:r>
              <a:rPr lang="pt-BR" sz="2000" dirty="0" smtClean="0"/>
              <a:t>L. 7783/89): </a:t>
            </a:r>
            <a:r>
              <a:rPr lang="pt-BR" sz="2100" i="1" dirty="0" smtClean="0"/>
              <a:t>“</a:t>
            </a:r>
            <a:r>
              <a:rPr lang="pt-BR" sz="2000" i="1" dirty="0" smtClean="0"/>
              <a:t>Frustrada </a:t>
            </a:r>
            <a:r>
              <a:rPr lang="pt-BR" sz="2000" i="1" dirty="0"/>
              <a:t>a negociação ou verificada a impossibilidade de recursos </a:t>
            </a:r>
            <a:r>
              <a:rPr lang="pt-BR" sz="2000" i="1" u="sng" dirty="0"/>
              <a:t>via arbitral</a:t>
            </a:r>
            <a:r>
              <a:rPr lang="pt-BR" sz="2000" i="1" dirty="0"/>
              <a:t>, é facultada a cessação coletiva do </a:t>
            </a:r>
            <a:r>
              <a:rPr lang="pt-BR" sz="2000" i="1" dirty="0" smtClean="0"/>
              <a:t>trabalho”.</a:t>
            </a:r>
          </a:p>
          <a:p>
            <a:pPr hangingPunct="0"/>
            <a:endParaRPr lang="pt-BR" sz="900" i="1" dirty="0" smtClean="0"/>
          </a:p>
          <a:p>
            <a:pPr hangingPunct="0"/>
            <a:r>
              <a:rPr lang="pt-BR" sz="2000" dirty="0" smtClean="0"/>
              <a:t>Lei sobre PLR </a:t>
            </a:r>
            <a:r>
              <a:rPr lang="pt-BR" sz="1800" dirty="0" smtClean="0"/>
              <a:t>(L. 10.101/00, art. 4º, § 1º): arbitragem de ofertas finais.</a:t>
            </a:r>
          </a:p>
          <a:p>
            <a:pPr marL="274320" lvl="1" indent="0">
              <a:buNone/>
            </a:pPr>
            <a:endParaRPr lang="pt-BR" sz="1600" dirty="0"/>
          </a:p>
          <a:p>
            <a:pPr marL="274320" lvl="1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individual:</a:t>
            </a:r>
            <a:endParaRPr lang="pt-BR" sz="24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endParaRPr lang="pt-BR" sz="900" dirty="0" smtClean="0">
              <a:solidFill>
                <a:schemeClr val="tx1"/>
              </a:solidFill>
            </a:endParaRP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</a:rPr>
              <a:t>Art. 507-A, CLT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pt-BR" dirty="0" smtClean="0"/>
              <a:t>Lei 9307/96;</a:t>
            </a:r>
          </a:p>
          <a:p>
            <a:pPr marL="617220" lvl="1" indent="-342900">
              <a:buFont typeface="Courier New" panose="02070309020205020404" pitchFamily="49" charset="0"/>
              <a:buChar char="o"/>
            </a:pPr>
            <a:r>
              <a:rPr lang="pt-BR" dirty="0" smtClean="0">
                <a:solidFill>
                  <a:schemeClr val="tx1"/>
                </a:solidFill>
              </a:rPr>
              <a:t>CPC/2015;</a:t>
            </a:r>
          </a:p>
          <a:p>
            <a:pPr marL="274320" lvl="1" indent="0">
              <a:buNone/>
            </a:pPr>
            <a:endParaRPr lang="pt-BR" sz="1600" dirty="0"/>
          </a:p>
          <a:p>
            <a:pPr marL="274320" lvl="1" indent="0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hangingPunct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46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692696"/>
            <a:ext cx="8208912" cy="5832648"/>
          </a:xfrm>
        </p:spPr>
        <p:txBody>
          <a:bodyPr>
            <a:normAutofit/>
          </a:bodyPr>
          <a:lstStyle/>
          <a:p>
            <a:endParaRPr lang="pt-BR" sz="900" dirty="0"/>
          </a:p>
          <a:p>
            <a:pPr marL="0" indent="0">
              <a:buNone/>
            </a:pPr>
            <a:r>
              <a:rPr lang="pt-BR" b="1" dirty="0" smtClean="0"/>
              <a:t>Jurisdição Estatal e Arbitral</a:t>
            </a:r>
          </a:p>
          <a:p>
            <a:pPr marL="0" indent="0">
              <a:buNone/>
            </a:pPr>
            <a:endParaRPr lang="pt-BR" sz="1000" dirty="0" smtClean="0"/>
          </a:p>
          <a:p>
            <a:pPr marL="0" indent="0">
              <a:buNone/>
            </a:pPr>
            <a:r>
              <a:rPr lang="pt-BR" sz="2000" dirty="0" smtClean="0"/>
              <a:t>CPC:</a:t>
            </a:r>
            <a:r>
              <a:rPr lang="pt-BR" dirty="0" smtClean="0"/>
              <a:t> </a:t>
            </a:r>
            <a:r>
              <a:rPr lang="pt-BR" sz="2000" dirty="0"/>
              <a:t>a</a:t>
            </a:r>
            <a:r>
              <a:rPr lang="pt-BR" sz="2000" dirty="0" smtClean="0"/>
              <a:t>rt</a:t>
            </a:r>
            <a:r>
              <a:rPr lang="pt-BR" sz="2000" dirty="0"/>
              <a:t>. </a:t>
            </a:r>
            <a:r>
              <a:rPr lang="pt-BR" sz="2000" dirty="0" smtClean="0"/>
              <a:t>3º:</a:t>
            </a:r>
            <a:r>
              <a:rPr lang="pt-BR" sz="2000" dirty="0"/>
              <a:t> </a:t>
            </a:r>
            <a:r>
              <a:rPr lang="pt-BR" sz="2100" i="1" dirty="0"/>
              <a:t>Não se excluirá da apreciação jurisdicional </a:t>
            </a:r>
            <a:r>
              <a:rPr lang="pt-BR" sz="2100" i="1" dirty="0" smtClean="0"/>
              <a:t>ameaça ou lesão a direito.</a:t>
            </a:r>
            <a:r>
              <a:rPr lang="pt-BR" sz="2100" dirty="0" smtClean="0"/>
              <a:t> § 1º: </a:t>
            </a:r>
            <a:r>
              <a:rPr lang="pt-BR" sz="2000" i="1" dirty="0" smtClean="0"/>
              <a:t>É permitida a arbitragem, na forma da lei.</a:t>
            </a:r>
          </a:p>
          <a:p>
            <a:pPr marL="0" indent="0">
              <a:buNone/>
            </a:pPr>
            <a:endParaRPr lang="pt-BR" sz="800" dirty="0" smtClean="0"/>
          </a:p>
          <a:p>
            <a:pPr marL="0" indent="0">
              <a:buNone/>
            </a:pPr>
            <a:r>
              <a:rPr lang="pt-BR" sz="2000" dirty="0" smtClean="0">
                <a:solidFill>
                  <a:srgbClr val="FF0000"/>
                </a:solidFill>
              </a:rPr>
              <a:t>*redação = art. 5º, XXXV, CF;</a:t>
            </a:r>
            <a:endParaRPr lang="pt-B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b="1" dirty="0"/>
              <a:t>O pacto arbitral fere </a:t>
            </a:r>
            <a:r>
              <a:rPr lang="pt-BR" b="1" dirty="0" smtClean="0"/>
              <a:t>o direito de ação?</a:t>
            </a:r>
          </a:p>
          <a:p>
            <a:pPr marL="0" indent="0">
              <a:buNone/>
            </a:pPr>
            <a:endParaRPr lang="pt-BR" sz="1100" b="1" dirty="0"/>
          </a:p>
          <a:p>
            <a:r>
              <a:rPr lang="pt-BR" sz="2100" dirty="0"/>
              <a:t>Para o STF </a:t>
            </a:r>
            <a:r>
              <a:rPr lang="pt-BR" sz="2100" u="sng" dirty="0"/>
              <a:t>não</a:t>
            </a:r>
            <a:r>
              <a:rPr lang="pt-BR" sz="2100" dirty="0"/>
              <a:t> </a:t>
            </a:r>
            <a:r>
              <a:rPr lang="pt-BR" sz="2000" dirty="0"/>
              <a:t>(SE 5206-AgR. Rel. S. Pertence, DJ 30/4/2004)</a:t>
            </a:r>
          </a:p>
          <a:p>
            <a:pPr marL="0" indent="0">
              <a:buNone/>
            </a:pPr>
            <a:r>
              <a:rPr lang="pt-BR" sz="2100" dirty="0" smtClean="0"/>
              <a:t>   “</a:t>
            </a:r>
            <a:r>
              <a:rPr lang="pt-BR" sz="2100" dirty="0"/>
              <a:t>Direito de ação não quer dizer dever de ação judicial” </a:t>
            </a:r>
            <a:r>
              <a:rPr lang="pt-BR" sz="2000" dirty="0"/>
              <a:t>(voto</a:t>
            </a:r>
            <a:r>
              <a:rPr lang="pt-BR" sz="2000" dirty="0" smtClean="0"/>
              <a:t>)</a:t>
            </a:r>
          </a:p>
          <a:p>
            <a:pPr marL="0" indent="0">
              <a:buNone/>
            </a:pPr>
            <a:endParaRPr lang="pt-BR" sz="2000" dirty="0"/>
          </a:p>
          <a:p>
            <a:r>
              <a:rPr lang="pt-BR" sz="2000" dirty="0" smtClean="0"/>
              <a:t>Art</a:t>
            </a:r>
            <a:r>
              <a:rPr lang="pt-BR" sz="2000" dirty="0"/>
              <a:t>. 515, VII: Sentença arbitral = Título </a:t>
            </a:r>
            <a:r>
              <a:rPr lang="pt-BR" sz="2000" dirty="0" smtClean="0"/>
              <a:t>executivo judicial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3476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787496"/>
            <a:ext cx="8640960" cy="6817968"/>
          </a:xfrm>
        </p:spPr>
        <p:txBody>
          <a:bodyPr>
            <a:normAutofit/>
          </a:bodyPr>
          <a:lstStyle/>
          <a:p>
            <a:r>
              <a:rPr lang="pt-BR" sz="2600" b="1" dirty="0" smtClean="0">
                <a:latin typeface="+mj-lt"/>
              </a:rPr>
              <a:t>Lei </a:t>
            </a:r>
            <a:r>
              <a:rPr lang="pt-BR" sz="2600" b="1" dirty="0">
                <a:latin typeface="+mj-lt"/>
              </a:rPr>
              <a:t>da Arbitragem: L. 9307/96 </a:t>
            </a:r>
            <a:endParaRPr lang="pt-BR" sz="2600" b="1" dirty="0" smtClean="0">
              <a:latin typeface="+mj-lt"/>
            </a:endParaRPr>
          </a:p>
          <a:p>
            <a:pPr marL="365760" lvl="1" indent="0">
              <a:buNone/>
            </a:pPr>
            <a:r>
              <a:rPr lang="pt-BR" sz="2500" dirty="0" smtClean="0">
                <a:latin typeface="+mj-lt"/>
              </a:rPr>
              <a:t>Art</a:t>
            </a:r>
            <a:r>
              <a:rPr lang="pt-BR" sz="2500" dirty="0">
                <a:latin typeface="+mj-lt"/>
              </a:rPr>
              <a:t>. 1º:</a:t>
            </a:r>
            <a:r>
              <a:rPr lang="pt-BR" sz="2500" b="1" dirty="0">
                <a:latin typeface="+mj-lt"/>
              </a:rPr>
              <a:t> </a:t>
            </a:r>
            <a:r>
              <a:rPr lang="pt-BR" sz="2400" dirty="0">
                <a:latin typeface="+mj-lt"/>
              </a:rPr>
              <a:t>As pessoas capazes de contratar poderão valer-se da arbitragem para dirimir litígios relativos a </a:t>
            </a:r>
            <a:r>
              <a:rPr lang="pt-BR" sz="2400" dirty="0">
                <a:solidFill>
                  <a:srgbClr val="FF0000"/>
                </a:solidFill>
                <a:latin typeface="+mj-lt"/>
              </a:rPr>
              <a:t>direitos patrimoniais disponíveis</a:t>
            </a:r>
            <a:r>
              <a:rPr lang="pt-BR" sz="2400" dirty="0" smtClean="0">
                <a:latin typeface="+mj-lt"/>
              </a:rPr>
              <a:t>.</a:t>
            </a:r>
          </a:p>
          <a:p>
            <a:endParaRPr lang="pt-BR" sz="3600" i="1" dirty="0">
              <a:latin typeface="+mj-lt"/>
            </a:endParaRPr>
          </a:p>
          <a:p>
            <a:r>
              <a:rPr lang="pt-BR" sz="2600" b="1" dirty="0">
                <a:latin typeface="+mj-lt"/>
              </a:rPr>
              <a:t>Art. </a:t>
            </a:r>
            <a:r>
              <a:rPr lang="pt-BR" sz="2600" b="1" dirty="0" smtClean="0">
                <a:latin typeface="+mj-lt"/>
              </a:rPr>
              <a:t>507-A, CLT:</a:t>
            </a:r>
            <a:r>
              <a:rPr lang="pt-BR" sz="2600" dirty="0" smtClean="0">
                <a:latin typeface="+mj-lt"/>
              </a:rPr>
              <a:t> </a:t>
            </a:r>
            <a:r>
              <a:rPr lang="pt-BR" sz="2600" dirty="0">
                <a:latin typeface="+mj-lt"/>
              </a:rPr>
              <a:t> </a:t>
            </a:r>
            <a:r>
              <a:rPr lang="pt-BR" dirty="0" smtClean="0">
                <a:latin typeface="+mj-lt"/>
              </a:rPr>
              <a:t>”Nos </a:t>
            </a:r>
            <a:r>
              <a:rPr lang="pt-BR" dirty="0">
                <a:latin typeface="+mj-lt"/>
              </a:rPr>
              <a:t>contratos individuais de trabalho cuja remuneração seja </a:t>
            </a:r>
            <a:r>
              <a:rPr lang="pt-BR" u="sng" dirty="0">
                <a:latin typeface="+mj-lt"/>
              </a:rPr>
              <a:t>superior a </a:t>
            </a:r>
            <a:r>
              <a:rPr lang="pt-BR" u="sng" dirty="0" smtClean="0">
                <a:latin typeface="+mj-lt"/>
              </a:rPr>
              <a:t>2 </a:t>
            </a:r>
            <a:r>
              <a:rPr lang="pt-BR" u="sng" dirty="0">
                <a:latin typeface="+mj-lt"/>
              </a:rPr>
              <a:t>vezes o limite máximo </a:t>
            </a:r>
            <a:r>
              <a:rPr lang="pt-BR" dirty="0">
                <a:latin typeface="+mj-lt"/>
              </a:rPr>
              <a:t>estabelecido para os benefícios do Regime Geral de Previdência Social, poderá ser pactuada </a:t>
            </a:r>
            <a:r>
              <a:rPr lang="pt-BR" b="1" dirty="0">
                <a:solidFill>
                  <a:srgbClr val="FF0000"/>
                </a:solidFill>
                <a:latin typeface="+mj-lt"/>
              </a:rPr>
              <a:t>cláusula compromissória</a:t>
            </a:r>
            <a:r>
              <a:rPr lang="pt-BR" dirty="0">
                <a:latin typeface="+mj-lt"/>
              </a:rPr>
              <a:t> de arbitragem, desde que por </a:t>
            </a:r>
            <a:r>
              <a:rPr lang="pt-BR" u="sng" dirty="0">
                <a:latin typeface="+mj-lt"/>
              </a:rPr>
              <a:t>iniciativa do empregado </a:t>
            </a:r>
            <a:r>
              <a:rPr lang="pt-BR" dirty="0">
                <a:latin typeface="+mj-lt"/>
              </a:rPr>
              <a:t>ou mediante a sua concordância expressa, nos termos previstos na </a:t>
            </a:r>
            <a:r>
              <a:rPr lang="pt-BR" dirty="0" smtClean="0">
                <a:latin typeface="+mj-lt"/>
              </a:rPr>
              <a:t>L. 9.307/96</a:t>
            </a:r>
            <a:r>
              <a:rPr lang="pt-BR" dirty="0">
                <a:latin typeface="+mj-lt"/>
              </a:rPr>
              <a:t>”.  </a:t>
            </a:r>
          </a:p>
          <a:p>
            <a:endParaRPr lang="pt-BR" sz="1600" i="1" dirty="0">
              <a:latin typeface="+mj-lt"/>
            </a:endParaRPr>
          </a:p>
          <a:p>
            <a:endParaRPr lang="pt-BR" sz="2100" dirty="0"/>
          </a:p>
          <a:p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14074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08912" cy="5781256"/>
          </a:xfrm>
        </p:spPr>
        <p:txBody>
          <a:bodyPr>
            <a:normAutofit/>
          </a:bodyPr>
          <a:lstStyle/>
          <a:p>
            <a:r>
              <a:rPr lang="pt-BR" b="1" dirty="0" smtClean="0"/>
              <a:t>Há </a:t>
            </a:r>
            <a:r>
              <a:rPr lang="pt-BR" b="1" dirty="0"/>
              <a:t>presunção de vício </a:t>
            </a:r>
            <a:r>
              <a:rPr lang="pt-BR" b="1" dirty="0" smtClean="0"/>
              <a:t>no </a:t>
            </a:r>
            <a:r>
              <a:rPr lang="pt-BR" b="1" dirty="0"/>
              <a:t>pacto arbitral</a:t>
            </a:r>
            <a:r>
              <a:rPr lang="pt-BR" b="1" dirty="0" smtClean="0"/>
              <a:t>?</a:t>
            </a:r>
          </a:p>
          <a:p>
            <a:endParaRPr lang="pt-BR" dirty="0"/>
          </a:p>
          <a:p>
            <a:r>
              <a:rPr lang="pt-BR" sz="2200" dirty="0"/>
              <a:t>Art. 51, VII, CDC (analogia): </a:t>
            </a:r>
            <a:r>
              <a:rPr lang="pt-BR" sz="2200" i="1" dirty="0"/>
              <a:t>nulas as </a:t>
            </a:r>
            <a:r>
              <a:rPr lang="pt-BR" sz="2200" i="1" dirty="0" smtClean="0"/>
              <a:t>cláusulas </a:t>
            </a:r>
            <a:r>
              <a:rPr lang="pt-BR" sz="2200" i="1" u="sng" dirty="0"/>
              <a:t>compulsórias</a:t>
            </a:r>
            <a:r>
              <a:rPr lang="pt-BR" sz="2200" i="1" dirty="0"/>
              <a:t> de </a:t>
            </a:r>
            <a:r>
              <a:rPr lang="pt-BR" sz="2200" i="1" dirty="0" smtClean="0"/>
              <a:t>arbitragem</a:t>
            </a:r>
            <a:endParaRPr lang="pt-BR" sz="2200" dirty="0"/>
          </a:p>
          <a:p>
            <a:endParaRPr lang="pt-BR" dirty="0" smtClean="0"/>
          </a:p>
          <a:p>
            <a:r>
              <a:rPr lang="pt-BR" sz="2800" baseline="30000" dirty="0" err="1" smtClean="0"/>
              <a:t>Súm</a:t>
            </a:r>
            <a:r>
              <a:rPr lang="pt-BR" sz="2800" baseline="30000" dirty="0" smtClean="0"/>
              <a:t>. 342, TST:  “</a:t>
            </a:r>
            <a:r>
              <a:rPr lang="pt-BR" sz="2800" u="sng" baseline="30000" dirty="0" smtClean="0"/>
              <a:t>Descontos </a:t>
            </a:r>
            <a:r>
              <a:rPr lang="pt-BR" sz="2800" u="sng" baseline="30000" dirty="0"/>
              <a:t>salariais </a:t>
            </a:r>
            <a:r>
              <a:rPr lang="pt-BR" sz="2800" baseline="30000" dirty="0" smtClean="0"/>
              <a:t> </a:t>
            </a:r>
            <a:r>
              <a:rPr lang="pt-BR" sz="2800" baseline="30000" dirty="0"/>
              <a:t>com a autorização prévia e por escrito </a:t>
            </a:r>
            <a:r>
              <a:rPr lang="pt-BR" sz="2800" u="sng" baseline="30000" dirty="0" smtClean="0"/>
              <a:t>não </a:t>
            </a:r>
            <a:r>
              <a:rPr lang="pt-BR" sz="2800" u="sng" baseline="30000" dirty="0"/>
              <a:t>afrontam o </a:t>
            </a:r>
            <a:r>
              <a:rPr lang="pt-BR" sz="2800" u="sng" baseline="30000" dirty="0" smtClean="0"/>
              <a:t>art</a:t>
            </a:r>
            <a:r>
              <a:rPr lang="pt-BR" sz="2800" u="sng" baseline="30000" dirty="0"/>
              <a:t>. 462 </a:t>
            </a:r>
            <a:r>
              <a:rPr lang="pt-BR" sz="2800" baseline="30000" dirty="0"/>
              <a:t>da CLT, </a:t>
            </a:r>
            <a:r>
              <a:rPr lang="pt-BR" sz="2800" u="sng" baseline="30000" dirty="0"/>
              <a:t>salvo se ficar demonstrada</a:t>
            </a:r>
            <a:r>
              <a:rPr lang="pt-BR" sz="2800" baseline="30000" dirty="0"/>
              <a:t> a existência de</a:t>
            </a:r>
            <a:r>
              <a:rPr lang="pt-BR" sz="2800" u="sng" baseline="30000" dirty="0"/>
              <a:t> coação </a:t>
            </a:r>
            <a:r>
              <a:rPr lang="pt-BR" sz="2800" baseline="30000" dirty="0"/>
              <a:t>ou de outro defeito que vicie o ato jurídico</a:t>
            </a:r>
            <a:r>
              <a:rPr lang="pt-BR" sz="2800" baseline="30000" dirty="0" smtClean="0"/>
              <a:t>.”</a:t>
            </a:r>
          </a:p>
          <a:p>
            <a:endParaRPr lang="pt-BR" sz="800" baseline="30000" dirty="0"/>
          </a:p>
          <a:p>
            <a:r>
              <a:rPr lang="pt-BR" sz="2200" dirty="0" smtClean="0"/>
              <a:t>STF afastou presunção de vício de vontade do trabalhador sem avaliação do elemento subjetivo e das circunstâncias  </a:t>
            </a:r>
            <a:r>
              <a:rPr lang="pt-BR" sz="1900" dirty="0" smtClean="0">
                <a:solidFill>
                  <a:srgbClr val="FF0000"/>
                </a:solidFill>
              </a:rPr>
              <a:t>(Pleno</a:t>
            </a:r>
            <a:r>
              <a:rPr lang="pt-BR" sz="1900" dirty="0">
                <a:solidFill>
                  <a:srgbClr val="FF0000"/>
                </a:solidFill>
              </a:rPr>
              <a:t>, RE n. 418.918, Rel. </a:t>
            </a:r>
            <a:r>
              <a:rPr lang="en-US" sz="1900" dirty="0">
                <a:solidFill>
                  <a:srgbClr val="FF0000"/>
                </a:solidFill>
              </a:rPr>
              <a:t>Min. Ellen Gracie, </a:t>
            </a:r>
            <a:r>
              <a:rPr lang="en-US" sz="1900" dirty="0" smtClean="0">
                <a:solidFill>
                  <a:srgbClr val="FF0000"/>
                </a:solidFill>
              </a:rPr>
              <a:t>DJU: 01.07.2005</a:t>
            </a:r>
            <a:r>
              <a:rPr lang="en-US" sz="1900" dirty="0">
                <a:solidFill>
                  <a:srgbClr val="FF0000"/>
                </a:solidFill>
              </a:rPr>
              <a:t>, p. </a:t>
            </a:r>
            <a:r>
              <a:rPr lang="en-US" sz="1900" dirty="0" smtClean="0">
                <a:solidFill>
                  <a:srgbClr val="FF0000"/>
                </a:solidFill>
              </a:rPr>
              <a:t>7)</a:t>
            </a:r>
            <a:endParaRPr lang="pt-BR" sz="1900" dirty="0">
              <a:solidFill>
                <a:srgbClr val="FF0000"/>
              </a:solidFill>
            </a:endParaRP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363272" cy="5997280"/>
          </a:xfrm>
        </p:spPr>
        <p:txBody>
          <a:bodyPr>
            <a:normAutofit/>
          </a:bodyPr>
          <a:lstStyle/>
          <a:p>
            <a:r>
              <a:rPr lang="pt-BR" b="1" dirty="0"/>
              <a:t>Requisitos</a:t>
            </a:r>
            <a:r>
              <a:rPr lang="pt-BR" dirty="0"/>
              <a:t> (arbitragem trabalhista</a:t>
            </a:r>
            <a:r>
              <a:rPr lang="pt-BR" dirty="0" smtClean="0"/>
              <a:t>):</a:t>
            </a:r>
          </a:p>
          <a:p>
            <a:endParaRPr lang="pt-BR" sz="1800" dirty="0"/>
          </a:p>
          <a:p>
            <a:pPr marL="0" indent="0">
              <a:buNone/>
            </a:pPr>
            <a:r>
              <a:rPr lang="pt-BR" dirty="0" smtClean="0"/>
              <a:t>a</a:t>
            </a:r>
            <a:r>
              <a:rPr lang="pt-BR" dirty="0"/>
              <a:t>) capacidade para contratar (art. 104, CC);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b</a:t>
            </a:r>
            <a:r>
              <a:rPr lang="pt-BR" dirty="0"/>
              <a:t>) </a:t>
            </a:r>
            <a:r>
              <a:rPr lang="pt-BR" dirty="0" smtClean="0"/>
              <a:t>relativo </a:t>
            </a:r>
            <a:r>
              <a:rPr lang="pt-BR" dirty="0"/>
              <a:t>a direito patrimonial disponível </a:t>
            </a:r>
            <a:r>
              <a:rPr lang="pt-BR" sz="1600" dirty="0"/>
              <a:t>(L. 9307/96</a:t>
            </a:r>
            <a:r>
              <a:rPr lang="pt-BR" sz="1600" dirty="0" smtClean="0"/>
              <a:t>);</a:t>
            </a:r>
            <a:endParaRPr lang="pt-BR" dirty="0" smtClean="0"/>
          </a:p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r>
              <a:rPr lang="pt-BR" dirty="0" smtClean="0"/>
              <a:t>c</a:t>
            </a:r>
            <a:r>
              <a:rPr lang="pt-BR" dirty="0"/>
              <a:t>) remuneração acima da dobra do teto do INSS </a:t>
            </a:r>
            <a:r>
              <a:rPr lang="pt-BR" dirty="0" smtClean="0"/>
              <a:t>                      </a:t>
            </a:r>
          </a:p>
          <a:p>
            <a:pPr marL="0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 (art. 507-A</a:t>
            </a:r>
            <a:r>
              <a:rPr lang="pt-BR" sz="1800" dirty="0"/>
              <a:t>, </a:t>
            </a:r>
            <a:r>
              <a:rPr lang="pt-BR" sz="1800" dirty="0" smtClean="0"/>
              <a:t>CLT -  R</a:t>
            </a:r>
            <a:r>
              <a:rPr lang="pt-BR" sz="2000" b="1" dirty="0" smtClean="0">
                <a:solidFill>
                  <a:schemeClr val="tx2"/>
                </a:solidFill>
              </a:rPr>
              <a:t>$ 10.291,60)</a:t>
            </a:r>
          </a:p>
          <a:p>
            <a:pPr marL="0" indent="0">
              <a:buNone/>
            </a:pPr>
            <a:r>
              <a:rPr lang="pt-BR" sz="2000" dirty="0" smtClean="0"/>
              <a:t>     L</a:t>
            </a:r>
            <a:r>
              <a:rPr lang="pt-BR" sz="2000" dirty="0"/>
              <a:t>. 9307; art. 4º § 4º:</a:t>
            </a:r>
            <a:r>
              <a:rPr lang="pt-BR" sz="2000" i="1" dirty="0"/>
              <a:t> </a:t>
            </a:r>
            <a:r>
              <a:rPr lang="pt-BR" sz="2000" dirty="0">
                <a:solidFill>
                  <a:srgbClr val="FF0000"/>
                </a:solidFill>
              </a:rPr>
              <a:t>(vetado)</a:t>
            </a:r>
          </a:p>
          <a:p>
            <a:pPr marL="0" indent="0">
              <a:buNone/>
            </a:pPr>
            <a:r>
              <a:rPr lang="pt-BR" sz="2000" i="1" dirty="0" smtClean="0"/>
              <a:t>    “</a:t>
            </a:r>
            <a:r>
              <a:rPr lang="pt-BR" sz="2000" i="1" dirty="0"/>
              <a:t>desempenho de função de administrador ou diretor” </a:t>
            </a:r>
          </a:p>
          <a:p>
            <a:pPr marL="0" indent="0">
              <a:buNone/>
            </a:pPr>
            <a:endParaRPr lang="pt-BR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t-BR" dirty="0" smtClean="0"/>
              <a:t>d</a:t>
            </a:r>
            <a:r>
              <a:rPr lang="pt-BR" dirty="0"/>
              <a:t>) Pacto com manifestação do empregado </a:t>
            </a:r>
            <a:r>
              <a:rPr lang="pt-BR" sz="1800" dirty="0"/>
              <a:t>(art. 507-A, CLT)</a:t>
            </a:r>
          </a:p>
          <a:p>
            <a:pPr marL="0" indent="0">
              <a:buNone/>
            </a:pPr>
            <a:r>
              <a:rPr lang="pt-BR" sz="2200" dirty="0" smtClean="0"/>
              <a:t>*a norma coletiva </a:t>
            </a:r>
            <a:r>
              <a:rPr lang="pt-BR" sz="2200" dirty="0"/>
              <a:t>não supre o consentimento do </a:t>
            </a:r>
            <a:r>
              <a:rPr lang="pt-BR" sz="2200" dirty="0" smtClean="0"/>
              <a:t>empregado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1102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6309320"/>
          </a:xfrm>
        </p:spPr>
        <p:txBody>
          <a:bodyPr>
            <a:normAutofit/>
          </a:bodyPr>
          <a:lstStyle/>
          <a:p>
            <a:endParaRPr lang="pt-BR" sz="800" dirty="0" smtClean="0"/>
          </a:p>
          <a:p>
            <a:r>
              <a:rPr lang="pt-BR" b="1" dirty="0"/>
              <a:t>Quais direitos podem ser objeto do compromisso arbitral previsto no art. 507-A da CLT</a:t>
            </a:r>
            <a:r>
              <a:rPr lang="pt-BR" b="1" dirty="0" smtClean="0"/>
              <a:t>?</a:t>
            </a:r>
          </a:p>
          <a:p>
            <a:pPr marL="0" indent="0">
              <a:buNone/>
            </a:pPr>
            <a:endParaRPr lang="pt-BR" b="1" dirty="0" smtClean="0"/>
          </a:p>
          <a:p>
            <a:r>
              <a:rPr lang="pt-BR" dirty="0" smtClean="0"/>
              <a:t>Todo </a:t>
            </a:r>
            <a:r>
              <a:rPr lang="pt-BR" dirty="0"/>
              <a:t>direito trabalhista </a:t>
            </a:r>
            <a:r>
              <a:rPr lang="pt-BR" dirty="0" smtClean="0"/>
              <a:t>é indisponível?           </a:t>
            </a:r>
          </a:p>
          <a:p>
            <a:pPr marL="0" indent="0">
              <a:buNone/>
            </a:pPr>
            <a:r>
              <a:rPr lang="pt-BR" sz="2200" dirty="0"/>
              <a:t> </a:t>
            </a:r>
            <a:r>
              <a:rPr lang="pt-BR" sz="2200" dirty="0" smtClean="0"/>
              <a:t>   </a:t>
            </a:r>
            <a:endParaRPr lang="pt-BR" sz="800" dirty="0" smtClean="0"/>
          </a:p>
          <a:p>
            <a:pPr marL="0" indent="0">
              <a:buNone/>
            </a:pPr>
            <a:r>
              <a:rPr lang="pt-BR" sz="2200" i="1" dirty="0" smtClean="0">
                <a:solidFill>
                  <a:srgbClr val="FF0000"/>
                </a:solidFill>
              </a:rPr>
              <a:t>   * </a:t>
            </a:r>
            <a:r>
              <a:rPr lang="pt-BR" b="1" dirty="0" smtClean="0"/>
              <a:t>fase </a:t>
            </a:r>
            <a:r>
              <a:rPr lang="pt-BR" b="1" dirty="0"/>
              <a:t>conciliatória no rito judicial.</a:t>
            </a:r>
          </a:p>
          <a:p>
            <a:endParaRPr lang="pt-BR" sz="1800" dirty="0" smtClean="0"/>
          </a:p>
          <a:p>
            <a:r>
              <a:rPr lang="pt-BR" dirty="0" smtClean="0"/>
              <a:t>Reforma: permite </a:t>
            </a:r>
            <a:r>
              <a:rPr lang="pt-BR" sz="2000" dirty="0" smtClean="0"/>
              <a:t>(até mesmo): </a:t>
            </a:r>
          </a:p>
          <a:p>
            <a:endParaRPr lang="pt-BR" sz="800" dirty="0" smtClean="0"/>
          </a:p>
          <a:p>
            <a:pPr marL="365760" lvl="1" indent="0">
              <a:buNone/>
            </a:pPr>
            <a:r>
              <a:rPr lang="pt-BR" sz="2000" dirty="0" smtClean="0"/>
              <a:t>A) </a:t>
            </a:r>
            <a:r>
              <a:rPr lang="pt-BR" sz="2000" b="1" dirty="0" smtClean="0"/>
              <a:t>quitação </a:t>
            </a:r>
            <a:r>
              <a:rPr lang="pt-BR" sz="2000" b="1" dirty="0"/>
              <a:t>anual </a:t>
            </a:r>
            <a:r>
              <a:rPr lang="pt-BR" sz="2000" dirty="0" smtClean="0"/>
              <a:t>durante </a:t>
            </a:r>
            <a:r>
              <a:rPr lang="pt-BR" sz="2000" dirty="0"/>
              <a:t>a vigência do contrato </a:t>
            </a:r>
            <a:r>
              <a:rPr lang="pt-BR" sz="2000" dirty="0" smtClean="0"/>
              <a:t>                   </a:t>
            </a:r>
            <a:r>
              <a:rPr lang="pt-BR" sz="1800" dirty="0" smtClean="0"/>
              <a:t>(perante </a:t>
            </a:r>
            <a:r>
              <a:rPr lang="pt-BR" sz="1800" dirty="0"/>
              <a:t>o sindicato; art. 507-B, </a:t>
            </a:r>
            <a:r>
              <a:rPr lang="pt-BR" sz="1800" dirty="0" smtClean="0"/>
              <a:t>CLT),  </a:t>
            </a:r>
          </a:p>
          <a:p>
            <a:pPr marL="365760" lvl="1" indent="0">
              <a:buNone/>
            </a:pPr>
            <a:endParaRPr lang="pt-BR" sz="1800" dirty="0" smtClean="0"/>
          </a:p>
          <a:p>
            <a:pPr marL="365760" lvl="1" indent="0">
              <a:buNone/>
            </a:pPr>
            <a:r>
              <a:rPr lang="pt-BR" sz="2000" dirty="0" smtClean="0"/>
              <a:t>B) </a:t>
            </a:r>
            <a:r>
              <a:rPr lang="pt-BR" sz="2000" b="1" dirty="0" smtClean="0"/>
              <a:t>homologação </a:t>
            </a:r>
            <a:r>
              <a:rPr lang="pt-BR" sz="2000" b="1" dirty="0"/>
              <a:t>de acordo extrajudicial </a:t>
            </a:r>
            <a:r>
              <a:rPr lang="pt-BR" sz="2000" b="1" dirty="0" smtClean="0"/>
              <a:t>	                                       </a:t>
            </a:r>
            <a:r>
              <a:rPr lang="pt-BR" sz="1800" dirty="0" smtClean="0"/>
              <a:t>(</a:t>
            </a:r>
            <a:r>
              <a:rPr lang="pt-BR" sz="1800" dirty="0" err="1" smtClean="0"/>
              <a:t>dvogados</a:t>
            </a:r>
            <a:r>
              <a:rPr lang="pt-BR" sz="1800" dirty="0" smtClean="0"/>
              <a:t> </a:t>
            </a:r>
            <a:r>
              <a:rPr lang="pt-BR" sz="1800" dirty="0"/>
              <a:t>distintos; </a:t>
            </a:r>
            <a:r>
              <a:rPr lang="pt-BR" sz="1800" dirty="0" err="1"/>
              <a:t>arts</a:t>
            </a:r>
            <a:r>
              <a:rPr lang="pt-BR" sz="1800" dirty="0"/>
              <a:t> 855-B a 855-E, </a:t>
            </a:r>
            <a:r>
              <a:rPr lang="pt-BR" sz="1800" dirty="0" smtClean="0"/>
              <a:t>CLT)</a:t>
            </a:r>
          </a:p>
        </p:txBody>
      </p:sp>
    </p:spTree>
    <p:extLst>
      <p:ext uri="{BB962C8B-B14F-4D97-AF65-F5344CB8AC3E}">
        <p14:creationId xmlns:p14="http://schemas.microsoft.com/office/powerpoint/2010/main" val="934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8208912" cy="53614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800" b="1" i="1" dirty="0" smtClean="0">
                <a:solidFill>
                  <a:srgbClr val="FF0000"/>
                </a:solidFill>
              </a:rPr>
              <a:t>   Assimetria </a:t>
            </a:r>
            <a:r>
              <a:rPr lang="pt-BR" sz="2800" b="1" i="1" dirty="0">
                <a:solidFill>
                  <a:srgbClr val="FF0000"/>
                </a:solidFill>
              </a:rPr>
              <a:t>negocial? </a:t>
            </a:r>
            <a:endParaRPr lang="pt-BR" sz="28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000" dirty="0"/>
          </a:p>
          <a:p>
            <a:r>
              <a:rPr lang="pt-BR" sz="2500" dirty="0"/>
              <a:t>A lei prevê </a:t>
            </a:r>
            <a:r>
              <a:rPr lang="pt-BR" sz="2500" dirty="0" smtClean="0"/>
              <a:t>arbitragem </a:t>
            </a:r>
            <a:r>
              <a:rPr lang="pt-BR" sz="2500" dirty="0"/>
              <a:t>nos contratos de consumidor,   </a:t>
            </a:r>
            <a:r>
              <a:rPr lang="pt-BR" sz="2500" dirty="0" smtClean="0"/>
              <a:t>        na </a:t>
            </a:r>
            <a:r>
              <a:rPr lang="pt-BR" sz="2500" dirty="0"/>
              <a:t>Adm. Pub. </a:t>
            </a:r>
            <a:r>
              <a:rPr lang="pt-BR" sz="2500" dirty="0" smtClean="0"/>
              <a:t> </a:t>
            </a:r>
            <a:r>
              <a:rPr lang="pt-BR" sz="2500" dirty="0"/>
              <a:t>e nas relações civis com vulnerável </a:t>
            </a:r>
            <a:r>
              <a:rPr lang="pt-BR" sz="2500" dirty="0" smtClean="0"/>
              <a:t>        </a:t>
            </a:r>
            <a:r>
              <a:rPr lang="pt-BR" sz="2200" dirty="0" smtClean="0"/>
              <a:t>(</a:t>
            </a:r>
            <a:r>
              <a:rPr lang="pt-BR" sz="2200" dirty="0" err="1"/>
              <a:t>ex</a:t>
            </a:r>
            <a:r>
              <a:rPr lang="pt-BR" sz="2200" dirty="0"/>
              <a:t>: locação).</a:t>
            </a:r>
          </a:p>
          <a:p>
            <a:endParaRPr lang="pt-BR" b="1" dirty="0" smtClean="0"/>
          </a:p>
          <a:p>
            <a:r>
              <a:rPr lang="pt-BR" sz="2600" b="1" dirty="0" smtClean="0"/>
              <a:t>Direito patrimonial disponível </a:t>
            </a:r>
          </a:p>
          <a:p>
            <a:pPr marL="0" indent="0">
              <a:buNone/>
            </a:pPr>
            <a:r>
              <a:rPr lang="pt-BR" sz="2000" dirty="0"/>
              <a:t> </a:t>
            </a:r>
            <a:r>
              <a:rPr lang="pt-BR" sz="2000" dirty="0" smtClean="0"/>
              <a:t>   </a:t>
            </a:r>
            <a:r>
              <a:rPr lang="pt-BR" dirty="0" smtClean="0"/>
              <a:t>- passível de transação (concessões recíprocas)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- que pode se converter em “crédito trabalhista”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500" dirty="0" err="1" smtClean="0"/>
              <a:t>Arenhart</a:t>
            </a:r>
            <a:r>
              <a:rPr lang="pt-BR" sz="2500" dirty="0" smtClean="0"/>
              <a:t>:  são passíveis de arbitragem “</a:t>
            </a:r>
            <a:r>
              <a:rPr lang="pt-BR" sz="2500" i="1" dirty="0" smtClean="0"/>
              <a:t>os efeitos </a:t>
            </a:r>
          </a:p>
          <a:p>
            <a:pPr marL="0" indent="0">
              <a:buNone/>
            </a:pPr>
            <a:r>
              <a:rPr lang="pt-BR" sz="2500" i="1" dirty="0"/>
              <a:t> </a:t>
            </a:r>
            <a:r>
              <a:rPr lang="pt-BR" sz="2500" i="1" dirty="0" smtClean="0"/>
              <a:t>                  disponíveis dos direito indisponíveis</a:t>
            </a:r>
            <a:r>
              <a:rPr lang="pt-BR" sz="2500" dirty="0" smtClean="0"/>
              <a:t>...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100" dirty="0" err="1" smtClean="0">
                <a:solidFill>
                  <a:schemeClr val="tx2"/>
                </a:solidFill>
              </a:rPr>
              <a:t>Ex</a:t>
            </a:r>
            <a:r>
              <a:rPr lang="pt-BR" sz="2100" dirty="0" smtClean="0">
                <a:solidFill>
                  <a:schemeClr val="tx2"/>
                </a:solidFill>
              </a:rPr>
              <a:t>: </a:t>
            </a:r>
            <a:r>
              <a:rPr lang="pt-BR" sz="2100" dirty="0" smtClean="0">
                <a:solidFill>
                  <a:srgbClr val="FF0000"/>
                </a:solidFill>
              </a:rPr>
              <a:t>Direito a alimentos indisponíveis (valor e forma disponíveis</a:t>
            </a:r>
            <a:r>
              <a:rPr lang="pt-BR" sz="18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pt-BR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100" dirty="0" err="1" smtClean="0">
                <a:solidFill>
                  <a:schemeClr val="tx2"/>
                </a:solidFill>
              </a:rPr>
              <a:t>Ex</a:t>
            </a:r>
            <a:r>
              <a:rPr lang="pt-BR" sz="2100" dirty="0" smtClean="0">
                <a:solidFill>
                  <a:schemeClr val="tx2"/>
                </a:solidFill>
              </a:rPr>
              <a:t>:</a:t>
            </a:r>
            <a:r>
              <a:rPr lang="pt-BR" sz="2100" dirty="0" smtClean="0">
                <a:solidFill>
                  <a:srgbClr val="FF0000"/>
                </a:solidFill>
              </a:rPr>
              <a:t> Direito Autoral </a:t>
            </a:r>
            <a:r>
              <a:rPr lang="pt-BR" sz="1800" dirty="0" smtClean="0">
                <a:solidFill>
                  <a:srgbClr val="FF0000"/>
                </a:solidFill>
              </a:rPr>
              <a:t>(moral e patrimonial)</a:t>
            </a:r>
          </a:p>
          <a:p>
            <a:pPr marL="0" indent="0">
              <a:buNone/>
            </a:pPr>
            <a:endParaRPr lang="pt-BR" sz="2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0083"/>
            <a:ext cx="1577752" cy="104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5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8698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Vantagens </a:t>
            </a:r>
            <a:r>
              <a:rPr lang="pt-BR" dirty="0"/>
              <a:t>e </a:t>
            </a:r>
            <a:r>
              <a:rPr lang="pt-BR" dirty="0" smtClean="0"/>
              <a:t>Desvantagens: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662736" cy="4572000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sz="2600" dirty="0" smtClean="0"/>
              <a:t> Segurança </a:t>
            </a:r>
            <a:r>
              <a:rPr lang="pt-BR" sz="2600" dirty="0"/>
              <a:t>jurídica </a:t>
            </a:r>
            <a:endParaRPr lang="pt-BR" sz="2600" dirty="0" smtClean="0"/>
          </a:p>
          <a:p>
            <a:pPr marL="0" indent="0">
              <a:buNone/>
            </a:pPr>
            <a:r>
              <a:rPr lang="pt-BR" sz="2600" dirty="0"/>
              <a:t> </a:t>
            </a:r>
            <a:r>
              <a:rPr lang="pt-BR" sz="2600" dirty="0" smtClean="0"/>
              <a:t>    * </a:t>
            </a:r>
            <a:r>
              <a:rPr lang="pt-BR" sz="2200" dirty="0" smtClean="0"/>
              <a:t>Previsão: art.507-A, CLT</a:t>
            </a:r>
            <a:endParaRPr lang="pt-BR" sz="2200" dirty="0"/>
          </a:p>
          <a:p>
            <a:pPr marL="0" indent="0">
              <a:buNone/>
            </a:pPr>
            <a:r>
              <a:rPr lang="pt-BR" sz="2200" dirty="0" smtClean="0"/>
              <a:t>      * CPC/15</a:t>
            </a:r>
            <a:r>
              <a:rPr lang="pt-BR" sz="2200" dirty="0"/>
              <a:t>: jurisdição estatal x jurisdição arbitral;</a:t>
            </a:r>
          </a:p>
          <a:p>
            <a:pPr marL="0" indent="0">
              <a:buNone/>
            </a:pPr>
            <a:r>
              <a:rPr lang="pt-BR" sz="2200" dirty="0" smtClean="0"/>
              <a:t>      * Cooperação </a:t>
            </a:r>
            <a:r>
              <a:rPr lang="pt-BR" sz="2200" dirty="0"/>
              <a:t>através de Carta Arbitral</a:t>
            </a:r>
            <a:r>
              <a:rPr lang="pt-BR" sz="2200" dirty="0" smtClean="0"/>
              <a:t>;</a:t>
            </a:r>
          </a:p>
          <a:p>
            <a:pPr marL="0" indent="0">
              <a:buNone/>
            </a:pPr>
            <a:r>
              <a:rPr lang="pt-BR" sz="2200" dirty="0" smtClean="0"/>
              <a:t>      * Nulidades apreciáveis pelo Judiciário;</a:t>
            </a:r>
            <a:endParaRPr lang="pt-BR" sz="2200" dirty="0"/>
          </a:p>
          <a:p>
            <a:endParaRPr lang="pt-BR" dirty="0"/>
          </a:p>
          <a:p>
            <a:r>
              <a:rPr lang="pt-BR" sz="2600" dirty="0" smtClean="0"/>
              <a:t>Escolha </a:t>
            </a:r>
            <a:r>
              <a:rPr lang="pt-BR" sz="2600" dirty="0"/>
              <a:t>dos árbitros pelas partes; </a:t>
            </a:r>
            <a:endParaRPr lang="pt-BR" sz="2600" dirty="0" smtClean="0"/>
          </a:p>
          <a:p>
            <a:pPr marL="0" indent="0">
              <a:buNone/>
            </a:pPr>
            <a:r>
              <a:rPr lang="pt-BR" sz="2600" dirty="0"/>
              <a:t> </a:t>
            </a:r>
            <a:r>
              <a:rPr lang="pt-BR" sz="2600" dirty="0" smtClean="0"/>
              <a:t>  </a:t>
            </a:r>
            <a:r>
              <a:rPr lang="pt-BR" sz="2200" dirty="0" smtClean="0"/>
              <a:t>(</a:t>
            </a:r>
            <a:r>
              <a:rPr lang="pt-BR" sz="2200" dirty="0"/>
              <a:t>esvazia as surpresas)</a:t>
            </a:r>
          </a:p>
          <a:p>
            <a:endParaRPr lang="pt-BR" sz="2600" dirty="0"/>
          </a:p>
          <a:p>
            <a:endParaRPr lang="pt-BR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582" y="5364660"/>
            <a:ext cx="999554" cy="99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318322"/>
            <a:ext cx="1135014" cy="113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9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637</TotalTime>
  <Words>621</Words>
  <Application>Microsoft Office PowerPoint</Application>
  <PresentationFormat>Apresentação na tela (4:3)</PresentationFormat>
  <Paragraphs>124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Courier New</vt:lpstr>
      <vt:lpstr>Wingdings</vt:lpstr>
      <vt:lpstr>Wingdings 2</vt:lpstr>
      <vt:lpstr>Balcão Envidraçado</vt:lpstr>
      <vt:lpstr>Apresentação do PowerPoint</vt:lpstr>
      <vt:lpstr>Arbitragem trabalhista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Vantagens e Desvantagens: </vt:lpstr>
      <vt:lpstr>Apresentação do PowerPoint</vt:lpstr>
      <vt:lpstr>Observações: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José Affonso Dallegrave Neto</dc:creator>
  <cp:lastModifiedBy>Manuela Dallegrave</cp:lastModifiedBy>
  <cp:revision>63</cp:revision>
  <cp:lastPrinted>2018-06-19T01:51:20Z</cp:lastPrinted>
  <dcterms:created xsi:type="dcterms:W3CDTF">2018-05-15T19:21:34Z</dcterms:created>
  <dcterms:modified xsi:type="dcterms:W3CDTF">2018-06-19T17:19:45Z</dcterms:modified>
</cp:coreProperties>
</file>