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20"/>
  </p:handoutMasterIdLst>
  <p:sldIdLst>
    <p:sldId id="256" r:id="rId2"/>
    <p:sldId id="458" r:id="rId3"/>
    <p:sldId id="459" r:id="rId4"/>
    <p:sldId id="460" r:id="rId5"/>
    <p:sldId id="377" r:id="rId6"/>
    <p:sldId id="378" r:id="rId7"/>
    <p:sldId id="457" r:id="rId8"/>
    <p:sldId id="447" r:id="rId9"/>
    <p:sldId id="444" r:id="rId10"/>
    <p:sldId id="445" r:id="rId11"/>
    <p:sldId id="446" r:id="rId12"/>
    <p:sldId id="448" r:id="rId13"/>
    <p:sldId id="455" r:id="rId14"/>
    <p:sldId id="461" r:id="rId15"/>
    <p:sldId id="456" r:id="rId16"/>
    <p:sldId id="442" r:id="rId17"/>
    <p:sldId id="438" r:id="rId18"/>
    <p:sldId id="443" r:id="rId19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86477" autoAdjust="0"/>
  </p:normalViewPr>
  <p:slideViewPr>
    <p:cSldViewPr snapToGrid="0">
      <p:cViewPr varScale="1">
        <p:scale>
          <a:sx n="100" d="100"/>
          <a:sy n="100" d="100"/>
        </p:scale>
        <p:origin x="21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26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38A5C-5F9D-4A9E-9AA4-95F0B465DB1C}" type="datetimeFigureOut">
              <a:rPr lang="pt-BR" smtClean="0"/>
              <a:t>25/09/2018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214DC-248E-4C48-8387-18CD93EBAD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6024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BR" smtClean="0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559231" y="4825818"/>
            <a:ext cx="5567550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José Affonso Dallegrave Neto; </a:t>
            </a:r>
          </a:p>
          <a:p>
            <a:r>
              <a:rPr lang="pt-BR" dirty="0">
                <a:solidFill>
                  <a:srgbClr val="FFFF00"/>
                </a:solidFill>
              </a:rPr>
              <a:t>A</a:t>
            </a:r>
            <a:r>
              <a:rPr lang="pt-BR" dirty="0" smtClean="0">
                <a:solidFill>
                  <a:srgbClr val="FFFF00"/>
                </a:solidFill>
              </a:rPr>
              <a:t>dvogado; Mestre e Doutor pela UFPR</a:t>
            </a:r>
          </a:p>
          <a:p>
            <a:r>
              <a:rPr lang="pt-BR" dirty="0" smtClean="0">
                <a:solidFill>
                  <a:srgbClr val="FFFF00"/>
                </a:solidFill>
              </a:rPr>
              <a:t>Pós-doutor pela Universidade de Lisboa (FDUNL)</a:t>
            </a:r>
          </a:p>
          <a:p>
            <a:r>
              <a:rPr lang="pt-BR" dirty="0" smtClean="0">
                <a:solidFill>
                  <a:srgbClr val="FFFF00"/>
                </a:solidFill>
              </a:rPr>
              <a:t>Londrina 26/9/18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965" y="1012790"/>
            <a:ext cx="5628289" cy="36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9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812800" y="233956"/>
            <a:ext cx="10947400" cy="604071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pt-BR" sz="2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t-BR" sz="2600" b="1" dirty="0" smtClean="0">
                <a:solidFill>
                  <a:schemeClr val="tx2"/>
                </a:solidFill>
              </a:rPr>
              <a:t>Prefeitura </a:t>
            </a:r>
            <a:r>
              <a:rPr lang="pt-BR" sz="2600" b="1" dirty="0">
                <a:solidFill>
                  <a:schemeClr val="tx2"/>
                </a:solidFill>
              </a:rPr>
              <a:t>de Ribeirão Preto planeja criar </a:t>
            </a:r>
            <a:r>
              <a:rPr lang="pt-BR" sz="2600" b="1" dirty="0" smtClean="0">
                <a:solidFill>
                  <a:schemeClr val="tx2"/>
                </a:solidFill>
              </a:rPr>
              <a:t>                             </a:t>
            </a:r>
          </a:p>
          <a:p>
            <a:pPr marL="0" indent="0">
              <a:buNone/>
              <a:defRPr/>
            </a:pPr>
            <a:r>
              <a:rPr lang="pt-BR" sz="2600" b="1" dirty="0">
                <a:solidFill>
                  <a:schemeClr val="tx2"/>
                </a:solidFill>
              </a:rPr>
              <a:t> </a:t>
            </a:r>
            <a:r>
              <a:rPr lang="pt-BR" sz="2600" b="1" dirty="0" smtClean="0">
                <a:solidFill>
                  <a:schemeClr val="tx2"/>
                </a:solidFill>
              </a:rPr>
              <a:t>   ‘</a:t>
            </a:r>
            <a:r>
              <a:rPr lang="pt-BR" sz="2600" b="1" dirty="0" err="1">
                <a:solidFill>
                  <a:schemeClr val="tx2"/>
                </a:solidFill>
              </a:rPr>
              <a:t>Uber</a:t>
            </a:r>
            <a:r>
              <a:rPr lang="pt-BR" sz="2600" b="1" dirty="0">
                <a:solidFill>
                  <a:schemeClr val="tx2"/>
                </a:solidFill>
              </a:rPr>
              <a:t> do Professor</a:t>
            </a:r>
            <a:r>
              <a:rPr lang="pt-BR" sz="2600" b="1" dirty="0" smtClean="0">
                <a:solidFill>
                  <a:schemeClr val="tx2"/>
                </a:solidFill>
              </a:rPr>
              <a:t>’</a:t>
            </a:r>
          </a:p>
          <a:p>
            <a:pPr>
              <a:buFont typeface="Arial" pitchFamily="34" charset="0"/>
              <a:buChar char="•"/>
              <a:defRPr/>
            </a:pPr>
            <a:endParaRPr lang="pt-BR" b="1" dirty="0" smtClean="0">
              <a:solidFill>
                <a:srgbClr val="FFC00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t-BR" sz="1400" b="1" dirty="0" smtClean="0">
                <a:solidFill>
                  <a:srgbClr val="FFC000"/>
                </a:solidFill>
              </a:rPr>
              <a:t>Rene </a:t>
            </a:r>
            <a:r>
              <a:rPr lang="pt-BR" sz="1400" b="1" dirty="0">
                <a:solidFill>
                  <a:srgbClr val="FFC000"/>
                </a:solidFill>
              </a:rPr>
              <a:t>Moreira, </a:t>
            </a:r>
            <a:r>
              <a:rPr lang="pt-BR" sz="1400" b="1" dirty="0" smtClean="0">
                <a:solidFill>
                  <a:srgbClr val="FFC000"/>
                </a:solidFill>
              </a:rPr>
              <a:t> </a:t>
            </a:r>
            <a:r>
              <a:rPr lang="pt-BR" sz="1400" dirty="0" smtClean="0"/>
              <a:t>22/07/2017 </a:t>
            </a:r>
            <a:endParaRPr lang="pt-BR" sz="1400" dirty="0"/>
          </a:p>
          <a:p>
            <a:pPr>
              <a:buFont typeface="Arial" pitchFamily="34" charset="0"/>
              <a:buChar char="•"/>
              <a:defRPr/>
            </a:pPr>
            <a:endParaRPr lang="pt-BR" sz="2400" dirty="0" smtClean="0"/>
          </a:p>
          <a:p>
            <a:pPr marL="0" indent="0">
              <a:buNone/>
              <a:defRPr/>
            </a:pPr>
            <a:r>
              <a:rPr lang="pt-BR" sz="2400" b="1" dirty="0" smtClean="0">
                <a:solidFill>
                  <a:srgbClr val="FFFF00"/>
                </a:solidFill>
              </a:rPr>
              <a:t>    “</a:t>
            </a:r>
            <a:r>
              <a:rPr lang="pt-BR" sz="2400" b="1" dirty="0">
                <a:solidFill>
                  <a:srgbClr val="FFFF00"/>
                </a:solidFill>
              </a:rPr>
              <a:t>Professor Delivery”. </a:t>
            </a:r>
            <a:endParaRPr lang="pt-BR" sz="2400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t-BR" sz="2000" dirty="0" err="1" smtClean="0"/>
              <a:t>Pgto</a:t>
            </a:r>
            <a:r>
              <a:rPr lang="pt-BR" sz="2000" dirty="0" smtClean="0"/>
              <a:t> das </a:t>
            </a:r>
            <a:r>
              <a:rPr lang="pt-BR" sz="2000" dirty="0"/>
              <a:t>aulas avulsas </a:t>
            </a:r>
            <a:r>
              <a:rPr lang="pt-BR" sz="2000" dirty="0" smtClean="0"/>
              <a:t>sempre </a:t>
            </a:r>
            <a:r>
              <a:rPr lang="pt-BR" sz="2000" dirty="0"/>
              <a:t>que </a:t>
            </a:r>
            <a:r>
              <a:rPr lang="pt-BR" sz="2000" dirty="0" smtClean="0"/>
              <a:t>faltarem os efetivos.</a:t>
            </a:r>
            <a:endParaRPr lang="pt-BR" sz="2000" dirty="0"/>
          </a:p>
          <a:p>
            <a:pPr>
              <a:buFont typeface="Arial" pitchFamily="34" charset="0"/>
              <a:buChar char="•"/>
              <a:defRPr/>
            </a:pPr>
            <a:r>
              <a:rPr lang="pt-BR" sz="2000" dirty="0" smtClean="0"/>
              <a:t>Professor sem vínculo e acionamento por aplicativos;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2000" dirty="0" smtClean="0"/>
              <a:t>30 min.  para </a:t>
            </a:r>
            <a:r>
              <a:rPr lang="pt-BR" sz="2000" dirty="0"/>
              <a:t>responder </a:t>
            </a:r>
            <a:r>
              <a:rPr lang="pt-BR" sz="2000" dirty="0" smtClean="0"/>
              <a:t>e 1h para chegar na escola                   </a:t>
            </a:r>
          </a:p>
          <a:p>
            <a:pPr marL="0" indent="0">
              <a:buNone/>
              <a:defRPr/>
            </a:pPr>
            <a:r>
              <a:rPr lang="pt-BR" dirty="0"/>
              <a:t> </a:t>
            </a:r>
            <a:r>
              <a:rPr lang="pt-BR" dirty="0" smtClean="0"/>
              <a:t>  </a:t>
            </a:r>
            <a:r>
              <a:rPr lang="pt-BR" sz="2000" dirty="0" smtClean="0"/>
              <a:t> </a:t>
            </a:r>
            <a:r>
              <a:rPr lang="pt-BR" sz="2000" dirty="0" smtClean="0">
                <a:solidFill>
                  <a:schemeClr val="tx2">
                    <a:lumMod val="75000"/>
                  </a:schemeClr>
                </a:solidFill>
              </a:rPr>
              <a:t>(do 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contrário, outro </a:t>
            </a:r>
            <a:r>
              <a:rPr lang="pt-BR" sz="2000" dirty="0" smtClean="0">
                <a:solidFill>
                  <a:schemeClr val="tx2">
                    <a:lumMod val="75000"/>
                  </a:schemeClr>
                </a:solidFill>
              </a:rPr>
              <a:t>será acionado)</a:t>
            </a:r>
          </a:p>
          <a:p>
            <a:pPr marL="0" indent="0">
              <a:buNone/>
              <a:defRPr/>
            </a:pPr>
            <a:endParaRPr lang="pt-BR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pt-BR" b="1" dirty="0" smtClean="0">
                <a:solidFill>
                  <a:srgbClr val="FFFF00"/>
                </a:solidFill>
              </a:rPr>
              <a:t>    </a:t>
            </a:r>
            <a:r>
              <a:rPr lang="pt-BR" sz="2200" b="1" dirty="0" smtClean="0">
                <a:solidFill>
                  <a:srgbClr val="FFFF00"/>
                </a:solidFill>
              </a:rPr>
              <a:t>Uber dos médicos  (</a:t>
            </a:r>
            <a:r>
              <a:rPr lang="pt-BR" sz="2200" dirty="0" smtClean="0">
                <a:solidFill>
                  <a:srgbClr val="FFFF00"/>
                </a:solidFill>
              </a:rPr>
              <a:t>e goleiro)</a:t>
            </a:r>
            <a:endParaRPr lang="pt-BR" sz="2200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pt-BR" b="1" dirty="0">
              <a:solidFill>
                <a:srgbClr val="FFFF00"/>
              </a:solidFill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934" y="2645087"/>
            <a:ext cx="4154578" cy="71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715" y="2119859"/>
            <a:ext cx="1932706" cy="128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esultado de imagem para uber dos mÃ©dic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668" y="4984622"/>
            <a:ext cx="2491545" cy="134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0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812800" y="393700"/>
            <a:ext cx="10566400" cy="4114800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pt-BR" sz="2800" dirty="0" smtClean="0">
                <a:solidFill>
                  <a:srgbClr val="FFFF00"/>
                </a:solidFill>
              </a:rPr>
              <a:t>O sentido da Reforma Trabalhista: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2200" dirty="0" smtClean="0"/>
              <a:t>regular inovações do trabalho </a:t>
            </a:r>
            <a:r>
              <a:rPr lang="pt-BR" sz="2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(ideal ignorado);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2200" dirty="0" err="1" smtClean="0"/>
              <a:t>precarizar</a:t>
            </a:r>
            <a:r>
              <a:rPr lang="pt-BR" sz="2200" dirty="0" smtClean="0"/>
              <a:t> para reduzir custos </a:t>
            </a:r>
            <a:r>
              <a:rPr lang="pt-BR" sz="2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(ideal neoliberal)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2200" dirty="0"/>
              <a:t>a</a:t>
            </a:r>
            <a:r>
              <a:rPr lang="pt-BR" sz="2200" dirty="0" smtClean="0"/>
              <a:t>medrontar para reduzir </a:t>
            </a:r>
            <a:r>
              <a:rPr lang="pt-BR" sz="2200" dirty="0" err="1" smtClean="0"/>
              <a:t>RTs</a:t>
            </a:r>
            <a:r>
              <a:rPr lang="pt-BR" sz="2200" dirty="0" smtClean="0"/>
              <a:t> </a:t>
            </a:r>
            <a:r>
              <a:rPr lang="pt-BR" sz="2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(ideal maquiavélico)</a:t>
            </a:r>
          </a:p>
          <a:p>
            <a:pPr marL="0" indent="0">
              <a:buFont typeface="Arial" pitchFamily="34" charset="0"/>
              <a:buNone/>
              <a:defRPr/>
            </a:pPr>
            <a:endParaRPr lang="pt-BR" sz="2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t-BR" sz="2800" dirty="0" smtClean="0"/>
              <a:t>CF/88 Social </a:t>
            </a:r>
            <a:r>
              <a:rPr lang="pt-BR" sz="2800" b="1" dirty="0" smtClean="0">
                <a:solidFill>
                  <a:srgbClr val="FFFF00"/>
                </a:solidFill>
              </a:rPr>
              <a:t>x</a:t>
            </a:r>
            <a:r>
              <a:rPr lang="pt-BR" sz="2800" dirty="0" smtClean="0"/>
              <a:t> Economia Neoliberal </a:t>
            </a:r>
            <a:r>
              <a:rPr lang="pt-BR" dirty="0" smtClean="0"/>
              <a:t>(C. Washington/89)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2800" dirty="0" smtClean="0"/>
              <a:t>Alain </a:t>
            </a:r>
            <a:r>
              <a:rPr lang="pt-BR" sz="2800" dirty="0" err="1" smtClean="0"/>
              <a:t>Supiot</a:t>
            </a:r>
            <a:r>
              <a:rPr lang="pt-BR" sz="2800" dirty="0" smtClean="0"/>
              <a:t> </a:t>
            </a:r>
            <a:r>
              <a:rPr lang="pt-BR" dirty="0" smtClean="0"/>
              <a:t>(mercado total)</a:t>
            </a:r>
          </a:p>
          <a:p>
            <a:pPr>
              <a:buFont typeface="Arial" pitchFamily="34" charset="0"/>
              <a:buChar char="•"/>
              <a:defRPr/>
            </a:pPr>
            <a:endParaRPr lang="pt-BR" dirty="0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334" y="3825992"/>
            <a:ext cx="3551767" cy="285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64" y="4437518"/>
            <a:ext cx="3289333" cy="185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02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6736" y="749593"/>
            <a:ext cx="9404723" cy="1400530"/>
          </a:xfrm>
        </p:spPr>
        <p:txBody>
          <a:bodyPr/>
          <a:lstStyle/>
          <a:p>
            <a:r>
              <a:rPr lang="pt-BR" b="1" dirty="0">
                <a:solidFill>
                  <a:srgbClr val="FFFF00"/>
                </a:solidFill>
              </a:rPr>
              <a:t>Modalidades de Contrato:</a:t>
            </a:r>
            <a:r>
              <a:rPr lang="pt-BR" dirty="0">
                <a:solidFill>
                  <a:srgbClr val="FFFF00"/>
                </a:solidFill>
              </a:rPr>
              <a:t/>
            </a:r>
            <a:br>
              <a:rPr lang="pt-BR" dirty="0">
                <a:solidFill>
                  <a:srgbClr val="FFFF00"/>
                </a:solidFill>
              </a:rPr>
            </a:br>
            <a:r>
              <a:rPr lang="pt-BR" dirty="0">
                <a:solidFill>
                  <a:srgbClr val="FFFF00"/>
                </a:solidFill>
              </a:rPr>
              <a:t/>
            </a:r>
            <a:br>
              <a:rPr lang="pt-BR" dirty="0">
                <a:solidFill>
                  <a:srgbClr val="FFFF00"/>
                </a:solidFill>
              </a:rPr>
            </a:b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1940095"/>
            <a:ext cx="8946541" cy="4571999"/>
          </a:xfrm>
        </p:spPr>
        <p:txBody>
          <a:bodyPr>
            <a:normAutofit/>
          </a:bodyPr>
          <a:lstStyle/>
          <a:p>
            <a:pPr fontAlgn="base">
              <a:buFontTx/>
              <a:buChar char="-"/>
            </a:pPr>
            <a:r>
              <a:rPr lang="pt-BR" sz="2400" b="1" dirty="0" smtClean="0"/>
              <a:t>Tempo </a:t>
            </a:r>
            <a:r>
              <a:rPr lang="pt-BR" sz="2400" b="1" dirty="0"/>
              <a:t>parcial</a:t>
            </a:r>
            <a:r>
              <a:rPr lang="pt-BR" sz="2400" dirty="0"/>
              <a:t>: </a:t>
            </a:r>
            <a:r>
              <a:rPr lang="pt-BR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art.75-A a 75-E</a:t>
            </a:r>
          </a:p>
          <a:p>
            <a:pPr fontAlgn="base">
              <a:buFontTx/>
              <a:buChar char="-"/>
            </a:pPr>
            <a:r>
              <a:rPr lang="pt-BR" sz="2200" dirty="0" smtClean="0"/>
              <a:t>até </a:t>
            </a:r>
            <a:r>
              <a:rPr lang="pt-BR" sz="2200" dirty="0"/>
              <a:t>26hs/semanais (+6 HE); </a:t>
            </a:r>
            <a:endParaRPr lang="pt-BR" sz="2200" dirty="0" smtClean="0"/>
          </a:p>
          <a:p>
            <a:pPr fontAlgn="base">
              <a:buFontTx/>
              <a:buChar char="-"/>
            </a:pPr>
            <a:r>
              <a:rPr lang="pt-BR" sz="2200" dirty="0" smtClean="0"/>
              <a:t>até </a:t>
            </a:r>
            <a:r>
              <a:rPr lang="pt-BR" sz="2200" dirty="0"/>
              <a:t>30 </a:t>
            </a:r>
            <a:r>
              <a:rPr lang="pt-BR" sz="2200" dirty="0" err="1"/>
              <a:t>hs</a:t>
            </a:r>
            <a:r>
              <a:rPr lang="pt-BR" sz="2200" dirty="0"/>
              <a:t>/sem (sem HE); </a:t>
            </a:r>
            <a:endParaRPr lang="pt-BR" sz="2200" dirty="0" smtClean="0"/>
          </a:p>
          <a:p>
            <a:pPr fontAlgn="base">
              <a:buFontTx/>
              <a:buChar char="-"/>
            </a:pPr>
            <a:r>
              <a:rPr lang="pt-BR" sz="2200" dirty="0" smtClean="0"/>
              <a:t>revogação </a:t>
            </a:r>
            <a:r>
              <a:rPr lang="pt-BR" sz="2200" dirty="0"/>
              <a:t>art. 130-A</a:t>
            </a:r>
            <a:r>
              <a:rPr lang="pt-BR" sz="2200" dirty="0" smtClean="0"/>
              <a:t>;</a:t>
            </a:r>
          </a:p>
          <a:p>
            <a:pPr fontAlgn="base">
              <a:buFontTx/>
              <a:buChar char="-"/>
            </a:pPr>
            <a:endParaRPr lang="pt-BR" sz="22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pt-BR" sz="2800" b="1" dirty="0" smtClean="0">
                <a:solidFill>
                  <a:srgbClr val="FFFF00"/>
                </a:solidFill>
              </a:rPr>
              <a:t>Amplia </a:t>
            </a:r>
            <a:r>
              <a:rPr lang="pt-BR" sz="2800" b="1" dirty="0">
                <a:solidFill>
                  <a:srgbClr val="FFFF00"/>
                </a:solidFill>
              </a:rPr>
              <a:t>conceito de Contrato autônomo: </a:t>
            </a:r>
            <a:endParaRPr lang="pt-BR" sz="2800" dirty="0">
              <a:solidFill>
                <a:srgbClr val="FFFF00"/>
              </a:solidFill>
            </a:endParaRPr>
          </a:p>
          <a:p>
            <a:pPr marL="266700" indent="0">
              <a:buFont typeface="Arial" panose="020B0604020202020204" pitchFamily="34" charset="0"/>
              <a:buNone/>
              <a:defRPr/>
            </a:pPr>
            <a:r>
              <a:rPr lang="pt-BR" sz="2200" dirty="0"/>
              <a:t>“Art. 442-B. A contratação do autônomo, cumpridas por este todas as formalidades legais, </a:t>
            </a:r>
            <a:r>
              <a:rPr lang="pt-BR" sz="2200" i="1" u="sng" dirty="0"/>
              <a:t>com ou sem exclusividade</a:t>
            </a:r>
            <a:r>
              <a:rPr lang="pt-BR" sz="2200" dirty="0"/>
              <a:t>, de forma </a:t>
            </a:r>
            <a:r>
              <a:rPr lang="pt-BR" sz="2200" i="1" u="sng" dirty="0"/>
              <a:t>contínua ou não</a:t>
            </a:r>
            <a:r>
              <a:rPr lang="pt-BR" sz="2200" dirty="0"/>
              <a:t>, afasta a qualidade de empregado prevista no art. 3º desta Consolidação.”</a:t>
            </a:r>
          </a:p>
          <a:p>
            <a:pPr fontAlgn="base">
              <a:buFontTx/>
              <a:buChar char="-"/>
            </a:pPr>
            <a:endParaRPr lang="pt-BR" sz="2200" dirty="0" smtClean="0"/>
          </a:p>
          <a:p>
            <a:pPr fontAlgn="base">
              <a:buFontTx/>
              <a:buChar char="-"/>
            </a:pPr>
            <a:endParaRPr lang="pt-BR" sz="2400" dirty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825" y="1615494"/>
            <a:ext cx="1970116" cy="147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40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/>
              <a:t>     </a:t>
            </a:r>
            <a:r>
              <a:rPr lang="pt-BR" sz="2800" b="1" dirty="0" err="1" smtClean="0">
                <a:solidFill>
                  <a:srgbClr val="FFFF00"/>
                </a:solidFill>
              </a:rPr>
              <a:t>Teletrabalhadores</a:t>
            </a:r>
            <a:r>
              <a:rPr lang="pt-BR" sz="2800" b="1" dirty="0">
                <a:solidFill>
                  <a:srgbClr val="FFFF00"/>
                </a:solidFill>
              </a:rPr>
              <a:t>: </a:t>
            </a:r>
            <a:endParaRPr lang="pt-BR" sz="2800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pt-BR" sz="2800" b="1" dirty="0">
              <a:solidFill>
                <a:srgbClr val="FFFF00"/>
              </a:solidFill>
            </a:endParaRPr>
          </a:p>
          <a:p>
            <a:r>
              <a:rPr lang="pt-BR" dirty="0"/>
              <a:t>Contrato escrito;</a:t>
            </a:r>
          </a:p>
          <a:p>
            <a:r>
              <a:rPr lang="pt-BR" dirty="0"/>
              <a:t>Comparecimento esporádico na empresa não descaracteriza;</a:t>
            </a:r>
          </a:p>
          <a:p>
            <a:r>
              <a:rPr lang="pt-BR" dirty="0"/>
              <a:t>previsão rateio de despesas; </a:t>
            </a:r>
          </a:p>
          <a:p>
            <a:r>
              <a:rPr lang="pt-BR" dirty="0"/>
              <a:t>exclusão da tutela da jornada (HE, intervalo, noturna): </a:t>
            </a:r>
            <a:r>
              <a:rPr lang="pt-BR" dirty="0">
                <a:solidFill>
                  <a:schemeClr val="accent3"/>
                </a:solidFill>
              </a:rPr>
              <a:t>Inconstitucionalidade: art. 7º, XIII, CF </a:t>
            </a:r>
          </a:p>
          <a:p>
            <a:r>
              <a:rPr lang="pt-BR" dirty="0" smtClean="0"/>
              <a:t>Confusão entre o corporativo x privado </a:t>
            </a:r>
            <a:r>
              <a:rPr lang="pt-BR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(vídeo Sony)</a:t>
            </a:r>
            <a:endParaRPr lang="pt-BR" sz="1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089" y="1035268"/>
            <a:ext cx="4571672" cy="228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1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Trabalhar em casa pode ser perigoso!!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8421" y="804041"/>
            <a:ext cx="7860102" cy="5239407"/>
          </a:xfrm>
        </p:spPr>
      </p:pic>
    </p:spTree>
    <p:extLst>
      <p:ext uri="{BB962C8B-B14F-4D97-AF65-F5344CB8AC3E}">
        <p14:creationId xmlns:p14="http://schemas.microsoft.com/office/powerpoint/2010/main" val="342942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835567"/>
            <a:ext cx="9633005" cy="5439103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pt-BR" sz="2400" b="1" dirty="0">
                <a:solidFill>
                  <a:srgbClr val="FFFF00"/>
                </a:solidFill>
              </a:rPr>
              <a:t> </a:t>
            </a:r>
            <a:r>
              <a:rPr lang="pt-BR" sz="2400" b="1" dirty="0" smtClean="0">
                <a:solidFill>
                  <a:srgbClr val="FFFF00"/>
                </a:solidFill>
              </a:rPr>
              <a:t>  </a:t>
            </a:r>
            <a:r>
              <a:rPr lang="pt-BR" sz="2800" b="1" dirty="0" smtClean="0">
                <a:solidFill>
                  <a:srgbClr val="FFFF00"/>
                </a:solidFill>
              </a:rPr>
              <a:t>Contrato </a:t>
            </a:r>
            <a:r>
              <a:rPr lang="pt-BR" sz="2800" b="1" dirty="0">
                <a:solidFill>
                  <a:srgbClr val="FFFF00"/>
                </a:solidFill>
              </a:rPr>
              <a:t>intermitente </a:t>
            </a:r>
            <a:endParaRPr lang="pt-BR" sz="2800" dirty="0">
              <a:solidFill>
                <a:srgbClr val="FFFF00"/>
              </a:solidFill>
            </a:endParaRPr>
          </a:p>
          <a:p>
            <a:pPr marL="266700" indent="0">
              <a:buFont typeface="Arial" panose="020B0604020202020204" pitchFamily="34" charset="0"/>
              <a:buNone/>
              <a:defRPr/>
            </a:pPr>
            <a:r>
              <a:rPr lang="pt-BR" dirty="0"/>
              <a:t>- Art. 452-A e </a:t>
            </a:r>
            <a:r>
              <a:rPr lang="pt-BR" dirty="0" err="1"/>
              <a:t>ss</a:t>
            </a:r>
            <a:r>
              <a:rPr lang="pt-BR" dirty="0"/>
              <a:t>;</a:t>
            </a:r>
          </a:p>
          <a:p>
            <a:pPr marL="266700" indent="0">
              <a:buFont typeface="Arial" panose="020B0604020202020204" pitchFamily="34" charset="0"/>
              <a:buNone/>
              <a:defRPr/>
            </a:pPr>
            <a:r>
              <a:rPr lang="pt-BR" dirty="0"/>
              <a:t>- Reduz </a:t>
            </a:r>
            <a:r>
              <a:rPr lang="pt-BR" dirty="0" smtClean="0"/>
              <a:t>informalidade e cria </a:t>
            </a:r>
            <a:r>
              <a:rPr lang="pt-BR" dirty="0"/>
              <a:t>“empregado </a:t>
            </a:r>
            <a:r>
              <a:rPr lang="pt-BR" b="1" i="1" dirty="0"/>
              <a:t>stand </a:t>
            </a:r>
            <a:r>
              <a:rPr lang="pt-BR" b="1" i="1" dirty="0" err="1"/>
              <a:t>by</a:t>
            </a:r>
            <a:r>
              <a:rPr lang="pt-BR" i="1" dirty="0"/>
              <a:t>”</a:t>
            </a:r>
            <a:endParaRPr lang="pt-BR" dirty="0"/>
          </a:p>
          <a:p>
            <a:pPr marL="609600">
              <a:buFontTx/>
              <a:buChar char="-"/>
              <a:defRPr/>
            </a:pPr>
            <a:r>
              <a:rPr lang="pt-BR" dirty="0"/>
              <a:t>Custo/trabalho: doméstica x </a:t>
            </a:r>
            <a:r>
              <a:rPr lang="pt-BR" dirty="0" smtClean="0"/>
              <a:t>diarista</a:t>
            </a:r>
          </a:p>
          <a:p>
            <a:pPr marL="609600">
              <a:buFontTx/>
              <a:buChar char="-"/>
              <a:defRPr/>
            </a:pPr>
            <a:endParaRPr lang="pt-BR" dirty="0" smtClean="0"/>
          </a:p>
          <a:p>
            <a:pPr marL="609600">
              <a:buFontTx/>
              <a:buChar char="-"/>
              <a:defRPr/>
            </a:pPr>
            <a:r>
              <a:rPr lang="pt-BR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Convocação:</a:t>
            </a:r>
            <a:r>
              <a:rPr lang="pt-BR" dirty="0" smtClean="0"/>
              <a:t> </a:t>
            </a:r>
            <a:r>
              <a:rPr lang="pt-BR" dirty="0" err="1" smtClean="0"/>
              <a:t>qquer</a:t>
            </a:r>
            <a:r>
              <a:rPr lang="pt-BR" dirty="0" smtClean="0"/>
              <a:t> meio: 3 dias corridos;</a:t>
            </a:r>
          </a:p>
          <a:p>
            <a:pPr marL="609600">
              <a:buFontTx/>
              <a:buChar char="-"/>
              <a:defRPr/>
            </a:pPr>
            <a:r>
              <a:rPr lang="pt-BR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Resposta:</a:t>
            </a:r>
            <a:r>
              <a:rPr lang="pt-BR" dirty="0" smtClean="0"/>
              <a:t> 1 dia útil, presumindo recusa no silêncio; </a:t>
            </a:r>
          </a:p>
          <a:p>
            <a:pPr marL="609600">
              <a:buFontTx/>
              <a:buChar char="-"/>
              <a:defRPr/>
            </a:pPr>
            <a:endParaRPr lang="pt-BR" dirty="0"/>
          </a:p>
          <a:p>
            <a:pPr marL="609600">
              <a:buFontTx/>
              <a:buChar char="-"/>
              <a:defRPr/>
            </a:pPr>
            <a:endParaRPr lang="pt-BR" sz="1000" dirty="0"/>
          </a:p>
          <a:p>
            <a:pPr marL="266700" indent="0">
              <a:buFont typeface="Arial" panose="020B0604020202020204" pitchFamily="34" charset="0"/>
              <a:buNone/>
              <a:defRPr/>
            </a:pPr>
            <a:r>
              <a:rPr lang="pt-BR" b="1" dirty="0" smtClean="0">
                <a:solidFill>
                  <a:srgbClr val="FFFF00"/>
                </a:solidFill>
              </a:rPr>
              <a:t>*Art</a:t>
            </a:r>
            <a:r>
              <a:rPr lang="pt-BR" b="1" dirty="0">
                <a:solidFill>
                  <a:srgbClr val="FFFF00"/>
                </a:solidFill>
              </a:rPr>
              <a:t>. 452-A, § 6º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/>
              <a:t>“fatia </a:t>
            </a:r>
            <a:r>
              <a:rPr lang="pt-BR" dirty="0" err="1" smtClean="0"/>
              <a:t>pgto</a:t>
            </a:r>
            <a:r>
              <a:rPr lang="pt-BR" dirty="0" smtClean="0"/>
              <a:t> a cada período de prestação de serviço: férias</a:t>
            </a:r>
            <a:r>
              <a:rPr lang="pt-BR" dirty="0"/>
              <a:t>, 13º.salário e </a:t>
            </a:r>
            <a:r>
              <a:rPr lang="pt-BR" dirty="0" smtClean="0"/>
              <a:t>RSR e adicionais”.</a:t>
            </a:r>
          </a:p>
          <a:p>
            <a:pPr marL="266700" indent="0">
              <a:buFont typeface="Arial" panose="020B0604020202020204" pitchFamily="34" charset="0"/>
              <a:buNone/>
              <a:defRPr/>
            </a:pPr>
            <a:r>
              <a:rPr lang="pt-BR" dirty="0" smtClean="0">
                <a:solidFill>
                  <a:srgbClr val="FFFF00"/>
                </a:solidFill>
              </a:rPr>
              <a:t>§ </a:t>
            </a:r>
            <a:r>
              <a:rPr lang="pt-BR" dirty="0">
                <a:solidFill>
                  <a:srgbClr val="FFFF00"/>
                </a:solidFill>
              </a:rPr>
              <a:t>4º</a:t>
            </a:r>
            <a:r>
              <a:rPr lang="pt-BR" dirty="0"/>
              <a:t>:  </a:t>
            </a:r>
            <a:r>
              <a:rPr lang="pt-BR" dirty="0" smtClean="0"/>
              <a:t>se descumprir a oferta aceita = multa (50%) </a:t>
            </a:r>
          </a:p>
          <a:p>
            <a:pPr marL="266700" indent="0">
              <a:buFont typeface="Arial" panose="020B0604020202020204" pitchFamily="34" charset="0"/>
              <a:buNone/>
              <a:defRPr/>
            </a:pPr>
            <a:r>
              <a:rPr lang="pt-BR" dirty="0" smtClean="0">
                <a:solidFill>
                  <a:srgbClr val="FFFF00"/>
                </a:solidFill>
              </a:rPr>
              <a:t>§ 9º: </a:t>
            </a:r>
            <a:r>
              <a:rPr lang="pt-BR" dirty="0" smtClean="0"/>
              <a:t>a cada 12 meses: 1 mês de “férias” </a:t>
            </a:r>
            <a:endParaRPr lang="pt-BR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528" y="1453997"/>
            <a:ext cx="2499577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8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1371600"/>
            <a:ext cx="8946541" cy="4876799"/>
          </a:xfrm>
        </p:spPr>
        <p:txBody>
          <a:bodyPr/>
          <a:lstStyle/>
          <a:p>
            <a:pPr marL="0" indent="0">
              <a:buNone/>
            </a:pPr>
            <a:r>
              <a:rPr lang="pt-BR" sz="2400" b="1" dirty="0" smtClean="0">
                <a:solidFill>
                  <a:srgbClr val="FFFF00"/>
                </a:solidFill>
              </a:rPr>
              <a:t>Mercado da Advocacia em transformação: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2200" dirty="0" smtClean="0"/>
              <a:t>smart contracts</a:t>
            </a:r>
          </a:p>
          <a:p>
            <a:r>
              <a:rPr lang="en-US" sz="2200" dirty="0" err="1" smtClean="0"/>
              <a:t>Divórcio</a:t>
            </a:r>
            <a:r>
              <a:rPr lang="en-US" sz="2200" dirty="0" smtClean="0"/>
              <a:t> </a:t>
            </a:r>
            <a:r>
              <a:rPr lang="en-US" sz="2200" dirty="0" err="1" smtClean="0"/>
              <a:t>por</a:t>
            </a:r>
            <a:r>
              <a:rPr lang="en-US" sz="2200" dirty="0" smtClean="0"/>
              <a:t> </a:t>
            </a:r>
            <a:r>
              <a:rPr lang="en-US" sz="2200" dirty="0" err="1" smtClean="0"/>
              <a:t>escritura</a:t>
            </a:r>
            <a:r>
              <a:rPr lang="en-US" sz="2200" dirty="0" smtClean="0"/>
              <a:t> </a:t>
            </a:r>
            <a:r>
              <a:rPr lang="en-US" sz="2200" dirty="0" err="1" smtClean="0"/>
              <a:t>pública</a:t>
            </a:r>
            <a:endParaRPr lang="en-US" sz="2200" dirty="0" smtClean="0"/>
          </a:p>
          <a:p>
            <a:r>
              <a:rPr lang="en-US" sz="2200" dirty="0" smtClean="0"/>
              <a:t>IBM Watson</a:t>
            </a:r>
          </a:p>
          <a:p>
            <a:r>
              <a:rPr lang="en-US" sz="2200" dirty="0" err="1" smtClean="0"/>
              <a:t>Tecnólogo</a:t>
            </a:r>
            <a:r>
              <a:rPr lang="en-US" sz="2200" dirty="0" smtClean="0"/>
              <a:t> </a:t>
            </a:r>
            <a:r>
              <a:rPr lang="en-US" sz="2200" dirty="0" err="1" smtClean="0"/>
              <a:t>jurídico</a:t>
            </a:r>
            <a:r>
              <a:rPr lang="en-US" sz="2200" dirty="0" smtClean="0"/>
              <a:t> (EAD: 2 </a:t>
            </a:r>
            <a:r>
              <a:rPr lang="en-US" sz="2200" dirty="0" err="1" smtClean="0"/>
              <a:t>anos</a:t>
            </a:r>
            <a:r>
              <a:rPr lang="en-US" sz="2200" dirty="0" smtClean="0"/>
              <a:t>)</a:t>
            </a:r>
          </a:p>
          <a:p>
            <a:r>
              <a:rPr lang="en-US" sz="2200" dirty="0" err="1" smtClean="0"/>
              <a:t>Cursos</a:t>
            </a:r>
            <a:r>
              <a:rPr lang="en-US" sz="2200" dirty="0" smtClean="0"/>
              <a:t> </a:t>
            </a:r>
            <a:r>
              <a:rPr lang="en-US" sz="2200" dirty="0" err="1" smtClean="0"/>
              <a:t>jurídicos</a:t>
            </a:r>
            <a:endParaRPr lang="en-US" sz="2200" dirty="0" smtClean="0"/>
          </a:p>
          <a:p>
            <a:r>
              <a:rPr lang="en-US" sz="2200" dirty="0" smtClean="0"/>
              <a:t>1 </a:t>
            </a:r>
            <a:r>
              <a:rPr lang="en-US" sz="2200" dirty="0" err="1" smtClean="0"/>
              <a:t>Milhão</a:t>
            </a:r>
            <a:r>
              <a:rPr lang="en-US" sz="2200" dirty="0" smtClean="0"/>
              <a:t> de </a:t>
            </a:r>
            <a:r>
              <a:rPr lang="en-US" sz="2200" dirty="0" err="1" smtClean="0"/>
              <a:t>colegas</a:t>
            </a:r>
            <a:r>
              <a:rPr lang="en-US" sz="2200" dirty="0" smtClean="0"/>
              <a:t> </a:t>
            </a:r>
            <a:r>
              <a:rPr lang="en-US" sz="2200" dirty="0" err="1" smtClean="0"/>
              <a:t>na</a:t>
            </a:r>
            <a:r>
              <a:rPr lang="en-US" sz="2200" dirty="0" smtClean="0"/>
              <a:t> </a:t>
            </a:r>
            <a:r>
              <a:rPr lang="en-US" sz="2200" dirty="0" err="1" smtClean="0"/>
              <a:t>ativa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err="1" smtClean="0">
                <a:solidFill>
                  <a:srgbClr val="FFFF00"/>
                </a:solidFill>
              </a:rPr>
              <a:t>Crise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ou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Adaptação</a:t>
            </a:r>
            <a:r>
              <a:rPr lang="en-US" sz="2200" dirty="0" smtClean="0">
                <a:solidFill>
                  <a:srgbClr val="FFFF00"/>
                </a:solidFill>
              </a:rPr>
              <a:t>?</a:t>
            </a:r>
          </a:p>
          <a:p>
            <a:endParaRPr lang="pt-BR" sz="2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529" y="2137297"/>
            <a:ext cx="2469106" cy="246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52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19403" y="1063278"/>
            <a:ext cx="10972800" cy="5290225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pt-BR" sz="2800" b="1" dirty="0" smtClean="0">
                <a:solidFill>
                  <a:srgbClr val="FFFF00"/>
                </a:solidFill>
              </a:rPr>
              <a:t>Advogados: </a:t>
            </a:r>
          </a:p>
          <a:p>
            <a:pPr marL="0" lvl="0" indent="0">
              <a:buNone/>
            </a:pPr>
            <a:endParaRPr lang="pt-BR" sz="2800" b="1" dirty="0"/>
          </a:p>
          <a:p>
            <a:r>
              <a:rPr lang="pt-BR" sz="2600" dirty="0"/>
              <a:t>contencioso &lt; consultivo; </a:t>
            </a:r>
          </a:p>
          <a:p>
            <a:r>
              <a:rPr lang="pt-BR" sz="2600" dirty="0"/>
              <a:t>auditoria; </a:t>
            </a:r>
            <a:r>
              <a:rPr lang="pt-BR" sz="2600" dirty="0" err="1"/>
              <a:t>compliance</a:t>
            </a:r>
            <a:r>
              <a:rPr lang="pt-BR" sz="2600" dirty="0"/>
              <a:t> e código de conduta; </a:t>
            </a:r>
          </a:p>
          <a:p>
            <a:r>
              <a:rPr lang="pt-BR" sz="2600" dirty="0"/>
              <a:t>a</a:t>
            </a:r>
            <a:r>
              <a:rPr lang="pt-BR" sz="2600" dirty="0" smtClean="0"/>
              <a:t>ssessoria: Condomínios, Associações, Igrejas, ONGs</a:t>
            </a:r>
          </a:p>
          <a:p>
            <a:r>
              <a:rPr lang="pt-BR" sz="2600" dirty="0"/>
              <a:t>c</a:t>
            </a:r>
            <a:r>
              <a:rPr lang="pt-BR" sz="2600" dirty="0" smtClean="0"/>
              <a:t>ontroladoria e planejamento;</a:t>
            </a:r>
          </a:p>
          <a:p>
            <a:r>
              <a:rPr lang="pt-BR" sz="2600" dirty="0"/>
              <a:t>a</a:t>
            </a:r>
            <a:r>
              <a:rPr lang="pt-BR" sz="2600" dirty="0" smtClean="0"/>
              <a:t>poio </a:t>
            </a:r>
            <a:r>
              <a:rPr lang="pt-BR" sz="2600" dirty="0"/>
              <a:t>ao </a:t>
            </a:r>
            <a:r>
              <a:rPr lang="pt-BR" sz="2600" dirty="0" smtClean="0"/>
              <a:t>RH, Diretoria; Divisão Societária; </a:t>
            </a:r>
            <a:endParaRPr lang="pt-BR" sz="2600" dirty="0"/>
          </a:p>
          <a:p>
            <a:r>
              <a:rPr lang="pt-BR" sz="2600" dirty="0"/>
              <a:t>arbitragem e </a:t>
            </a:r>
            <a:r>
              <a:rPr lang="pt-BR" sz="2600" dirty="0" smtClean="0"/>
              <a:t>mediação;</a:t>
            </a:r>
            <a:endParaRPr lang="pt-BR" sz="2600" dirty="0"/>
          </a:p>
          <a:p>
            <a:endParaRPr lang="pt-BR" sz="2600" dirty="0"/>
          </a:p>
          <a:p>
            <a:pPr marL="0" indent="0">
              <a:buNone/>
            </a:pPr>
            <a:r>
              <a:rPr lang="pt-BR" sz="2600" dirty="0" smtClean="0">
                <a:solidFill>
                  <a:srgbClr val="FFFF00"/>
                </a:solidFill>
              </a:rPr>
              <a:t>alta</a:t>
            </a:r>
            <a:r>
              <a:rPr lang="pt-BR" sz="2600" dirty="0">
                <a:solidFill>
                  <a:srgbClr val="FFFF00"/>
                </a:solidFill>
              </a:rPr>
              <a:t>:</a:t>
            </a:r>
            <a:r>
              <a:rPr lang="pt-BR" sz="2600" dirty="0"/>
              <a:t> Criminal Financeiro; </a:t>
            </a:r>
            <a:r>
              <a:rPr lang="pt-BR" sz="2600" dirty="0" smtClean="0"/>
              <a:t>Família, </a:t>
            </a:r>
            <a:r>
              <a:rPr lang="pt-BR" sz="2600" dirty="0" err="1" smtClean="0"/>
              <a:t>Dto</a:t>
            </a:r>
            <a:r>
              <a:rPr lang="pt-BR" sz="2600" dirty="0" smtClean="0"/>
              <a:t> Eletrônico; </a:t>
            </a:r>
            <a:r>
              <a:rPr lang="pt-BR" sz="2600" dirty="0" err="1" smtClean="0"/>
              <a:t>Responsab</a:t>
            </a:r>
            <a:r>
              <a:rPr lang="pt-BR" sz="2600" dirty="0" smtClean="0"/>
              <a:t>. Civil da IA; </a:t>
            </a:r>
          </a:p>
          <a:p>
            <a:pPr marL="0" indent="0">
              <a:buNone/>
            </a:pPr>
            <a:r>
              <a:rPr lang="pt-BR" sz="2600" dirty="0">
                <a:solidFill>
                  <a:srgbClr val="FFFF00"/>
                </a:solidFill>
              </a:rPr>
              <a:t>i</a:t>
            </a:r>
            <a:r>
              <a:rPr lang="pt-BR" sz="2600" dirty="0" smtClean="0">
                <a:solidFill>
                  <a:srgbClr val="FFFF00"/>
                </a:solidFill>
              </a:rPr>
              <a:t>gual:</a:t>
            </a:r>
            <a:r>
              <a:rPr lang="pt-BR" sz="2600" dirty="0" smtClean="0"/>
              <a:t>  </a:t>
            </a:r>
            <a:r>
              <a:rPr lang="pt-BR" sz="2600" dirty="0"/>
              <a:t>Previdenciário, Tributário, </a:t>
            </a:r>
            <a:r>
              <a:rPr lang="pt-BR" sz="2600" dirty="0" smtClean="0"/>
              <a:t>Consumidor; Contratos;</a:t>
            </a:r>
          </a:p>
          <a:p>
            <a:pPr marL="0" indent="0">
              <a:buNone/>
            </a:pPr>
            <a:r>
              <a:rPr lang="pt-BR" sz="2600" dirty="0">
                <a:solidFill>
                  <a:srgbClr val="FFFF00"/>
                </a:solidFill>
              </a:rPr>
              <a:t>r</a:t>
            </a:r>
            <a:r>
              <a:rPr lang="pt-BR" sz="2600" dirty="0" smtClean="0">
                <a:solidFill>
                  <a:srgbClr val="FFFF00"/>
                </a:solidFill>
              </a:rPr>
              <a:t>eduzida:</a:t>
            </a:r>
            <a:r>
              <a:rPr lang="pt-BR" sz="2600" dirty="0" smtClean="0"/>
              <a:t> Trabalhista, Administrativa;</a:t>
            </a:r>
            <a:endParaRPr lang="pt-BR" sz="2600" dirty="0"/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30197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34843" y="882869"/>
            <a:ext cx="8946541" cy="5675585"/>
          </a:xfrm>
        </p:spPr>
        <p:txBody>
          <a:bodyPr/>
          <a:lstStyle/>
          <a:p>
            <a:r>
              <a:rPr lang="pt-BR" sz="2200" b="1" dirty="0"/>
              <a:t>Advogado + alguma coisa </a:t>
            </a:r>
            <a:endParaRPr lang="pt-BR" sz="2200" b="1" dirty="0" smtClean="0"/>
          </a:p>
          <a:p>
            <a:pPr marL="0" indent="0">
              <a:buNone/>
            </a:pPr>
            <a:r>
              <a:rPr lang="pt-BR" dirty="0"/>
              <a:t> </a:t>
            </a:r>
            <a:r>
              <a:rPr lang="pt-BR" dirty="0" smtClean="0"/>
              <a:t>   (</a:t>
            </a:r>
            <a:r>
              <a:rPr lang="pt-BR" dirty="0"/>
              <a:t>professor, agente de atleta, chef, cartomante....)</a:t>
            </a:r>
          </a:p>
          <a:p>
            <a:endParaRPr lang="pt-BR" sz="2200" dirty="0"/>
          </a:p>
          <a:p>
            <a:r>
              <a:rPr lang="pt-BR" sz="2200" b="1" dirty="0" smtClean="0"/>
              <a:t>Saber </a:t>
            </a:r>
            <a:r>
              <a:rPr lang="pt-BR" sz="2200" dirty="0" smtClean="0"/>
              <a:t>(no mínimo) </a:t>
            </a:r>
            <a:r>
              <a:rPr lang="pt-BR" sz="2200" b="1" dirty="0" smtClean="0"/>
              <a:t>mais do que o Dr. Google;</a:t>
            </a:r>
          </a:p>
          <a:p>
            <a:pPr marL="0" indent="0">
              <a:buNone/>
            </a:pPr>
            <a:endParaRPr lang="pt-BR" sz="2200" dirty="0" smtClean="0"/>
          </a:p>
          <a:p>
            <a:r>
              <a:rPr lang="pt-BR" sz="2200" dirty="0" smtClean="0"/>
              <a:t>“</a:t>
            </a:r>
            <a:r>
              <a:rPr lang="pt-BR" sz="2200" b="1" dirty="0"/>
              <a:t>menos </a:t>
            </a:r>
            <a:r>
              <a:rPr lang="pt-BR" sz="2200" b="1" i="1" dirty="0" err="1"/>
              <a:t>hands</a:t>
            </a:r>
            <a:r>
              <a:rPr lang="pt-BR" sz="2200" b="1" i="1" dirty="0"/>
              <a:t> </a:t>
            </a:r>
            <a:r>
              <a:rPr lang="pt-BR" sz="2200" b="1" dirty="0"/>
              <a:t>e mais</a:t>
            </a:r>
            <a:r>
              <a:rPr lang="pt-BR" sz="2200" b="1" i="1" dirty="0"/>
              <a:t> </a:t>
            </a:r>
            <a:r>
              <a:rPr lang="pt-BR" sz="2200" b="1" i="1" dirty="0" err="1"/>
              <a:t>head</a:t>
            </a:r>
            <a:r>
              <a:rPr lang="pt-BR" sz="2200" b="1" i="1" dirty="0"/>
              <a:t> e </a:t>
            </a:r>
            <a:r>
              <a:rPr lang="pt-BR" sz="2200" b="1" i="1" dirty="0" err="1" smtClean="0"/>
              <a:t>heart</a:t>
            </a:r>
            <a:r>
              <a:rPr lang="pt-BR" sz="2200" b="1" i="1" dirty="0" smtClean="0"/>
              <a:t>!</a:t>
            </a:r>
            <a:r>
              <a:rPr lang="pt-BR" sz="2200" b="1" dirty="0" smtClean="0"/>
              <a:t>”</a:t>
            </a:r>
            <a:endParaRPr lang="pt-BR" sz="2200" b="1" dirty="0"/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       fazer o que a IA não consegue:</a:t>
            </a:r>
          </a:p>
          <a:p>
            <a:pPr marL="0" indent="0">
              <a:buNone/>
            </a:pPr>
            <a:r>
              <a:rPr lang="pt-BR" sz="2200" dirty="0"/>
              <a:t>       (criatividade, estratégia e ....)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r>
              <a:rPr lang="pt-BR" sz="1800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pt-BR" sz="1800" dirty="0" smtClean="0">
                <a:solidFill>
                  <a:schemeClr val="tx1">
                    <a:lumMod val="85000"/>
                  </a:schemeClr>
                </a:solidFill>
              </a:rPr>
              <a:t>				 José Affonso </a:t>
            </a:r>
            <a:r>
              <a:rPr lang="pt-BR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Dallegrave Neto  (www.Dallegrave.com.br)</a:t>
            </a:r>
            <a:endParaRPr lang="pt-BR" sz="1800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666" y="5179522"/>
            <a:ext cx="113347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43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33967" y="763589"/>
            <a:ext cx="9967384" cy="48167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dirty="0">
                <a:cs typeface="Calibri" pitchFamily="34" charset="0"/>
              </a:rPr>
              <a:t>O tema </a:t>
            </a:r>
            <a:r>
              <a:rPr lang="pt-BR" sz="2800" b="1" dirty="0" smtClean="0">
                <a:cs typeface="Calibri" pitchFamily="34" charset="0"/>
              </a:rPr>
              <a:t>na Hipermodernidade:</a:t>
            </a:r>
            <a:endParaRPr lang="pt-BR" sz="2800" b="1" dirty="0">
              <a:cs typeface="Calibri" pitchFamily="34" charset="0"/>
            </a:endParaRPr>
          </a:p>
          <a:p>
            <a:pPr>
              <a:defRPr/>
            </a:pPr>
            <a:endParaRPr lang="pt-BR" sz="2800" b="1" dirty="0">
              <a:cs typeface="Calibri" pitchFamily="34" charset="0"/>
            </a:endParaRPr>
          </a:p>
          <a:p>
            <a:pPr>
              <a:defRPr/>
            </a:pPr>
            <a:r>
              <a:rPr lang="pt-BR" sz="2400" dirty="0">
                <a:cs typeface="Calibri" pitchFamily="34" charset="0"/>
              </a:rPr>
              <a:t> </a:t>
            </a:r>
            <a:r>
              <a:rPr lang="pt-BR" sz="2400" dirty="0">
                <a:solidFill>
                  <a:srgbClr val="FFFF00"/>
                </a:solidFill>
                <a:cs typeface="Calibri" pitchFamily="34" charset="0"/>
              </a:rPr>
              <a:t>mercado, tecnologia e indivíduo;</a:t>
            </a:r>
          </a:p>
          <a:p>
            <a:pPr>
              <a:defRPr/>
            </a:pPr>
            <a:endParaRPr lang="pt-BR" sz="2400" dirty="0">
              <a:cs typeface="Calibri" pitchFamily="34" charset="0"/>
            </a:endParaRPr>
          </a:p>
          <a:p>
            <a:pPr>
              <a:defRPr/>
            </a:pPr>
            <a:r>
              <a:rPr lang="pt-BR" sz="2300" i="1" dirty="0">
                <a:cs typeface="Calibri" pitchFamily="34" charset="0"/>
              </a:rPr>
              <a:t>digitalizada, veloz, consumista, atomizada,</a:t>
            </a:r>
          </a:p>
          <a:p>
            <a:pPr>
              <a:defRPr/>
            </a:pPr>
            <a:r>
              <a:rPr lang="pt-BR" sz="2300" i="1" dirty="0">
                <a:cs typeface="Calibri" pitchFamily="34" charset="0"/>
              </a:rPr>
              <a:t>vaidosa, diversificada e xenófoba, </a:t>
            </a:r>
          </a:p>
          <a:p>
            <a:pPr>
              <a:defRPr/>
            </a:pPr>
            <a:r>
              <a:rPr lang="pt-BR" sz="2300" i="1" dirty="0">
                <a:cs typeface="Calibri" pitchFamily="34" charset="0"/>
              </a:rPr>
              <a:t>com verdades relativas e  competitiva</a:t>
            </a:r>
          </a:p>
          <a:p>
            <a:pPr>
              <a:defRPr/>
            </a:pPr>
            <a:endParaRPr lang="pt-BR" sz="2400" dirty="0">
              <a:solidFill>
                <a:srgbClr val="FFFF00"/>
              </a:solidFill>
              <a:cs typeface="Calibri" pitchFamily="34" charset="0"/>
            </a:endParaRPr>
          </a:p>
          <a:p>
            <a:pPr>
              <a:defRPr/>
            </a:pPr>
            <a:endParaRPr lang="pt-BR" sz="2000" dirty="0">
              <a:solidFill>
                <a:srgbClr val="FFFF00"/>
              </a:solidFill>
              <a:cs typeface="Arial" pitchFamily="34" charset="0"/>
            </a:endParaRPr>
          </a:p>
          <a:p>
            <a:pPr marL="342900" indent="-342900">
              <a:defRPr/>
            </a:pPr>
            <a:r>
              <a:rPr lang="pt-BR" sz="2400" dirty="0">
                <a:cs typeface="Arial" pitchFamily="34" charset="0"/>
              </a:rPr>
              <a:t>produtividade da empresa x dignidade do trabalhador</a:t>
            </a:r>
          </a:p>
          <a:p>
            <a:pPr>
              <a:defRPr/>
            </a:pPr>
            <a:endParaRPr lang="pt-BR" sz="2400" dirty="0">
              <a:solidFill>
                <a:srgbClr val="FFFF00"/>
              </a:solidFill>
              <a:cs typeface="Arial" pitchFamily="34" charset="0"/>
            </a:endParaRPr>
          </a:p>
          <a:p>
            <a:pPr marL="342900" indent="-342900">
              <a:defRPr/>
            </a:pPr>
            <a:r>
              <a:rPr lang="pt-BR" sz="2400" dirty="0" err="1">
                <a:solidFill>
                  <a:srgbClr val="FFC000"/>
                </a:solidFill>
                <a:cs typeface="Arial" pitchFamily="34" charset="0"/>
              </a:rPr>
              <a:t>hiperindivíduo</a:t>
            </a:r>
            <a:r>
              <a:rPr lang="pt-BR" sz="2400" dirty="0">
                <a:solidFill>
                  <a:srgbClr val="FFC000"/>
                </a:solidFill>
                <a:cs typeface="Arial" pitchFamily="34" charset="0"/>
              </a:rPr>
              <a:t> + </a:t>
            </a:r>
            <a:r>
              <a:rPr lang="pt-BR" sz="2400" dirty="0" err="1">
                <a:solidFill>
                  <a:srgbClr val="FFC000"/>
                </a:solidFill>
                <a:cs typeface="Arial" pitchFamily="34" charset="0"/>
              </a:rPr>
              <a:t>hiper</a:t>
            </a:r>
            <a:r>
              <a:rPr lang="pt-BR" sz="2400" dirty="0">
                <a:solidFill>
                  <a:srgbClr val="FFC000"/>
                </a:solidFill>
                <a:cs typeface="Arial" pitchFamily="34" charset="0"/>
              </a:rPr>
              <a:t> exigência do empregado</a:t>
            </a:r>
            <a:endParaRPr lang="pt-BR" sz="2800" dirty="0">
              <a:solidFill>
                <a:srgbClr val="FFC000"/>
              </a:solidFill>
              <a:cs typeface="Arial" pitchFamily="34" charset="0"/>
            </a:endParaRPr>
          </a:p>
          <a:p>
            <a:pPr>
              <a:defRPr/>
            </a:pPr>
            <a:endParaRPr lang="pt-BR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55651" y="4040189"/>
            <a:ext cx="10909300" cy="54133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pt-B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079" y="2456597"/>
            <a:ext cx="1830717" cy="105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4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27051" y="715519"/>
            <a:ext cx="10855182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pt-BR" sz="3000" b="1" dirty="0">
                <a:solidFill>
                  <a:srgbClr val="FFFF00"/>
                </a:solidFill>
                <a:latin typeface="Calibri" pitchFamily="34" charset="0"/>
              </a:rPr>
              <a:t>Gestão pelo Medo e Síndrome de </a:t>
            </a:r>
            <a:r>
              <a:rPr lang="pt-BR" sz="3000" b="1" i="1" dirty="0" err="1">
                <a:solidFill>
                  <a:srgbClr val="FFFF00"/>
                </a:solidFill>
                <a:latin typeface="Calibri" pitchFamily="34" charset="0"/>
              </a:rPr>
              <a:t>Burn</a:t>
            </a:r>
            <a:r>
              <a:rPr lang="pt-BR" sz="3000" b="1" i="1" dirty="0">
                <a:solidFill>
                  <a:srgbClr val="FFFF00"/>
                </a:solidFill>
                <a:latin typeface="Calibri" pitchFamily="34" charset="0"/>
              </a:rPr>
              <a:t>-out</a:t>
            </a:r>
          </a:p>
          <a:p>
            <a:pPr marL="457200" indent="-457200">
              <a:defRPr/>
            </a:pPr>
            <a:endParaRPr lang="pt-BR" sz="2800" dirty="0">
              <a:solidFill>
                <a:srgbClr val="FFFF00"/>
              </a:solidFill>
              <a:latin typeface="Calibri" pitchFamily="34" charset="0"/>
            </a:endParaRPr>
          </a:p>
          <a:p>
            <a:pPr>
              <a:buFontTx/>
              <a:buNone/>
              <a:defRPr/>
            </a:pPr>
            <a:r>
              <a:rPr lang="pt-BR" sz="2800" dirty="0">
                <a:latin typeface="Calibri" pitchFamily="34" charset="0"/>
              </a:rPr>
              <a:t>“As condições de trabalho estão mudando, de	 modo a ficar mais duras. É preciso fazer mais e melhor. Daí por que </a:t>
            </a:r>
            <a:r>
              <a:rPr lang="pt-BR" sz="2800" u="sng" dirty="0">
                <a:latin typeface="Calibri" pitchFamily="34" charset="0"/>
              </a:rPr>
              <a:t>alguns patrões</a:t>
            </a:r>
            <a:r>
              <a:rPr lang="pt-BR" sz="2800" dirty="0">
                <a:latin typeface="Calibri" pitchFamily="34" charset="0"/>
              </a:rPr>
              <a:t>, sem  escrúpulos, </a:t>
            </a:r>
            <a:r>
              <a:rPr lang="pt-BR" sz="2800" u="sng" dirty="0">
                <a:latin typeface="Calibri" pitchFamily="34" charset="0"/>
              </a:rPr>
              <a:t>empregam a pressão psicológica constante</a:t>
            </a:r>
            <a:r>
              <a:rPr lang="pt-BR" sz="2800" dirty="0">
                <a:latin typeface="Calibri" pitchFamily="34" charset="0"/>
              </a:rPr>
              <a:t> e o tratamento descortês com o objetivo de aumentar seus lucros (...). </a:t>
            </a:r>
            <a:r>
              <a:rPr lang="pt-BR" sz="2800" u="sng" dirty="0">
                <a:latin typeface="Calibri" pitchFamily="34" charset="0"/>
              </a:rPr>
              <a:t>Esse meio de gestão</a:t>
            </a:r>
            <a:r>
              <a:rPr lang="pt-BR" sz="2800" dirty="0">
                <a:latin typeface="Calibri" pitchFamily="34" charset="0"/>
              </a:rPr>
              <a:t>  </a:t>
            </a:r>
            <a:r>
              <a:rPr lang="pt-BR" sz="2800" u="sng" dirty="0">
                <a:latin typeface="Calibri" pitchFamily="34" charset="0"/>
              </a:rPr>
              <a:t>conduz</a:t>
            </a:r>
            <a:r>
              <a:rPr lang="pt-BR" sz="2800" dirty="0">
                <a:latin typeface="Calibri" pitchFamily="34" charset="0"/>
              </a:rPr>
              <a:t>, geralmente, </a:t>
            </a:r>
            <a:r>
              <a:rPr lang="pt-BR" sz="2800" u="sng" dirty="0">
                <a:latin typeface="Calibri" pitchFamily="34" charset="0"/>
              </a:rPr>
              <a:t>a síndrome de </a:t>
            </a:r>
            <a:r>
              <a:rPr lang="pt-BR" sz="2800" i="1" u="sng" dirty="0" err="1">
                <a:latin typeface="Calibri" pitchFamily="34" charset="0"/>
              </a:rPr>
              <a:t>burnout</a:t>
            </a:r>
            <a:r>
              <a:rPr lang="pt-BR" sz="2800" i="1" u="sng" dirty="0">
                <a:latin typeface="Calibri" pitchFamily="34" charset="0"/>
              </a:rPr>
              <a:t> </a:t>
            </a:r>
            <a:r>
              <a:rPr lang="pt-BR" sz="2800" i="1" dirty="0">
                <a:latin typeface="Calibri" pitchFamily="34" charset="0"/>
              </a:rPr>
              <a:t>,</a:t>
            </a:r>
            <a:r>
              <a:rPr lang="pt-BR" sz="2800" dirty="0">
                <a:latin typeface="Calibri" pitchFamily="34" charset="0"/>
              </a:rPr>
              <a:t> que se situa em uma zona muito </a:t>
            </a:r>
          </a:p>
          <a:p>
            <a:pPr>
              <a:buFontTx/>
              <a:buNone/>
              <a:defRPr/>
            </a:pPr>
            <a:r>
              <a:rPr lang="pt-BR" sz="2800" dirty="0">
                <a:latin typeface="Calibri" pitchFamily="34" charset="0"/>
              </a:rPr>
              <a:t>próxima do assédio moral.” </a:t>
            </a:r>
          </a:p>
          <a:p>
            <a:pPr>
              <a:buFontTx/>
              <a:buNone/>
              <a:defRPr/>
            </a:pPr>
            <a:endParaRPr lang="pt-BR" sz="900" dirty="0">
              <a:latin typeface="Calibri" pitchFamily="34" charset="0"/>
            </a:endParaRPr>
          </a:p>
          <a:p>
            <a:pPr>
              <a:buFontTx/>
              <a:buNone/>
              <a:defRPr/>
            </a:pPr>
            <a:r>
              <a:rPr lang="pt-BR" sz="2000" dirty="0">
                <a:solidFill>
                  <a:srgbClr val="FFC000"/>
                </a:solidFill>
                <a:latin typeface="Calibri" pitchFamily="34" charset="0"/>
              </a:rPr>
              <a:t>(TRT 24ª R.; 1ª. T; RO 0001628-32.2011.5.24.0006; </a:t>
            </a:r>
          </a:p>
          <a:p>
            <a:pPr>
              <a:buFontTx/>
              <a:buNone/>
              <a:defRPr/>
            </a:pPr>
            <a:r>
              <a:rPr lang="pt-BR" sz="2000" dirty="0">
                <a:solidFill>
                  <a:srgbClr val="FFC000"/>
                </a:solidFill>
                <a:latin typeface="Calibri" pitchFamily="34" charset="0"/>
              </a:rPr>
              <a:t>Rel. </a:t>
            </a:r>
            <a:r>
              <a:rPr lang="pt-BR" sz="2000" dirty="0" err="1">
                <a:solidFill>
                  <a:srgbClr val="FFC000"/>
                </a:solidFill>
                <a:latin typeface="Calibri" pitchFamily="34" charset="0"/>
              </a:rPr>
              <a:t>Julio</a:t>
            </a:r>
            <a:r>
              <a:rPr lang="pt-BR" sz="2000" dirty="0">
                <a:solidFill>
                  <a:srgbClr val="FFC000"/>
                </a:solidFill>
                <a:latin typeface="Calibri" pitchFamily="34" charset="0"/>
              </a:rPr>
              <a:t> Cesar </a:t>
            </a:r>
            <a:r>
              <a:rPr lang="pt-BR" sz="2000" dirty="0" err="1">
                <a:solidFill>
                  <a:srgbClr val="FFC000"/>
                </a:solidFill>
                <a:latin typeface="Calibri" pitchFamily="34" charset="0"/>
              </a:rPr>
              <a:t>Bebber</a:t>
            </a:r>
            <a:r>
              <a:rPr lang="pt-BR" sz="2000" dirty="0">
                <a:solidFill>
                  <a:srgbClr val="FFC000"/>
                </a:solidFill>
                <a:latin typeface="Calibri" pitchFamily="34" charset="0"/>
              </a:rPr>
              <a:t>; DEJTMS 13/09/2013; Pág. 22) </a:t>
            </a:r>
            <a:r>
              <a:rPr lang="pt-BR" sz="2000" dirty="0" smtClean="0">
                <a:solidFill>
                  <a:srgbClr val="FFC000"/>
                </a:solidFill>
                <a:latin typeface="Calibri" pitchFamily="34" charset="0"/>
              </a:rPr>
              <a:t>      </a:t>
            </a:r>
            <a:r>
              <a:rPr lang="pt-BR" sz="2000" dirty="0" smtClean="0">
                <a:solidFill>
                  <a:srgbClr val="FF0000"/>
                </a:solidFill>
                <a:latin typeface="Calibri" pitchFamily="34" charset="0"/>
              </a:rPr>
              <a:t>Doando sangue</a:t>
            </a:r>
          </a:p>
          <a:p>
            <a:pPr>
              <a:buFontTx/>
              <a:buNone/>
              <a:defRPr/>
            </a:pPr>
            <a:r>
              <a:rPr lang="pt-BR" sz="2000" dirty="0" smtClean="0"/>
              <a:t> </a:t>
            </a:r>
          </a:p>
          <a:p>
            <a:pPr>
              <a:defRPr/>
            </a:pPr>
            <a:endParaRPr lang="pt-BR" sz="2200" dirty="0">
              <a:solidFill>
                <a:srgbClr val="FFC000"/>
              </a:solidFill>
            </a:endParaRPr>
          </a:p>
          <a:p>
            <a:pPr>
              <a:defRPr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65697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ando sangue - cacete de agulh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0593" y="642445"/>
            <a:ext cx="7110248" cy="533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8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8252" y="1174337"/>
            <a:ext cx="10566400" cy="553306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 smtClean="0">
                <a:solidFill>
                  <a:srgbClr val="FF0000"/>
                </a:solidFill>
              </a:rPr>
              <a:t>    </a:t>
            </a:r>
            <a:r>
              <a:rPr lang="pt-BR" sz="2600" b="1" dirty="0" smtClean="0"/>
              <a:t>Evolução do trabalho:</a:t>
            </a:r>
          </a:p>
          <a:p>
            <a:pPr marL="0" indent="0">
              <a:buNone/>
            </a:pPr>
            <a:endParaRPr lang="pt-BR" sz="1000" b="1" dirty="0" smtClean="0"/>
          </a:p>
          <a:p>
            <a:pPr marL="0" indent="0">
              <a:buNone/>
            </a:pPr>
            <a:endParaRPr lang="pt-BR" dirty="0" smtClean="0"/>
          </a:p>
          <a:p>
            <a:r>
              <a:rPr lang="pt-BR" sz="2200" dirty="0" smtClean="0"/>
              <a:t>280 anos = 1760 – </a:t>
            </a:r>
            <a:r>
              <a:rPr lang="pt-BR" sz="2200" b="1" dirty="0" smtClean="0"/>
              <a:t>1ª. Rev. Ind. </a:t>
            </a:r>
          </a:p>
          <a:p>
            <a:r>
              <a:rPr lang="pt-BR" sz="2200" dirty="0" smtClean="0"/>
              <a:t>170 anos = 1850 – </a:t>
            </a:r>
            <a:r>
              <a:rPr lang="pt-BR" sz="2200" b="1" dirty="0" smtClean="0"/>
              <a:t>2ª. Rev. Ind. </a:t>
            </a:r>
          </a:p>
          <a:p>
            <a:r>
              <a:rPr lang="pt-BR" sz="2200" dirty="0" smtClean="0"/>
              <a:t>60 anos  =  1960 – </a:t>
            </a:r>
            <a:r>
              <a:rPr lang="pt-BR" sz="2200" b="1" dirty="0" smtClean="0"/>
              <a:t>3ª. Rev. Ind. </a:t>
            </a:r>
          </a:p>
          <a:p>
            <a:pPr marL="0" indent="0">
              <a:buNone/>
            </a:pPr>
            <a:endParaRPr lang="pt-BR" sz="800" dirty="0" smtClean="0"/>
          </a:p>
          <a:p>
            <a:r>
              <a:rPr lang="pt-BR" sz="2400" dirty="0" smtClean="0"/>
              <a:t>hoje = </a:t>
            </a:r>
            <a:r>
              <a:rPr lang="pt-BR" sz="2400" b="1" dirty="0" smtClean="0"/>
              <a:t>4ª. Rev. Ind. </a:t>
            </a:r>
          </a:p>
          <a:p>
            <a:pPr marL="0" indent="0">
              <a:buNone/>
            </a:pPr>
            <a:r>
              <a:rPr lang="pt-BR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pt-BR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</a:t>
            </a:r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(</a:t>
            </a:r>
            <a:r>
              <a:rPr lang="pt-BR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Hanover</a:t>
            </a:r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Messe, 2011)</a:t>
            </a:r>
          </a:p>
          <a:p>
            <a:pPr marL="0" indent="0">
              <a:buNone/>
            </a:pPr>
            <a:r>
              <a:rPr lang="pt-BR" dirty="0" smtClean="0"/>
              <a:t>	fábrica </a:t>
            </a:r>
            <a:r>
              <a:rPr lang="pt-BR" dirty="0"/>
              <a:t>inteligente </a:t>
            </a:r>
            <a:endParaRPr lang="pt-BR" sz="1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</a:t>
            </a:r>
            <a:r>
              <a:rPr lang="pt-B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geotérmica</a:t>
            </a:r>
            <a:r>
              <a:rPr lang="pt-BR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hidrogênio, eólica, solar</a:t>
            </a:r>
            <a:endParaRPr lang="pt-BR" sz="18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pt-B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491" y="1760562"/>
            <a:ext cx="4582144" cy="257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01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4599" y="469460"/>
            <a:ext cx="10455360" cy="49996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b="1" dirty="0" smtClean="0"/>
              <a:t>   Indústria </a:t>
            </a:r>
            <a:r>
              <a:rPr lang="pt-BR" sz="3200" b="1" dirty="0"/>
              <a:t>4.0 - </a:t>
            </a:r>
            <a:r>
              <a:rPr lang="pt-BR" dirty="0" smtClean="0"/>
              <a:t> 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dirty="0"/>
          </a:p>
          <a:p>
            <a:pPr>
              <a:buFont typeface="Wingdings" panose="05000000000000000000" pitchFamily="2" charset="2"/>
              <a:buChar char="§"/>
            </a:pPr>
            <a:endParaRPr lang="pt-BR" sz="800" dirty="0"/>
          </a:p>
          <a:p>
            <a:pPr marL="0" indent="0">
              <a:buNone/>
            </a:pPr>
            <a:r>
              <a:rPr lang="pt-BR" sz="2400" i="1" dirty="0" smtClean="0"/>
              <a:t>    </a:t>
            </a:r>
            <a:r>
              <a:rPr lang="pt-BR" sz="2400" b="1" i="1" dirty="0" smtClean="0"/>
              <a:t>Fusão </a:t>
            </a:r>
            <a:r>
              <a:rPr lang="pt-BR" sz="2400" b="1" i="1" dirty="0"/>
              <a:t>de tecnologia + interação do mundo: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/>
              <a:t>Físico</a:t>
            </a:r>
            <a:r>
              <a:rPr lang="pt-BR" sz="2400" dirty="0"/>
              <a:t>: </a:t>
            </a: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(3D, robótica, droner, grafenos e polímeros)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/>
              <a:t>Biológico</a:t>
            </a:r>
            <a:r>
              <a:rPr lang="pt-BR" sz="2400" dirty="0"/>
              <a:t>: </a:t>
            </a: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(transgênicos, genoma, edição biológica)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/>
              <a:t>Digital: </a:t>
            </a:r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Big Data; Internet </a:t>
            </a: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das </a:t>
            </a:r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coisas;</a:t>
            </a:r>
            <a:endParaRPr lang="pt-BR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048" y="2797446"/>
            <a:ext cx="2533498" cy="14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566" y="4863548"/>
            <a:ext cx="2854463" cy="18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66671" y="4717351"/>
            <a:ext cx="799778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/>
              <a:t>Características:</a:t>
            </a:r>
          </a:p>
          <a:p>
            <a:endParaRPr lang="pt-BR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Velocidade</a:t>
            </a:r>
            <a:r>
              <a:rPr lang="pt-BR" sz="2000" dirty="0"/>
              <a:t>: das </a:t>
            </a:r>
            <a:r>
              <a:rPr lang="pt-BR" sz="2000" dirty="0" smtClean="0"/>
              <a:t>descobertas e do processamento;  </a:t>
            </a: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Alcance: </a:t>
            </a:r>
            <a:r>
              <a:rPr lang="pt-BR" sz="2000" dirty="0"/>
              <a:t>ubíquo </a:t>
            </a:r>
            <a:r>
              <a:rPr lang="pt-BR" sz="2000" dirty="0" smtClean="0"/>
              <a:t>e remoto dos sistemas (</a:t>
            </a:r>
            <a:r>
              <a:rPr lang="pt-BR" sz="2000" dirty="0" err="1" smtClean="0"/>
              <a:t>IoT</a:t>
            </a:r>
            <a:r>
              <a:rPr lang="pt-BR" sz="2000" dirty="0" smtClean="0"/>
              <a:t>);</a:t>
            </a: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err="1" smtClean="0"/>
              <a:t>Ciber</a:t>
            </a:r>
            <a:r>
              <a:rPr lang="pt-BR" sz="2000" dirty="0" smtClean="0"/>
              <a:t>-físico: interface homem-máquina e </a:t>
            </a:r>
            <a:r>
              <a:rPr lang="pt-BR" sz="2000" i="1" dirty="0" err="1" smtClean="0"/>
              <a:t>machine</a:t>
            </a:r>
            <a:r>
              <a:rPr lang="pt-BR" sz="2000" i="1" dirty="0" smtClean="0"/>
              <a:t> </a:t>
            </a:r>
            <a:r>
              <a:rPr lang="pt-BR" sz="2000" i="1" dirty="0" err="1" smtClean="0"/>
              <a:t>learning</a:t>
            </a:r>
            <a:r>
              <a:rPr lang="pt-BR" sz="2000" dirty="0"/>
              <a:t>	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582" y="724853"/>
            <a:ext cx="2206625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41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83840" y="836712"/>
            <a:ext cx="10972800" cy="561662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t-BR" sz="2800" b="1" i="1" dirty="0" smtClean="0">
                <a:solidFill>
                  <a:srgbClr val="FFFF00"/>
                </a:solidFill>
              </a:rPr>
              <a:t>Profissões do futuro:</a:t>
            </a:r>
          </a:p>
          <a:p>
            <a:pPr>
              <a:buFontTx/>
              <a:buChar char="-"/>
            </a:pPr>
            <a:endParaRPr lang="pt-BR" sz="1500" b="1" i="1" dirty="0" smtClean="0">
              <a:solidFill>
                <a:srgbClr val="FFFF00"/>
              </a:solidFill>
            </a:endParaRPr>
          </a:p>
          <a:p>
            <a:r>
              <a:rPr lang="pt-BR" sz="2300" i="1" dirty="0"/>
              <a:t>Consultor de genoma</a:t>
            </a:r>
            <a:r>
              <a:rPr lang="pt-BR" sz="2300" b="1" dirty="0"/>
              <a:t> </a:t>
            </a:r>
            <a:r>
              <a:rPr lang="pt-BR" sz="2300" b="1" dirty="0" smtClean="0"/>
              <a:t>(</a:t>
            </a:r>
            <a:r>
              <a:rPr lang="pt-BR" sz="2300" dirty="0" smtClean="0"/>
              <a:t>“</a:t>
            </a:r>
            <a:r>
              <a:rPr lang="pt-BR" sz="2300" dirty="0"/>
              <a:t>arquiteto de bebês</a:t>
            </a:r>
            <a:r>
              <a:rPr lang="pt-BR" sz="2300" dirty="0" smtClean="0"/>
              <a:t>”); </a:t>
            </a:r>
            <a:endParaRPr lang="pt-BR" sz="2300" dirty="0"/>
          </a:p>
          <a:p>
            <a:r>
              <a:rPr lang="pt-BR" sz="2300" i="1" dirty="0"/>
              <a:t>Consultor de </a:t>
            </a:r>
            <a:r>
              <a:rPr lang="pt-BR" sz="2300" i="1" dirty="0" smtClean="0"/>
              <a:t>longevidade e entretenimento;</a:t>
            </a:r>
            <a:r>
              <a:rPr lang="pt-BR" sz="2300" dirty="0" smtClean="0"/>
              <a:t> </a:t>
            </a:r>
            <a:endParaRPr lang="pt-BR" sz="2300" dirty="0"/>
          </a:p>
          <a:p>
            <a:r>
              <a:rPr lang="pt-BR" sz="2300" i="1" dirty="0" smtClean="0"/>
              <a:t>Hacker genético ou policial virtual;</a:t>
            </a:r>
            <a:r>
              <a:rPr lang="pt-BR" sz="2300" b="1" dirty="0" smtClean="0"/>
              <a:t> </a:t>
            </a:r>
            <a:endParaRPr lang="pt-BR" sz="2300" dirty="0"/>
          </a:p>
          <a:p>
            <a:r>
              <a:rPr lang="pt-BR" sz="2300" i="1" dirty="0"/>
              <a:t>Especialista em </a:t>
            </a:r>
            <a:r>
              <a:rPr lang="pt-BR" sz="2300" i="1" dirty="0" smtClean="0"/>
              <a:t>simplicidade;</a:t>
            </a:r>
            <a:r>
              <a:rPr lang="pt-BR" sz="2300" b="1" dirty="0" smtClean="0"/>
              <a:t> </a:t>
            </a:r>
            <a:endParaRPr lang="pt-BR" sz="2300" dirty="0"/>
          </a:p>
          <a:p>
            <a:r>
              <a:rPr lang="pt-BR" sz="2300" i="1" dirty="0" smtClean="0"/>
              <a:t>Assessoria </a:t>
            </a:r>
            <a:r>
              <a:rPr lang="pt-BR" sz="2300" i="1" dirty="0"/>
              <a:t>pessoal:</a:t>
            </a:r>
            <a:r>
              <a:rPr lang="pt-BR" sz="2300" b="1" dirty="0"/>
              <a:t> </a:t>
            </a:r>
            <a:r>
              <a:rPr lang="pt-BR" sz="2300" i="1" dirty="0" err="1"/>
              <a:t>coaches</a:t>
            </a:r>
            <a:r>
              <a:rPr lang="pt-BR" sz="2300" dirty="0"/>
              <a:t> e </a:t>
            </a:r>
            <a:r>
              <a:rPr lang="pt-BR" sz="2300" dirty="0" smtClean="0"/>
              <a:t>mentores;</a:t>
            </a:r>
            <a:r>
              <a:rPr lang="en-US" sz="2300" dirty="0" smtClean="0"/>
              <a:t>      </a:t>
            </a:r>
          </a:p>
          <a:p>
            <a:pPr marL="0" indent="0">
              <a:buNone/>
            </a:pPr>
            <a:r>
              <a:rPr lang="en-US" sz="1800" dirty="0" smtClean="0"/>
              <a:t>     *</a:t>
            </a:r>
            <a:r>
              <a:rPr lang="en-US" sz="1800" dirty="0" err="1" smtClean="0"/>
              <a:t>Cf</a:t>
            </a:r>
            <a:r>
              <a:rPr lang="en-US" sz="1800" dirty="0" smtClean="0"/>
              <a:t> </a:t>
            </a:r>
            <a:r>
              <a:rPr lang="en-US" sz="1800" dirty="0" err="1" smtClean="0"/>
              <a:t>Relatório</a:t>
            </a:r>
            <a:r>
              <a:rPr lang="en-US" sz="1800" dirty="0" smtClean="0"/>
              <a:t> McKinsey, </a:t>
            </a:r>
            <a:r>
              <a:rPr lang="pt-BR" sz="1800" dirty="0" smtClean="0"/>
              <a:t>	</a:t>
            </a:r>
          </a:p>
          <a:p>
            <a:pPr marL="0" indent="0">
              <a:buNone/>
            </a:pPr>
            <a:endParaRPr lang="pt-BR" sz="2200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56" y="1999278"/>
            <a:ext cx="229870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41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1103312" y="239880"/>
            <a:ext cx="8946541" cy="5990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pt-BR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Fordismo (1920): </a:t>
            </a:r>
            <a:endParaRPr lang="pt-BR" sz="2800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vertical;  - The big; - </a:t>
            </a:r>
            <a:r>
              <a:rPr lang="pt-B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just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case;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pt-B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CF 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México (1917) e Weimar (1919)</a:t>
            </a:r>
          </a:p>
          <a:p>
            <a:pPr marL="5715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pt-B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Versalhes e 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OIT (1919</a:t>
            </a:r>
            <a:r>
              <a:rPr lang="pt-B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5715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pt-BR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Direito Trabalho – DH (2ª.)</a:t>
            </a:r>
          </a:p>
          <a:p>
            <a:pPr marL="0" indent="0">
              <a:buNone/>
            </a:pPr>
            <a:endParaRPr lang="pt-BR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Toyotismo</a:t>
            </a:r>
            <a:r>
              <a:rPr lang="pt-BR" dirty="0"/>
              <a:t> </a:t>
            </a:r>
            <a:r>
              <a:rPr lang="pt-BR" dirty="0">
                <a:solidFill>
                  <a:srgbClr val="C00000"/>
                </a:solidFill>
              </a:rPr>
              <a:t>(1950; referência em 1980)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Linha de produção flexível: 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horizontal (CCQ +3ªzação + multifuncional)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pt-BR" sz="2400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t-BR" sz="2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</a:t>
            </a:r>
            <a:r>
              <a:rPr lang="pt-BR" sz="2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 - </a:t>
            </a:r>
            <a:r>
              <a:rPr lang="pt-BR" sz="2400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just</a:t>
            </a:r>
            <a:r>
              <a:rPr lang="pt-BR" sz="2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time</a:t>
            </a:r>
            <a:r>
              <a:rPr lang="pt-BR" sz="24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pt-BR" sz="2200" dirty="0">
              <a:solidFill>
                <a:schemeClr val="bg2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51" y="561902"/>
            <a:ext cx="9722421" cy="1171366"/>
          </a:xfrm>
        </p:spPr>
        <p:txBody>
          <a:bodyPr/>
          <a:lstStyle/>
          <a:p>
            <a:r>
              <a:rPr lang="pt-BR" b="1" dirty="0" err="1" smtClean="0"/>
              <a:t>Uberização</a:t>
            </a:r>
            <a:r>
              <a:rPr lang="pt-BR" b="1" dirty="0" smtClean="0"/>
              <a:t> </a:t>
            </a:r>
            <a:r>
              <a:rPr lang="pt-BR" sz="2400" dirty="0" smtClean="0"/>
              <a:t>(economia sob demanda; compartilhada) :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89408" y="1624084"/>
            <a:ext cx="8946541" cy="51315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 smtClean="0"/>
              <a:t> </a:t>
            </a:r>
            <a:r>
              <a:rPr lang="pt-BR" sz="2600" b="1" dirty="0">
                <a:solidFill>
                  <a:srgbClr val="FFFF00"/>
                </a:solidFill>
              </a:rPr>
              <a:t>motorista da Uber: </a:t>
            </a:r>
          </a:p>
          <a:p>
            <a:r>
              <a:rPr lang="pt-BR" sz="2200" dirty="0" smtClean="0"/>
              <a:t>“Parceiro” avaliado </a:t>
            </a:r>
            <a:endParaRPr lang="pt-BR" sz="2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2200" dirty="0" smtClean="0"/>
              <a:t>subordinado </a:t>
            </a:r>
            <a:r>
              <a:rPr lang="pt-BR" sz="2200" dirty="0"/>
              <a:t>por </a:t>
            </a:r>
            <a:r>
              <a:rPr lang="pt-BR" sz="2200" dirty="0" smtClean="0"/>
              <a:t>algoritmo</a:t>
            </a:r>
            <a:endParaRPr lang="pt-BR" sz="2200" dirty="0"/>
          </a:p>
          <a:p>
            <a:pPr>
              <a:buFont typeface="Wingdings" panose="05000000000000000000" pitchFamily="2" charset="2"/>
              <a:buChar char="§"/>
            </a:pPr>
            <a:r>
              <a:rPr lang="pt-BR" sz="2200" dirty="0" smtClean="0"/>
              <a:t>dependência </a:t>
            </a:r>
            <a:r>
              <a:rPr lang="pt-BR" sz="2200" dirty="0"/>
              <a:t>econômica</a:t>
            </a:r>
            <a:r>
              <a:rPr lang="pt-BR" sz="2200" dirty="0" smtClean="0"/>
              <a:t>;</a:t>
            </a:r>
          </a:p>
          <a:p>
            <a:pPr marL="0" indent="0">
              <a:buNone/>
            </a:pPr>
            <a:endParaRPr lang="pt-BR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pt-BR" sz="2400" b="1" i="1" dirty="0" err="1" smtClean="0"/>
              <a:t>precariado</a:t>
            </a:r>
            <a:r>
              <a:rPr lang="pt-BR" sz="2400" b="1" dirty="0" smtClean="0"/>
              <a:t> </a:t>
            </a:r>
            <a:r>
              <a:rPr lang="pt-BR" sz="2400" dirty="0"/>
              <a:t>= </a:t>
            </a:r>
            <a:r>
              <a:rPr lang="pt-BR" sz="2400" dirty="0" smtClean="0"/>
              <a:t>precário </a:t>
            </a:r>
            <a:r>
              <a:rPr lang="pt-BR" sz="2400" dirty="0"/>
              <a:t>+ proletário  </a:t>
            </a:r>
            <a:r>
              <a:rPr lang="pt-BR" dirty="0"/>
              <a:t>(inglês, Guy </a:t>
            </a:r>
            <a:r>
              <a:rPr lang="pt-BR" dirty="0" err="1"/>
              <a:t>Standing</a:t>
            </a:r>
            <a:r>
              <a:rPr lang="pt-BR" dirty="0" smtClean="0"/>
              <a:t>)</a:t>
            </a:r>
          </a:p>
          <a:p>
            <a:pPr marL="0" indent="0">
              <a:buNone/>
            </a:pPr>
            <a:endParaRPr lang="pt-BR" sz="2400" dirty="0" smtClean="0"/>
          </a:p>
          <a:p>
            <a:pPr marL="0" indent="0">
              <a:buNone/>
            </a:pPr>
            <a:r>
              <a:rPr lang="pt-BR" sz="2400" dirty="0"/>
              <a:t>* </a:t>
            </a:r>
            <a:r>
              <a:rPr lang="pt-BR" sz="2400" b="1" dirty="0">
                <a:solidFill>
                  <a:srgbClr val="FFFF00"/>
                </a:solidFill>
              </a:rPr>
              <a:t>Trabalhador de plataforma</a:t>
            </a:r>
          </a:p>
          <a:p>
            <a:pPr marL="0" indent="0">
              <a:buNone/>
            </a:pPr>
            <a:r>
              <a:rPr lang="pt-BR" sz="2200" dirty="0" smtClean="0"/>
              <a:t>* </a:t>
            </a:r>
            <a:r>
              <a:rPr lang="pt-BR" sz="2200" i="1" dirty="0" err="1" smtClean="0"/>
              <a:t>crowd</a:t>
            </a:r>
            <a:r>
              <a:rPr lang="pt-BR" sz="2200" i="1" dirty="0" smtClean="0"/>
              <a:t> </a:t>
            </a:r>
            <a:r>
              <a:rPr lang="pt-BR" sz="2200" i="1" dirty="0" err="1"/>
              <a:t>work</a:t>
            </a:r>
            <a:r>
              <a:rPr lang="pt-BR" sz="2200" i="1" dirty="0"/>
              <a:t>: </a:t>
            </a:r>
            <a:r>
              <a:rPr lang="pt-BR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Amazon</a:t>
            </a:r>
            <a:r>
              <a:rPr lang="pt-BR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pt-BR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mechanical</a:t>
            </a:r>
            <a:r>
              <a:rPr lang="pt-BR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pt-BR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turk</a:t>
            </a:r>
            <a:r>
              <a:rPr lang="pt-BR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pt-B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                    </a:t>
            </a:r>
            <a:r>
              <a:rPr lang="pt-BR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microtarefas</a:t>
            </a:r>
            <a:r>
              <a:rPr lang="pt-BR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pt-B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 US$ 1,00/hora</a:t>
            </a:r>
          </a:p>
          <a:p>
            <a:pPr marL="0" indent="0">
              <a:buNone/>
            </a:pPr>
            <a:endParaRPr lang="pt-BR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868" y="2370494"/>
            <a:ext cx="2614799" cy="157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93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2673</TotalTime>
  <Words>873</Words>
  <Application>Microsoft Office PowerPoint</Application>
  <PresentationFormat>Widescreen</PresentationFormat>
  <Paragraphs>159</Paragraphs>
  <Slides>18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Century Gothic</vt:lpstr>
      <vt:lpstr>Times New Roman</vt:lpstr>
      <vt:lpstr>Wingdings</vt:lpstr>
      <vt:lpstr>Wingdings 3</vt:lpstr>
      <vt:lpstr>Íon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Uberização (economia sob demanda; compartilhada) :</vt:lpstr>
      <vt:lpstr>Apresentação do PowerPoint</vt:lpstr>
      <vt:lpstr>Apresentação do PowerPoint</vt:lpstr>
      <vt:lpstr>Modalidades de Contrato: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Aline Hartmann Dahle</dc:creator>
  <cp:lastModifiedBy>Manuela Dallegrave</cp:lastModifiedBy>
  <cp:revision>154</cp:revision>
  <cp:lastPrinted>2018-09-19T20:48:38Z</cp:lastPrinted>
  <dcterms:created xsi:type="dcterms:W3CDTF">2017-08-24T13:27:40Z</dcterms:created>
  <dcterms:modified xsi:type="dcterms:W3CDTF">2018-09-25T21:05:00Z</dcterms:modified>
</cp:coreProperties>
</file>