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445" r:id="rId2"/>
    <p:sldId id="439" r:id="rId3"/>
    <p:sldId id="440" r:id="rId4"/>
    <p:sldId id="441" r:id="rId5"/>
    <p:sldId id="380" r:id="rId6"/>
    <p:sldId id="452" r:id="rId7"/>
    <p:sldId id="451" r:id="rId8"/>
    <p:sldId id="442" r:id="rId9"/>
    <p:sldId id="450" r:id="rId10"/>
    <p:sldId id="443" r:id="rId11"/>
    <p:sldId id="444" r:id="rId12"/>
    <p:sldId id="448" r:id="rId13"/>
    <p:sldId id="449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116215" y="5190245"/>
            <a:ext cx="5567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Neto; </a:t>
            </a:r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dvogado; Mestre e Doutor pela UFPR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Pós-doutor pela Universidade de Lisboa (FDUNL)</a:t>
            </a:r>
          </a:p>
        </p:txBody>
      </p:sp>
      <p:sp>
        <p:nvSpPr>
          <p:cNvPr id="3" name="Retângulo 2"/>
          <p:cNvSpPr/>
          <p:nvPr/>
        </p:nvSpPr>
        <p:spPr>
          <a:xfrm>
            <a:off x="998134" y="1166676"/>
            <a:ext cx="7536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A insegurança na capacidade de negociação individual</a:t>
            </a:r>
            <a:r>
              <a:rPr lang="pt-BR" sz="2400" b="1" i="1" dirty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 </a:t>
            </a:r>
            <a:endParaRPr lang="pt-BR" sz="2400" b="1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2258025"/>
            <a:ext cx="8868642" cy="27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140" y="662152"/>
            <a:ext cx="8946541" cy="5255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    </a:t>
            </a:r>
            <a:r>
              <a:rPr lang="pt-BR" sz="3200" b="1" dirty="0" smtClean="0">
                <a:solidFill>
                  <a:srgbClr val="FFFF00"/>
                </a:solidFill>
              </a:rPr>
              <a:t>Desafios</a:t>
            </a:r>
            <a:r>
              <a:rPr lang="pt-BR" sz="3200" b="1" dirty="0">
                <a:solidFill>
                  <a:srgbClr val="FFFF00"/>
                </a:solidFill>
              </a:rPr>
              <a:t>: </a:t>
            </a:r>
            <a:endParaRPr lang="pt-BR" sz="3200" b="1" dirty="0" smtClean="0">
              <a:solidFill>
                <a:srgbClr val="FFFF00"/>
              </a:solidFill>
            </a:endParaRPr>
          </a:p>
          <a:p>
            <a:r>
              <a:rPr lang="pt-BR" sz="2400" b="1" dirty="0" smtClean="0"/>
              <a:t>Pleno </a:t>
            </a:r>
            <a:r>
              <a:rPr lang="pt-BR" sz="2400" b="1" dirty="0"/>
              <a:t>emprego </a:t>
            </a:r>
            <a:r>
              <a:rPr lang="pt-BR" sz="2400" b="1" dirty="0" smtClean="0"/>
              <a:t>x </a:t>
            </a:r>
            <a:r>
              <a:rPr lang="pt-BR" sz="2400" b="1" dirty="0"/>
              <a:t>mercado </a:t>
            </a:r>
            <a:r>
              <a:rPr lang="pt-BR" sz="2400" b="1" dirty="0" smtClean="0"/>
              <a:t>total 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A. </a:t>
            </a:r>
            <a:r>
              <a:rPr lang="pt-BR" sz="2400" b="1" dirty="0" err="1" smtClean="0"/>
              <a:t>Supiot</a:t>
            </a:r>
            <a:r>
              <a:rPr lang="pt-BR" sz="2400" b="1" dirty="0" smtClean="0"/>
              <a:t>: </a:t>
            </a:r>
            <a:r>
              <a:rPr lang="pt-BR" sz="2400" dirty="0" smtClean="0"/>
              <a:t>fenômenos da </a:t>
            </a:r>
            <a:r>
              <a:rPr lang="pt-BR" sz="2400" dirty="0"/>
              <a:t>globalização: </a:t>
            </a:r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2200" b="1" dirty="0" smtClean="0"/>
              <a:t>a</a:t>
            </a:r>
            <a:r>
              <a:rPr lang="pt-BR" sz="2200" b="1" dirty="0"/>
              <a:t>) </a:t>
            </a:r>
            <a:r>
              <a:rPr lang="pt-BR" sz="2200" dirty="0"/>
              <a:t>extinção das fronteiras do comércio e livre circulação dos </a:t>
            </a:r>
            <a:r>
              <a:rPr lang="pt-BR" sz="2200" dirty="0" smtClean="0"/>
              <a:t>capitais </a:t>
            </a:r>
            <a:r>
              <a:rPr lang="pt-BR" dirty="0" smtClean="0"/>
              <a:t>(acirrando </a:t>
            </a:r>
            <a:r>
              <a:rPr lang="pt-BR" dirty="0"/>
              <a:t>a competição das </a:t>
            </a:r>
            <a:r>
              <a:rPr lang="pt-BR" dirty="0" smtClean="0"/>
              <a:t>leis nacionais); </a:t>
            </a:r>
            <a:endParaRPr lang="pt-BR" dirty="0"/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2200" b="1" dirty="0" smtClean="0"/>
              <a:t>b</a:t>
            </a:r>
            <a:r>
              <a:rPr lang="pt-BR" sz="2200" b="1" dirty="0"/>
              <a:t>) </a:t>
            </a:r>
            <a:r>
              <a:rPr lang="pt-BR" sz="2200" dirty="0"/>
              <a:t>revolução digital que </a:t>
            </a:r>
            <a:r>
              <a:rPr lang="pt-BR" sz="2200" b="1" dirty="0" smtClean="0"/>
              <a:t>(i)</a:t>
            </a:r>
            <a:r>
              <a:rPr lang="pt-BR" sz="2200" dirty="0" smtClean="0"/>
              <a:t> autoriza </a:t>
            </a:r>
            <a:r>
              <a:rPr lang="pt-BR" sz="2200" dirty="0"/>
              <a:t>a </a:t>
            </a:r>
            <a:r>
              <a:rPr lang="pt-BR" sz="2200" dirty="0" err="1"/>
              <a:t>desterritorialização</a:t>
            </a:r>
            <a:r>
              <a:rPr lang="pt-BR" sz="2200" dirty="0"/>
              <a:t> do trabalho e </a:t>
            </a:r>
            <a:r>
              <a:rPr lang="pt-BR" sz="2200" b="1" dirty="0" smtClean="0"/>
              <a:t>(</a:t>
            </a:r>
            <a:r>
              <a:rPr lang="pt-BR" sz="2200" b="1" dirty="0" err="1" smtClean="0"/>
              <a:t>ii</a:t>
            </a:r>
            <a:r>
              <a:rPr lang="pt-BR" sz="2200" b="1" dirty="0" smtClean="0"/>
              <a:t>)</a:t>
            </a:r>
            <a:r>
              <a:rPr lang="pt-BR" sz="2200" dirty="0" smtClean="0"/>
              <a:t> cria </a:t>
            </a:r>
            <a:r>
              <a:rPr lang="pt-BR" sz="2200" dirty="0"/>
              <a:t>novas técnicas de gestão fundadas na programação </a:t>
            </a:r>
            <a:r>
              <a:rPr lang="pt-BR" dirty="0"/>
              <a:t>(e não mais na obediência)</a:t>
            </a:r>
            <a:r>
              <a:rPr lang="pt-BR" sz="2200" dirty="0"/>
              <a:t> dos trabalhadores</a:t>
            </a:r>
            <a:r>
              <a:rPr lang="pt-BR" sz="2200" dirty="0" smtClean="0"/>
              <a:t>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* Fordismo &lt; </a:t>
            </a:r>
            <a:r>
              <a:rPr lang="pt-BR" sz="2400" dirty="0" err="1" smtClean="0">
                <a:solidFill>
                  <a:srgbClr val="FFFF00"/>
                </a:solidFill>
              </a:rPr>
              <a:t>Toyotismo</a:t>
            </a:r>
            <a:r>
              <a:rPr lang="pt-BR" sz="2400" dirty="0" smtClean="0">
                <a:solidFill>
                  <a:srgbClr val="FFFF00"/>
                </a:solidFill>
              </a:rPr>
              <a:t> &lt; </a:t>
            </a:r>
            <a:r>
              <a:rPr lang="pt-BR" sz="2400" dirty="0" err="1" smtClean="0">
                <a:solidFill>
                  <a:srgbClr val="FFFF00"/>
                </a:solidFill>
              </a:rPr>
              <a:t>Uberismo</a:t>
            </a:r>
            <a:r>
              <a:rPr lang="pt-BR" sz="2400" dirty="0" smtClean="0">
                <a:solidFill>
                  <a:srgbClr val="FFFF00"/>
                </a:solidFill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846868"/>
            <a:ext cx="9404723" cy="2621558"/>
          </a:xfrm>
        </p:spPr>
        <p:txBody>
          <a:bodyPr/>
          <a:lstStyle/>
          <a:p>
            <a:r>
              <a:rPr lang="pt-BR" sz="3200" b="1" dirty="0" smtClean="0"/>
              <a:t>O futuro da lei trabalhista </a:t>
            </a:r>
            <a:r>
              <a:rPr lang="pt-BR" sz="2400" dirty="0" smtClean="0"/>
              <a:t>(</a:t>
            </a:r>
            <a:r>
              <a:rPr lang="pt-BR" sz="2400" dirty="0" err="1" smtClean="0"/>
              <a:t>Supiot</a:t>
            </a:r>
            <a:r>
              <a:rPr lang="pt-BR" sz="2400" dirty="0" smtClean="0"/>
              <a:t>)</a:t>
            </a:r>
            <a:br>
              <a:rPr lang="pt-BR" sz="2400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100" dirty="0" smtClean="0"/>
              <a:t>a) </a:t>
            </a:r>
            <a:r>
              <a:rPr lang="en-US" sz="2100" b="1" i="1" dirty="0" err="1" smtClean="0"/>
              <a:t>orientação</a:t>
            </a:r>
            <a:r>
              <a:rPr lang="en-US" sz="2100" b="1" i="1" dirty="0" smtClean="0"/>
              <a:t> </a:t>
            </a:r>
            <a:r>
              <a:rPr lang="en-US" sz="2100" b="1" i="1" dirty="0" err="1" smtClean="0"/>
              <a:t>transformista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/>
              <a:t> </a:t>
            </a:r>
            <a:r>
              <a:rPr lang="en-US" sz="2100" i="1" dirty="0" smtClean="0"/>
              <a:t>    </a:t>
            </a:r>
            <a:r>
              <a:rPr lang="en-US" sz="2100" dirty="0" err="1" smtClean="0"/>
              <a:t>submeter</a:t>
            </a:r>
            <a:r>
              <a:rPr lang="en-US" sz="2100" dirty="0" smtClean="0"/>
              <a:t> </a:t>
            </a:r>
            <a:r>
              <a:rPr lang="en-US" sz="2100" dirty="0"/>
              <a:t>o </a:t>
            </a:r>
            <a:r>
              <a:rPr lang="en-US" sz="2100" dirty="0" smtClean="0"/>
              <a:t> RH </a:t>
            </a:r>
            <a:r>
              <a:rPr lang="en-US" sz="2100" dirty="0" err="1" smtClean="0"/>
              <a:t>às</a:t>
            </a:r>
            <a:r>
              <a:rPr lang="en-US" sz="2100" dirty="0" smtClean="0"/>
              <a:t> </a:t>
            </a:r>
            <a:r>
              <a:rPr lang="en-US" sz="2100" dirty="0" err="1"/>
              <a:t>exigências</a:t>
            </a:r>
            <a:r>
              <a:rPr lang="en-US" sz="2100" dirty="0"/>
              <a:t> do </a:t>
            </a:r>
            <a:r>
              <a:rPr lang="en-US" sz="2100" dirty="0" err="1"/>
              <a:t>mercado</a:t>
            </a:r>
            <a:r>
              <a:rPr lang="en-US" sz="2100" dirty="0"/>
              <a:t> total.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b</a:t>
            </a:r>
            <a:r>
              <a:rPr lang="en-US" sz="2100" dirty="0" smtClean="0"/>
              <a:t>) </a:t>
            </a:r>
            <a:r>
              <a:rPr lang="en-US" sz="2100" b="1" i="1" dirty="0" err="1" smtClean="0"/>
              <a:t>orientação</a:t>
            </a:r>
            <a:r>
              <a:rPr lang="en-US" sz="2100" b="1" i="1" dirty="0" smtClean="0"/>
              <a:t> </a:t>
            </a:r>
            <a:r>
              <a:rPr lang="en-US" sz="2100" b="1" i="1" dirty="0" err="1" smtClean="0"/>
              <a:t>reformista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 smtClean="0"/>
              <a:t>     </a:t>
            </a:r>
            <a:r>
              <a:rPr lang="en-US" sz="2100" dirty="0" err="1" smtClean="0"/>
              <a:t>inserir</a:t>
            </a:r>
            <a:r>
              <a:rPr lang="en-US" sz="2100" dirty="0" smtClean="0"/>
              <a:t> </a:t>
            </a:r>
            <a:r>
              <a:rPr lang="en-US" sz="2100" dirty="0"/>
              <a:t>a </a:t>
            </a:r>
            <a:r>
              <a:rPr lang="en-US" sz="2100" dirty="0" err="1"/>
              <a:t>justiça</a:t>
            </a:r>
            <a:r>
              <a:rPr lang="en-US" sz="2100" dirty="0"/>
              <a:t> social </a:t>
            </a:r>
            <a:r>
              <a:rPr lang="en-US" sz="2100" dirty="0" smtClean="0"/>
              <a:t>no debate </a:t>
            </a:r>
            <a:r>
              <a:rPr lang="en-US" sz="2100" dirty="0" err="1"/>
              <a:t>político</a:t>
            </a:r>
            <a:r>
              <a:rPr lang="en-US" sz="2100" dirty="0"/>
              <a:t> </a:t>
            </a:r>
            <a:r>
              <a:rPr lang="en-US" sz="2100" dirty="0" err="1" smtClean="0"/>
              <a:t>mundial</a:t>
            </a:r>
            <a:r>
              <a:rPr lang="en-US" sz="2100" dirty="0" smtClean="0"/>
              <a:t> (e </a:t>
            </a:r>
            <a:r>
              <a:rPr lang="en-US" sz="2100" dirty="0" err="1" smtClean="0"/>
              <a:t>não</a:t>
            </a:r>
            <a:r>
              <a:rPr lang="en-US" sz="2100" dirty="0" smtClean="0"/>
              <a:t> o </a:t>
            </a:r>
            <a:r>
              <a:rPr lang="en-US" sz="2100" dirty="0" err="1" smtClean="0"/>
              <a:t>mercado</a:t>
            </a:r>
            <a:r>
              <a:rPr lang="en-US" sz="2100" dirty="0" smtClean="0"/>
              <a:t> </a:t>
            </a:r>
            <a:br>
              <a:rPr lang="en-US" sz="2100" dirty="0" smtClean="0"/>
            </a:br>
            <a:r>
              <a:rPr lang="en-US" sz="2100" dirty="0"/>
              <a:t> </a:t>
            </a:r>
            <a:r>
              <a:rPr lang="en-US" sz="2100" dirty="0" smtClean="0"/>
              <a:t>    </a:t>
            </a:r>
            <a:r>
              <a:rPr lang="en-US" sz="2100" dirty="0" err="1" smtClean="0"/>
              <a:t>como</a:t>
            </a:r>
            <a:r>
              <a:rPr lang="en-US" sz="2100" dirty="0" smtClean="0"/>
              <a:t> </a:t>
            </a:r>
            <a:r>
              <a:rPr lang="en-US" sz="2100" dirty="0" err="1" smtClean="0"/>
              <a:t>ideia</a:t>
            </a:r>
            <a:r>
              <a:rPr lang="en-US" sz="2100" dirty="0" smtClean="0"/>
              <a:t> </a:t>
            </a:r>
            <a:r>
              <a:rPr lang="en-US" sz="2100" dirty="0" err="1"/>
              <a:t>única</a:t>
            </a:r>
            <a:r>
              <a:rPr lang="en-US" sz="2100" dirty="0"/>
              <a:t> de </a:t>
            </a:r>
            <a:r>
              <a:rPr lang="en-US" sz="2100" dirty="0" err="1"/>
              <a:t>sobrevivência</a:t>
            </a:r>
            <a:r>
              <a:rPr lang="en-US" sz="2100" dirty="0"/>
              <a:t>).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pt-BR" sz="2100" dirty="0"/>
              <a:t/>
            </a:r>
            <a:br>
              <a:rPr lang="pt-BR" sz="2100" dirty="0"/>
            </a:br>
            <a:r>
              <a:rPr lang="pt-BR" sz="2100" dirty="0"/>
              <a:t/>
            </a:r>
            <a:br>
              <a:rPr lang="pt-BR" sz="2100" dirty="0"/>
            </a:br>
            <a:endParaRPr lang="pt-BR" sz="21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50" y="1946571"/>
            <a:ext cx="1970116" cy="14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81328"/>
            <a:ext cx="8946541" cy="4893348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 smtClean="0"/>
              <a:t>Negociação individual e    </a:t>
            </a:r>
          </a:p>
          <a:p>
            <a:pPr marL="0" indent="0">
              <a:buNone/>
            </a:pPr>
            <a:r>
              <a:rPr lang="pt-BR" sz="3200" b="1" dirty="0" smtClean="0"/>
              <a:t>Limites constitucionais:</a:t>
            </a:r>
          </a:p>
          <a:p>
            <a:pPr marL="0" indent="0">
              <a:buNone/>
            </a:pPr>
            <a:endParaRPr lang="pt-BR" sz="3200" b="1" dirty="0" smtClean="0"/>
          </a:p>
          <a:p>
            <a:r>
              <a:rPr lang="pt-BR" sz="2800" dirty="0" smtClean="0"/>
              <a:t>Não </a:t>
            </a:r>
            <a:r>
              <a:rPr lang="pt-BR" sz="2800" dirty="0"/>
              <a:t>discriminação</a:t>
            </a:r>
          </a:p>
          <a:p>
            <a:r>
              <a:rPr lang="pt-BR" sz="2800" dirty="0" smtClean="0"/>
              <a:t>Direito </a:t>
            </a:r>
            <a:r>
              <a:rPr lang="pt-BR" sz="2800" dirty="0"/>
              <a:t>geral de personalidade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Função </a:t>
            </a:r>
            <a:r>
              <a:rPr lang="pt-BR" sz="2800" dirty="0"/>
              <a:t>social da empresa; </a:t>
            </a:r>
            <a:r>
              <a:rPr lang="pt-BR" sz="1800" dirty="0" smtClean="0"/>
              <a:t>(empregado doente)</a:t>
            </a:r>
          </a:p>
          <a:p>
            <a:r>
              <a:rPr lang="pt-BR" sz="2800" dirty="0" smtClean="0"/>
              <a:t>Proporcionalidade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25" y="2013626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53571" y="969884"/>
            <a:ext cx="1847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000" dirty="0" smtClean="0"/>
          </a:p>
          <a:p>
            <a:endParaRPr lang="pt-B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6962" y="1116855"/>
            <a:ext cx="8946541" cy="589336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None/>
              <a:defRPr/>
            </a:pPr>
            <a:r>
              <a:rPr lang="en-MY" b="1" dirty="0" smtClean="0"/>
              <a:t>	</a:t>
            </a:r>
            <a:r>
              <a:rPr lang="en-MY" sz="3200" dirty="0" err="1" smtClean="0"/>
              <a:t>Concepção</a:t>
            </a:r>
            <a:r>
              <a:rPr lang="en-MY" sz="3200" dirty="0" smtClean="0"/>
              <a:t> </a:t>
            </a:r>
            <a:r>
              <a:rPr lang="en-MY" sz="3200" dirty="0" err="1" smtClean="0"/>
              <a:t>solidária</a:t>
            </a:r>
            <a:r>
              <a:rPr lang="en-MY" sz="3200" dirty="0" smtClean="0"/>
              <a:t> da CF: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en-MY" dirty="0" smtClean="0"/>
              <a:t> 	</a:t>
            </a:r>
          </a:p>
          <a:p>
            <a:pPr>
              <a:buClr>
                <a:schemeClr val="tx1"/>
              </a:buClr>
              <a:defRPr/>
            </a:pPr>
            <a:r>
              <a:rPr lang="en-MY" sz="2400" dirty="0" smtClean="0"/>
              <a:t>“</a:t>
            </a:r>
            <a:r>
              <a:rPr lang="en-MY" sz="2400" dirty="0" err="1"/>
              <a:t>patrimônio</a:t>
            </a:r>
            <a:r>
              <a:rPr lang="en-MY" sz="2400" dirty="0"/>
              <a:t> e </a:t>
            </a:r>
            <a:r>
              <a:rPr lang="en-MY" sz="2400" dirty="0" err="1"/>
              <a:t>pessoa</a:t>
            </a:r>
            <a:r>
              <a:rPr lang="en-MY" sz="2400" dirty="0"/>
              <a:t> </a:t>
            </a:r>
            <a:r>
              <a:rPr lang="en-MY" sz="2400" dirty="0" err="1"/>
              <a:t>integram</a:t>
            </a:r>
            <a:r>
              <a:rPr lang="en-MY" sz="2400" dirty="0"/>
              <a:t> </a:t>
            </a:r>
            <a:r>
              <a:rPr lang="en-MY" sz="2400" dirty="0" err="1"/>
              <a:t>realidades</a:t>
            </a:r>
            <a:r>
              <a:rPr lang="en-MY" sz="2400" dirty="0"/>
              <a:t> </a:t>
            </a:r>
            <a:r>
              <a:rPr lang="en-MY" sz="2400" dirty="0" smtClean="0"/>
              <a:t>que </a:t>
            </a:r>
            <a:r>
              <a:rPr lang="en-MY" sz="2400" dirty="0" err="1"/>
              <a:t>não</a:t>
            </a:r>
            <a:r>
              <a:rPr lang="en-MY" sz="2400" dirty="0"/>
              <a:t> se </a:t>
            </a:r>
            <a:r>
              <a:rPr lang="en-MY" sz="2400" dirty="0" err="1"/>
              <a:t>confundem</a:t>
            </a:r>
            <a:r>
              <a:rPr lang="en-MY" sz="2400" dirty="0" smtClean="0"/>
              <a:t>”;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MY" sz="2400" dirty="0" smtClean="0"/>
          </a:p>
          <a:p>
            <a:pPr>
              <a:buClr>
                <a:schemeClr val="tx1"/>
              </a:buClr>
              <a:defRPr/>
            </a:pPr>
            <a:r>
              <a:rPr lang="en-MY" sz="2400" dirty="0"/>
              <a:t>	</a:t>
            </a:r>
            <a:r>
              <a:rPr lang="pt-BR" sz="2400" dirty="0" smtClean="0"/>
              <a:t>há </a:t>
            </a:r>
            <a:r>
              <a:rPr lang="pt-BR" sz="2400" dirty="0"/>
              <a:t>que se inverter o foco: </a:t>
            </a:r>
            <a:endParaRPr lang="pt-BR" sz="24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“o </a:t>
            </a:r>
            <a:r>
              <a:rPr lang="pt-BR" sz="2400" dirty="0"/>
              <a:t>patrimônio deve servir à pessoa (e não o contrário</a:t>
            </a:r>
            <a:r>
              <a:rPr lang="pt-BR" sz="2400" dirty="0" smtClean="0"/>
              <a:t>)”. </a:t>
            </a:r>
            <a:endParaRPr lang="pt-BR" sz="2400" dirty="0"/>
          </a:p>
          <a:p>
            <a:pPr>
              <a:buClr>
                <a:schemeClr val="tx1"/>
              </a:buClr>
              <a:buNone/>
              <a:defRPr/>
            </a:pPr>
            <a:endParaRPr lang="pt-BR" sz="3400" dirty="0"/>
          </a:p>
          <a:p>
            <a:pPr marL="400050" lvl="1">
              <a:buFont typeface="Arial" pitchFamily="34" charset="0"/>
              <a:buNone/>
              <a:defRPr/>
            </a:pPr>
            <a:endParaRPr lang="pt-BR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endParaRPr lang="pt-BR" dirty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			</a:t>
            </a:r>
            <a:r>
              <a:rPr lang="pt-BR" sz="2900" dirty="0">
                <a:solidFill>
                  <a:schemeClr val="tx1">
                    <a:lumMod val="85000"/>
                  </a:schemeClr>
                </a:solidFill>
              </a:rPr>
              <a:t>      </a:t>
            </a:r>
            <a:r>
              <a:rPr lang="pt-BR" sz="2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Dallegrave </a:t>
            </a: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Neto</a:t>
            </a:r>
            <a:endParaRPr lang="pt-BR" sz="2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857250" lvl="3" indent="0">
              <a:buNone/>
            </a:pP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</a:t>
            </a:r>
            <a:r>
              <a:rPr lang="pt-B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www.dallegrave.com/produção 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científica</a:t>
            </a:r>
          </a:p>
          <a:p>
            <a:endParaRPr lang="pt-BR" sz="29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6" y="5722211"/>
            <a:ext cx="1350456" cy="90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6" y="4927620"/>
            <a:ext cx="2857592" cy="16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14400"/>
            <a:ext cx="8946541" cy="5333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800" b="1" dirty="0" smtClean="0"/>
              <a:t>Direito </a:t>
            </a:r>
            <a:r>
              <a:rPr lang="pt-BR" sz="3800" b="1" dirty="0"/>
              <a:t>do Trabalho</a:t>
            </a:r>
          </a:p>
          <a:p>
            <a:r>
              <a:rPr lang="pt-BR" sz="2400" dirty="0" smtClean="0"/>
              <a:t>conflito </a:t>
            </a:r>
            <a:r>
              <a:rPr lang="pt-BR" sz="2400" dirty="0"/>
              <a:t>capital x trabalho (industrialização);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a)</a:t>
            </a:r>
            <a:r>
              <a:rPr lang="pt-BR" dirty="0"/>
              <a:t> </a:t>
            </a:r>
            <a:r>
              <a:rPr lang="pt-BR" sz="2300" b="1" dirty="0" smtClean="0"/>
              <a:t>1891 </a:t>
            </a:r>
            <a:r>
              <a:rPr lang="pt-BR" sz="2300" b="1" dirty="0"/>
              <a:t>– </a:t>
            </a:r>
            <a:r>
              <a:rPr lang="pt-BR" sz="2300" b="1" dirty="0" err="1"/>
              <a:t>Rerum</a:t>
            </a:r>
            <a:r>
              <a:rPr lang="pt-BR" sz="2300" b="1" dirty="0"/>
              <a:t> </a:t>
            </a:r>
            <a:r>
              <a:rPr lang="pt-BR" sz="2300" b="1" dirty="0" err="1"/>
              <a:t>Novarum</a:t>
            </a:r>
            <a:r>
              <a:rPr lang="pt-BR" sz="2300" b="1" dirty="0"/>
              <a:t> </a:t>
            </a:r>
            <a:r>
              <a:rPr lang="pt-BR" sz="2300" dirty="0"/>
              <a:t>(Leão XIII</a:t>
            </a:r>
            <a:r>
              <a:rPr lang="pt-BR" sz="2300" dirty="0" smtClean="0"/>
              <a:t>) +  </a:t>
            </a:r>
            <a:r>
              <a:rPr lang="pt-BR" sz="2300" dirty="0"/>
              <a:t>OIT (1919) </a:t>
            </a:r>
          </a:p>
          <a:p>
            <a:r>
              <a:rPr lang="pt-BR" sz="2300" dirty="0"/>
              <a:t>Tratado </a:t>
            </a:r>
            <a:r>
              <a:rPr lang="pt-BR" sz="2300" dirty="0" smtClean="0"/>
              <a:t>de </a:t>
            </a:r>
            <a:r>
              <a:rPr lang="pt-BR" sz="2300" dirty="0"/>
              <a:t>Versalhes (fim da 1ª. </a:t>
            </a:r>
            <a:r>
              <a:rPr lang="pt-BR" sz="2300" dirty="0" smtClean="0"/>
              <a:t>GG);</a:t>
            </a:r>
            <a:endParaRPr lang="pt-BR" sz="2300" dirty="0"/>
          </a:p>
          <a:p>
            <a:endParaRPr lang="pt-BR" sz="2300" dirty="0"/>
          </a:p>
          <a:p>
            <a:pPr marL="0" indent="0">
              <a:buNone/>
            </a:pPr>
            <a:r>
              <a:rPr lang="pt-BR" sz="2300" dirty="0" smtClean="0"/>
              <a:t>b)	</a:t>
            </a:r>
            <a:r>
              <a:rPr lang="pt-BR" sz="2300" b="1" dirty="0" smtClean="0"/>
              <a:t>Universalização </a:t>
            </a:r>
            <a:r>
              <a:rPr lang="pt-BR" sz="2300" b="1" dirty="0"/>
              <a:t>e Constitucionalização dos DS  </a:t>
            </a:r>
            <a:endParaRPr lang="pt-BR" sz="2300" b="1" dirty="0" smtClean="0"/>
          </a:p>
          <a:p>
            <a:r>
              <a:rPr lang="pt-BR" sz="2300" dirty="0" smtClean="0"/>
              <a:t>CF </a:t>
            </a:r>
            <a:r>
              <a:rPr lang="pt-BR" sz="2300" dirty="0"/>
              <a:t>México; Weimar </a:t>
            </a:r>
          </a:p>
          <a:p>
            <a:r>
              <a:rPr lang="pt-BR" sz="2300" dirty="0" smtClean="0"/>
              <a:t>CF/88 </a:t>
            </a:r>
            <a:r>
              <a:rPr lang="pt-BR" sz="2300" dirty="0"/>
              <a:t>– BR </a:t>
            </a:r>
            <a:r>
              <a:rPr lang="pt-BR" sz="2300" dirty="0" smtClean="0"/>
              <a:t>(até 1888: ativ. </a:t>
            </a:r>
            <a:r>
              <a:rPr lang="pt-BR" sz="2300" dirty="0"/>
              <a:t>rural com escravos</a:t>
            </a:r>
          </a:p>
          <a:p>
            <a:pPr marL="0" indent="0">
              <a:buNone/>
            </a:pPr>
            <a:endParaRPr lang="pt-BR" sz="2300" dirty="0"/>
          </a:p>
          <a:p>
            <a:endParaRPr lang="pt-BR" dirty="0"/>
          </a:p>
          <a:p>
            <a:r>
              <a:rPr lang="pt-BR" dirty="0" smtClean="0"/>
              <a:t>Souto </a:t>
            </a:r>
            <a:r>
              <a:rPr lang="pt-BR" dirty="0"/>
              <a:t>Maior: o Estado-Providência foi uma criação do próprio </a:t>
            </a:r>
            <a:r>
              <a:rPr lang="pt-BR" dirty="0" smtClean="0"/>
              <a:t>capitalismo (tática </a:t>
            </a:r>
            <a:r>
              <a:rPr lang="pt-BR" dirty="0"/>
              <a:t>de </a:t>
            </a:r>
            <a:r>
              <a:rPr lang="pt-BR" dirty="0" smtClean="0"/>
              <a:t>sobrevivência);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7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264618"/>
            <a:ext cx="8946541" cy="419548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400" b="1" dirty="0"/>
              <a:t>Estado Liberal </a:t>
            </a:r>
            <a:r>
              <a:rPr lang="pt-BR" sz="2400" b="1" dirty="0" smtClean="0"/>
              <a:t> </a:t>
            </a:r>
            <a:r>
              <a:rPr lang="pt-BR" sz="2400" dirty="0" smtClean="0"/>
              <a:t>(crise do Ancien Régime)</a:t>
            </a:r>
            <a:endParaRPr lang="pt-BR" sz="2400" dirty="0"/>
          </a:p>
          <a:p>
            <a:r>
              <a:rPr lang="pt-BR" dirty="0" smtClean="0"/>
              <a:t>A. Smith </a:t>
            </a:r>
            <a:r>
              <a:rPr lang="pt-BR" dirty="0"/>
              <a:t>(</a:t>
            </a:r>
            <a:r>
              <a:rPr lang="pt-BR" dirty="0" err="1"/>
              <a:t>séc</a:t>
            </a:r>
            <a:r>
              <a:rPr lang="pt-BR" dirty="0"/>
              <a:t> XVIII – mão invisível do mercado – </a:t>
            </a:r>
            <a:r>
              <a:rPr lang="pt-BR" i="1" dirty="0"/>
              <a:t>laissez-faire</a:t>
            </a:r>
            <a:r>
              <a:rPr lang="pt-BR" dirty="0" smtClean="0"/>
              <a:t>)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sz="2400" b="1" dirty="0" smtClean="0"/>
              <a:t>Estado </a:t>
            </a:r>
            <a:r>
              <a:rPr lang="pt-BR" sz="2400" b="1" dirty="0"/>
              <a:t>Social </a:t>
            </a:r>
            <a:r>
              <a:rPr lang="pt-BR" sz="2400" dirty="0"/>
              <a:t>(nasceu da crise da Bolsa)</a:t>
            </a:r>
          </a:p>
          <a:p>
            <a:r>
              <a:rPr lang="pt-BR" dirty="0"/>
              <a:t>- </a:t>
            </a:r>
            <a:r>
              <a:rPr lang="pt-BR" dirty="0" smtClean="0"/>
              <a:t>NY:  </a:t>
            </a:r>
            <a:r>
              <a:rPr lang="pt-BR" i="1" dirty="0" smtClean="0"/>
              <a:t>crash</a:t>
            </a:r>
            <a:r>
              <a:rPr lang="pt-BR" dirty="0" smtClean="0"/>
              <a:t>  (</a:t>
            </a:r>
            <a:r>
              <a:rPr lang="pt-BR" dirty="0"/>
              <a:t>1929 a 1933)</a:t>
            </a:r>
          </a:p>
          <a:p>
            <a:r>
              <a:rPr lang="pt-BR" dirty="0"/>
              <a:t>- </a:t>
            </a:r>
            <a:r>
              <a:rPr lang="pt-BR" dirty="0" smtClean="0"/>
              <a:t>1933:  </a:t>
            </a:r>
            <a:r>
              <a:rPr lang="pt-BR" i="1" dirty="0" smtClean="0"/>
              <a:t>New </a:t>
            </a:r>
            <a:r>
              <a:rPr lang="pt-BR" i="1" dirty="0" err="1"/>
              <a:t>Deal</a:t>
            </a:r>
            <a:r>
              <a:rPr lang="pt-BR" dirty="0"/>
              <a:t> inspirado em Keynes</a:t>
            </a:r>
          </a:p>
          <a:p>
            <a:pPr marL="0" indent="0">
              <a:buNone/>
            </a:pPr>
            <a:r>
              <a:rPr lang="pt-BR" dirty="0" smtClean="0"/>
              <a:t>     *1940: EUA  volta a crescer</a:t>
            </a:r>
          </a:p>
          <a:p>
            <a:pPr marL="0" indent="0">
              <a:buNone/>
            </a:pPr>
            <a:r>
              <a:rPr lang="pt-BR" dirty="0" smtClean="0"/>
              <a:t>     * Trinta Gloriosos (1945 a 73)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b="1" dirty="0" smtClean="0"/>
              <a:t>Estado Neoliberal </a:t>
            </a:r>
            <a:r>
              <a:rPr lang="pt-BR" dirty="0" smtClean="0"/>
              <a:t>(crise do petróleo – retaliação da OPEP)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82" y="1021126"/>
            <a:ext cx="2173014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70" y="2885076"/>
            <a:ext cx="1474055" cy="22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7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578" y="649171"/>
            <a:ext cx="8946541" cy="5704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b="1" dirty="0" smtClean="0"/>
              <a:t>Tensão:  CF/88 x  Economia neoliberal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dirty="0" smtClean="0">
                <a:solidFill>
                  <a:srgbClr val="FFFF00"/>
                </a:solidFill>
              </a:rPr>
              <a:t>Escolas:  </a:t>
            </a:r>
            <a:r>
              <a:rPr lang="pt-BR" sz="2100" dirty="0" smtClean="0"/>
              <a:t>a) Áustria (</a:t>
            </a:r>
            <a:r>
              <a:rPr lang="pt-BR" sz="2100" dirty="0" err="1" smtClean="0"/>
              <a:t>Mises</a:t>
            </a:r>
            <a:r>
              <a:rPr lang="pt-BR" sz="2100" dirty="0" smtClean="0"/>
              <a:t> </a:t>
            </a:r>
            <a:r>
              <a:rPr lang="pt-BR" sz="2100" dirty="0"/>
              <a:t>e </a:t>
            </a:r>
            <a:r>
              <a:rPr lang="pt-BR" sz="2100" dirty="0" smtClean="0"/>
              <a:t>Hayek; empírica e lógica)</a:t>
            </a:r>
          </a:p>
          <a:p>
            <a:pPr marL="0" indent="0">
              <a:buNone/>
            </a:pPr>
            <a:r>
              <a:rPr lang="pt-BR" sz="2100" dirty="0" smtClean="0"/>
              <a:t>				 b) EUA </a:t>
            </a:r>
            <a:r>
              <a:rPr lang="pt-BR" sz="2100" dirty="0"/>
              <a:t>(Friedman e Stigler; empírica-histórica);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sz="2100" dirty="0" smtClean="0"/>
              <a:t>Thatcher </a:t>
            </a:r>
            <a:r>
              <a:rPr lang="pt-BR" sz="2100" dirty="0"/>
              <a:t>(1979</a:t>
            </a:r>
            <a:r>
              <a:rPr lang="pt-BR" sz="2100" dirty="0" smtClean="0"/>
              <a:t>); </a:t>
            </a:r>
            <a:r>
              <a:rPr lang="pt-BR" sz="2100" dirty="0"/>
              <a:t>Reagan (1980</a:t>
            </a:r>
            <a:r>
              <a:rPr lang="pt-BR" sz="2100" dirty="0" smtClean="0"/>
              <a:t>) </a:t>
            </a:r>
            <a:r>
              <a:rPr lang="pt-BR" sz="2100" dirty="0" smtClean="0">
                <a:solidFill>
                  <a:schemeClr val="tx1">
                    <a:lumMod val="85000"/>
                  </a:schemeClr>
                </a:solidFill>
              </a:rPr>
              <a:t>(*Pinochet – 1970)</a:t>
            </a:r>
            <a:endParaRPr lang="pt-BR" sz="21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pt-BR" sz="2100" dirty="0" smtClean="0"/>
              <a:t>Pós-muro e Cons. Washington </a:t>
            </a:r>
            <a:r>
              <a:rPr lang="pt-BR" sz="2100" dirty="0"/>
              <a:t>(</a:t>
            </a:r>
            <a:r>
              <a:rPr lang="pt-BR" sz="2100" dirty="0" smtClean="0"/>
              <a:t>1989) </a:t>
            </a:r>
            <a:endParaRPr lang="pt-BR" sz="2100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>
                <a:solidFill>
                  <a:srgbClr val="FFFF00"/>
                </a:solidFill>
              </a:rPr>
              <a:t>Cartilha:</a:t>
            </a:r>
          </a:p>
          <a:p>
            <a:pPr marL="0" indent="0">
              <a:buNone/>
            </a:pPr>
            <a:r>
              <a:rPr lang="pt-BR" sz="2100" dirty="0"/>
              <a:t>- defesa do mercado eficiente (fim do sindicalismo de </a:t>
            </a:r>
            <a:r>
              <a:rPr lang="pt-BR" sz="2100" dirty="0" smtClean="0"/>
              <a:t>combate);          -  flexibilização </a:t>
            </a:r>
            <a:r>
              <a:rPr lang="pt-BR" sz="2100" dirty="0"/>
              <a:t>do </a:t>
            </a:r>
            <a:r>
              <a:rPr lang="pt-BR" sz="2100" dirty="0" smtClean="0"/>
              <a:t>DT</a:t>
            </a:r>
            <a:endParaRPr lang="pt-BR" sz="2100" dirty="0"/>
          </a:p>
          <a:p>
            <a:pPr marL="0" indent="0">
              <a:buNone/>
            </a:pPr>
            <a:endParaRPr lang="pt-B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19" y="649171"/>
            <a:ext cx="2481262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306" y="606624"/>
            <a:ext cx="10011155" cy="6251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b="1" dirty="0"/>
              <a:t>Economia </a:t>
            </a:r>
            <a:r>
              <a:rPr lang="pt-BR" sz="2800" b="1" dirty="0" smtClean="0"/>
              <a:t>Compartilhada</a:t>
            </a:r>
            <a:endParaRPr lang="pt-BR" sz="900" dirty="0"/>
          </a:p>
          <a:p>
            <a:r>
              <a:rPr lang="pt-BR" dirty="0" err="1" smtClean="0"/>
              <a:t>gig</a:t>
            </a:r>
            <a:r>
              <a:rPr lang="pt-BR" dirty="0" smtClean="0"/>
              <a:t> Jobs: </a:t>
            </a:r>
            <a:r>
              <a:rPr lang="pt-B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Amazon</a:t>
            </a:r>
            <a:r>
              <a:rPr lang="pt-BR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turk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freelance; </a:t>
            </a:r>
            <a:r>
              <a:rPr lang="pt-BR" sz="1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fiverr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</a:t>
            </a:r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3600" dirty="0" smtClean="0"/>
              <a:t>A empresa lança sua  oferta na nuvem </a:t>
            </a:r>
          </a:p>
          <a:p>
            <a:r>
              <a:rPr lang="pt-BR" sz="3600" b="1" dirty="0" smtClean="0"/>
              <a:t>Dumping</a:t>
            </a:r>
            <a:r>
              <a:rPr lang="pt-BR" sz="3600" b="1" dirty="0"/>
              <a:t>;</a:t>
            </a:r>
            <a:endParaRPr lang="pt-BR" sz="3600" b="1" dirty="0" smtClean="0"/>
          </a:p>
          <a:p>
            <a:endParaRPr lang="pt-BR" sz="1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sz="2200" dirty="0" smtClean="0"/>
              <a:t>*</a:t>
            </a:r>
            <a:r>
              <a:rPr lang="pt-BR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clientes famosos: </a:t>
            </a:r>
            <a:r>
              <a:rPr lang="pt-BR" sz="1800" dirty="0"/>
              <a:t>Google, Intel, </a:t>
            </a:r>
            <a:r>
              <a:rPr lang="pt-BR" sz="1800" dirty="0" err="1" smtClean="0"/>
              <a:t>Facebook</a:t>
            </a:r>
            <a:r>
              <a:rPr lang="pt-BR" sz="1800" dirty="0"/>
              <a:t>, </a:t>
            </a:r>
            <a:r>
              <a:rPr lang="pt-BR" sz="1800" dirty="0" smtClean="0"/>
              <a:t>Honda</a:t>
            </a:r>
            <a:r>
              <a:rPr lang="pt-BR" sz="1800" dirty="0"/>
              <a:t>, </a:t>
            </a:r>
            <a:r>
              <a:rPr lang="pt-BR" sz="1800" dirty="0" smtClean="0"/>
              <a:t>Panasonic</a:t>
            </a:r>
            <a:r>
              <a:rPr lang="pt-BR" sz="1800" dirty="0"/>
              <a:t>, Microsoft, </a:t>
            </a:r>
            <a:r>
              <a:rPr lang="pt-BR" sz="1800" dirty="0" smtClean="0"/>
              <a:t>Disney </a:t>
            </a:r>
            <a:r>
              <a:rPr lang="pt-BR" sz="1800" dirty="0"/>
              <a:t>e Unilever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Vídeo (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voice</a:t>
            </a:r>
            <a:r>
              <a:rPr lang="pt-BR" sz="1800" dirty="0" smtClean="0"/>
              <a:t>)</a:t>
            </a:r>
          </a:p>
          <a:p>
            <a:pPr marL="0" indent="0">
              <a:buNone/>
            </a:pPr>
            <a:endParaRPr lang="pt-BR" sz="1800" dirty="0" smtClean="0"/>
          </a:p>
          <a:p>
            <a:endParaRPr lang="pt-BR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pt-BR" sz="1600" dirty="0"/>
              <a:t>	</a:t>
            </a:r>
            <a:r>
              <a:rPr lang="pt-BR" dirty="0"/>
              <a:t>	       </a:t>
            </a:r>
          </a:p>
          <a:p>
            <a:endParaRPr lang="pt-BR" sz="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3" y="1886043"/>
            <a:ext cx="3268354" cy="13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The Voice Portugal - Versão Empreg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5332" y="470955"/>
            <a:ext cx="7703261" cy="5777445"/>
          </a:xfrm>
        </p:spPr>
      </p:pic>
    </p:spTree>
    <p:extLst>
      <p:ext uri="{BB962C8B-B14F-4D97-AF65-F5344CB8AC3E}">
        <p14:creationId xmlns:p14="http://schemas.microsoft.com/office/powerpoint/2010/main" val="41380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497724"/>
            <a:ext cx="8946541" cy="4750675"/>
          </a:xfrm>
        </p:spPr>
        <p:txBody>
          <a:bodyPr>
            <a:normAutofit/>
          </a:bodyPr>
          <a:lstStyle/>
          <a:p>
            <a:r>
              <a:rPr lang="pt-BR" sz="2800" b="1" dirty="0"/>
              <a:t>trabalho sob demanda por aplicativos</a:t>
            </a:r>
            <a:r>
              <a:rPr lang="pt-BR" sz="3200" dirty="0"/>
              <a:t>.</a:t>
            </a:r>
            <a:r>
              <a:rPr lang="pt-BR" dirty="0"/>
              <a:t> </a:t>
            </a:r>
            <a:r>
              <a:rPr lang="pt-B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pt-BR" sz="2800" b="1" dirty="0" smtClean="0"/>
              <a:t>Subordinação por algoritmo </a:t>
            </a:r>
          </a:p>
          <a:p>
            <a:pPr marL="0" indent="0">
              <a:buNone/>
            </a:pPr>
            <a:r>
              <a:rPr lang="pt-BR" dirty="0" smtClean="0"/>
              <a:t>	(</a:t>
            </a:r>
            <a:r>
              <a:rPr lang="pt-BR" dirty="0" err="1" smtClean="0"/>
              <a:t>Uber</a:t>
            </a:r>
            <a:r>
              <a:rPr lang="pt-BR" dirty="0" smtClean="0"/>
              <a:t>, migalhas e </a:t>
            </a:r>
            <a:r>
              <a:rPr lang="pt-BR" dirty="0" err="1" smtClean="0"/>
              <a:t>smart</a:t>
            </a:r>
            <a:r>
              <a:rPr lang="pt-BR" dirty="0" smtClean="0"/>
              <a:t> </a:t>
            </a:r>
            <a:r>
              <a:rPr lang="pt-BR" dirty="0" err="1" smtClean="0"/>
              <a:t>contract</a:t>
            </a:r>
            <a:r>
              <a:rPr lang="pt-BR" dirty="0" smtClean="0"/>
              <a:t>)</a:t>
            </a:r>
          </a:p>
          <a:p>
            <a:endParaRPr lang="pt-BR" b="1" dirty="0" smtClean="0"/>
          </a:p>
          <a:p>
            <a:r>
              <a:rPr lang="en-US" b="1" i="1" dirty="0" smtClean="0"/>
              <a:t>The code </a:t>
            </a:r>
            <a:r>
              <a:rPr lang="en-US" b="1" i="1" dirty="0"/>
              <a:t>is </a:t>
            </a:r>
            <a:r>
              <a:rPr lang="en-US" b="1" i="1" dirty="0" smtClean="0"/>
              <a:t>law</a:t>
            </a:r>
            <a:r>
              <a:rPr lang="en-US" i="1" dirty="0" smtClean="0"/>
              <a:t>: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agente</a:t>
            </a:r>
            <a:r>
              <a:rPr lang="en-US" dirty="0"/>
              <a:t> </a:t>
            </a:r>
            <a:r>
              <a:rPr lang="en-US" dirty="0" err="1"/>
              <a:t>regulador</a:t>
            </a:r>
            <a:r>
              <a:rPr lang="en-US" dirty="0"/>
              <a:t> </a:t>
            </a:r>
            <a:r>
              <a:rPr lang="en-US" dirty="0" err="1"/>
              <a:t>oculto</a:t>
            </a:r>
            <a:r>
              <a:rPr lang="en-US" dirty="0"/>
              <a:t>, mas </a:t>
            </a:r>
            <a:r>
              <a:rPr lang="en-US" dirty="0" smtClean="0"/>
              <a:t>real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(o </a:t>
            </a:r>
            <a:r>
              <a:rPr lang="en-US" dirty="0" err="1" smtClean="0"/>
              <a:t>código-fonte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algoritmos</a:t>
            </a:r>
            <a:r>
              <a:rPr lang="en-US" dirty="0" smtClean="0"/>
              <a:t> dos </a:t>
            </a:r>
            <a:r>
              <a:rPr lang="en-US" dirty="0" err="1" smtClean="0"/>
              <a:t>aplicativos</a:t>
            </a:r>
            <a:r>
              <a:rPr lang="en-US" dirty="0" smtClean="0"/>
              <a:t> </a:t>
            </a:r>
            <a:r>
              <a:rPr lang="en-US" dirty="0" err="1" smtClean="0"/>
              <a:t>determinam</a:t>
            </a:r>
            <a:r>
              <a:rPr lang="en-US" dirty="0" smtClean="0"/>
              <a:t> o 	</a:t>
            </a:r>
            <a:r>
              <a:rPr lang="en-US" dirty="0" err="1" smtClean="0"/>
              <a:t>ciberespaço</a:t>
            </a:r>
            <a:r>
              <a:rPr lang="en-US" dirty="0" smtClean="0"/>
              <a:t>, o </a:t>
            </a:r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comando</a:t>
            </a:r>
            <a:r>
              <a:rPr lang="en-US" dirty="0" smtClean="0"/>
              <a:t> e o </a:t>
            </a:r>
            <a:r>
              <a:rPr lang="en-US" dirty="0" err="1" smtClean="0"/>
              <a:t>conteúdo</a:t>
            </a:r>
            <a:r>
              <a:rPr lang="en-US" dirty="0" smtClean="0"/>
              <a:t> </a:t>
            </a:r>
            <a:r>
              <a:rPr lang="en-US" dirty="0" err="1" smtClean="0"/>
              <a:t>contratual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2502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14400"/>
            <a:ext cx="10342454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Reforma Trabalhista: </a:t>
            </a:r>
            <a:r>
              <a:rPr lang="pt-BR" sz="3200" b="1" dirty="0">
                <a:solidFill>
                  <a:srgbClr val="FFFF00"/>
                </a:solidFill>
              </a:rPr>
              <a:t/>
            </a:r>
            <a:br>
              <a:rPr lang="pt-BR" sz="3200" b="1" dirty="0">
                <a:solidFill>
                  <a:srgbClr val="FFFF00"/>
                </a:solidFill>
              </a:rPr>
            </a:br>
            <a:endParaRPr lang="pt-BR" sz="3200" b="1" dirty="0" smtClean="0"/>
          </a:p>
          <a:p>
            <a:r>
              <a:rPr lang="pt-BR" sz="2800" dirty="0" smtClean="0"/>
              <a:t>incentivou a precarização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(PJ; terceirização; autônomo; intermitente; </a:t>
            </a:r>
            <a:r>
              <a:rPr lang="pt-BR" dirty="0" err="1" smtClean="0"/>
              <a:t>teletrab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2800" b="1" dirty="0" smtClean="0"/>
              <a:t>Criou a figura do </a:t>
            </a:r>
            <a:r>
              <a:rPr lang="pt-BR" sz="2800" b="1" dirty="0" err="1" smtClean="0"/>
              <a:t>hipersuficiente</a:t>
            </a:r>
            <a:r>
              <a:rPr lang="pt-BR" sz="2800" b="1" dirty="0" smtClean="0"/>
              <a:t> </a:t>
            </a:r>
          </a:p>
          <a:p>
            <a:r>
              <a:rPr lang="pt-BR" dirty="0" smtClean="0"/>
              <a:t>art. 444, CLT: livre estipulação com prevalência sobre  lei; ACT/CCT</a:t>
            </a:r>
          </a:p>
          <a:p>
            <a:pPr marL="0" indent="0">
              <a:buNone/>
            </a:pPr>
            <a:endParaRPr lang="pt-BR" sz="900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u="sng" dirty="0" smtClean="0"/>
              <a:t>requisitos</a:t>
            </a:r>
            <a:r>
              <a:rPr lang="pt-BR" dirty="0" smtClean="0"/>
              <a:t>: diploma superior + dobra do teto do INSS (11.290,00)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u="sng" dirty="0" smtClean="0"/>
              <a:t>conteúdo</a:t>
            </a:r>
            <a:r>
              <a:rPr lang="pt-BR" dirty="0" smtClean="0"/>
              <a:t>: </a:t>
            </a:r>
            <a:r>
              <a:rPr lang="pt-BR" dirty="0"/>
              <a:t>B</a:t>
            </a:r>
            <a:r>
              <a:rPr lang="pt-BR" dirty="0" smtClean="0"/>
              <a:t>anco/</a:t>
            </a:r>
            <a:r>
              <a:rPr lang="pt-BR" dirty="0" err="1" smtClean="0"/>
              <a:t>Hs</a:t>
            </a:r>
            <a:r>
              <a:rPr lang="pt-BR" dirty="0" smtClean="0"/>
              <a:t>; Intervalo, PCS; PLR; </a:t>
            </a:r>
            <a:r>
              <a:rPr lang="pt-BR" dirty="0" err="1" smtClean="0"/>
              <a:t>Remun</a:t>
            </a:r>
            <a:r>
              <a:rPr lang="pt-BR" dirty="0" smtClean="0"/>
              <a:t>. e Prêmios; Registro/ponto; 			                   “enquadramento do grau de insalubridade”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67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955" y="701555"/>
            <a:ext cx="8946541" cy="525615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"</a:t>
            </a:r>
            <a:r>
              <a:rPr lang="pt-BR" dirty="0"/>
              <a:t>Criaremos uma nova </a:t>
            </a:r>
            <a:r>
              <a:rPr lang="pt-BR" dirty="0" smtClean="0"/>
              <a:t>CTPS </a:t>
            </a:r>
            <a:r>
              <a:rPr lang="pt-BR" dirty="0"/>
              <a:t>verde e amarela, voluntária, para novos </a:t>
            </a:r>
            <a:r>
              <a:rPr lang="pt-BR" dirty="0" smtClean="0"/>
              <a:t>trabalhadores que poderão escolher </a:t>
            </a:r>
            <a:r>
              <a:rPr lang="pt-BR" dirty="0"/>
              <a:t>entre um vínculo empregatício baseado na </a:t>
            </a:r>
            <a:r>
              <a:rPr lang="pt-BR" dirty="0" smtClean="0"/>
              <a:t>CTPS tradicional (azul), mantendo </a:t>
            </a:r>
            <a:r>
              <a:rPr lang="pt-BR" dirty="0"/>
              <a:t>o ordenamento jurídico atual </a:t>
            </a:r>
            <a:r>
              <a:rPr lang="pt-BR" dirty="0" smtClean="0"/>
              <a:t>-, </a:t>
            </a:r>
            <a:r>
              <a:rPr lang="pt-BR" dirty="0"/>
              <a:t>ou uma </a:t>
            </a:r>
            <a:r>
              <a:rPr lang="pt-BR" dirty="0" smtClean="0"/>
              <a:t>CTPS </a:t>
            </a:r>
            <a:r>
              <a:rPr lang="pt-BR" dirty="0"/>
              <a:t>verde e amarela (em que o </a:t>
            </a:r>
            <a:r>
              <a:rPr lang="pt-BR" dirty="0" err="1" smtClean="0"/>
              <a:t>Ct</a:t>
            </a:r>
            <a:r>
              <a:rPr lang="pt-BR" dirty="0" smtClean="0"/>
              <a:t> </a:t>
            </a:r>
            <a:r>
              <a:rPr lang="pt-BR" dirty="0"/>
              <a:t>individual prevalece sobre a CLT, mantendo </a:t>
            </a:r>
            <a:r>
              <a:rPr lang="pt-BR" dirty="0" smtClean="0"/>
              <a:t>os direitos da CF)". </a:t>
            </a:r>
            <a:r>
              <a:rPr lang="pt-BR" dirty="0" smtClean="0">
                <a:solidFill>
                  <a:srgbClr val="FFFF00"/>
                </a:solidFill>
              </a:rPr>
              <a:t>Fonte: UOL em 13/9/18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b="1" dirty="0"/>
              <a:t>Kim </a:t>
            </a:r>
            <a:r>
              <a:rPr lang="pt-BR" b="1" dirty="0" err="1"/>
              <a:t>Kataguiri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dirty="0" smtClean="0"/>
              <a:t>Líder </a:t>
            </a:r>
            <a:r>
              <a:rPr lang="pt-BR" dirty="0"/>
              <a:t>do MBL (pretendente </a:t>
            </a:r>
            <a:r>
              <a:rPr lang="pt-BR" dirty="0" smtClean="0"/>
              <a:t>à </a:t>
            </a:r>
            <a:r>
              <a:rPr lang="pt-BR" dirty="0"/>
              <a:t>Pres. Câmara)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/>
              <a:t>“A JT tira dinheiro de quem trabalha e produz; rouba dos + pobres para dar para os + ricos e ainda é admirada por todo mundo”</a:t>
            </a:r>
          </a:p>
          <a:p>
            <a:pPr marL="0" indent="0">
              <a:buNone/>
            </a:pPr>
            <a:r>
              <a:rPr lang="pt-BR" i="1" dirty="0" smtClean="0"/>
              <a:t>“O objetivo é garantir + $ no bolso do trabalhador e melhores condições para o empregador” </a:t>
            </a:r>
            <a:r>
              <a:rPr lang="pt-BR" i="1" dirty="0" smtClean="0">
                <a:solidFill>
                  <a:srgbClr val="FF0000"/>
                </a:solidFill>
              </a:rPr>
              <a:t>(</a:t>
            </a:r>
            <a:r>
              <a:rPr lang="pt-BR" i="1" dirty="0" err="1" smtClean="0">
                <a:solidFill>
                  <a:srgbClr val="FF0000"/>
                </a:solidFill>
              </a:rPr>
              <a:t>Youtube</a:t>
            </a:r>
            <a:r>
              <a:rPr lang="pt-BR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rgbClr val="FFFF00"/>
                </a:solidFill>
              </a:rPr>
              <a:t>* </a:t>
            </a:r>
            <a:r>
              <a:rPr lang="pt-BR" i="1" dirty="0" err="1" smtClean="0">
                <a:solidFill>
                  <a:srgbClr val="FFFF00"/>
                </a:solidFill>
              </a:rPr>
              <a:t>Dieselgate</a:t>
            </a:r>
            <a:r>
              <a:rPr lang="pt-BR" i="1" dirty="0" smtClean="0">
                <a:solidFill>
                  <a:srgbClr val="FFFF00"/>
                </a:solidFill>
              </a:rPr>
              <a:t> </a:t>
            </a:r>
            <a:r>
              <a:rPr lang="pt-BR" i="1" dirty="0" smtClean="0"/>
              <a:t>(2015) e </a:t>
            </a:r>
            <a:r>
              <a:rPr lang="pt-BR" i="1" dirty="0" smtClean="0">
                <a:solidFill>
                  <a:srgbClr val="FFFF00"/>
                </a:solidFill>
              </a:rPr>
              <a:t>Amâncio Ortega </a:t>
            </a:r>
            <a:r>
              <a:rPr lang="pt-BR" i="1" dirty="0" smtClean="0"/>
              <a:t>(2017 – R$ 5 Mi)</a:t>
            </a:r>
            <a:endParaRPr lang="pt-BR" i="1" dirty="0"/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88" y="3126696"/>
            <a:ext cx="2117834" cy="158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89" y="492910"/>
            <a:ext cx="1622833" cy="227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89" y="5167796"/>
            <a:ext cx="1949176" cy="9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341</Words>
  <Application>Microsoft Office PowerPoint</Application>
  <PresentationFormat>Widescreen</PresentationFormat>
  <Paragraphs>107</Paragraphs>
  <Slides>13</Slides>
  <Notes>0</Notes>
  <HiddenSlides>5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Helvetica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futuro da lei trabalhista (Supiot)   a) orientação transformista:       submeter o  RH às exigências do mercado total.    b) orientação reformista:       inserir a justiça social no debate político mundial (e não o mercado       como ideia única de sobrevivência).  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Manuela Dallegrave</cp:lastModifiedBy>
  <cp:revision>163</cp:revision>
  <cp:lastPrinted>2018-09-28T20:44:27Z</cp:lastPrinted>
  <dcterms:created xsi:type="dcterms:W3CDTF">2017-08-24T13:27:40Z</dcterms:created>
  <dcterms:modified xsi:type="dcterms:W3CDTF">2018-10-10T15:32:52Z</dcterms:modified>
</cp:coreProperties>
</file>