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94" r:id="rId2"/>
    <p:sldId id="516" r:id="rId3"/>
    <p:sldId id="515" r:id="rId4"/>
    <p:sldId id="470" r:id="rId5"/>
    <p:sldId id="472" r:id="rId6"/>
    <p:sldId id="473" r:id="rId7"/>
    <p:sldId id="474" r:id="rId8"/>
    <p:sldId id="476" r:id="rId9"/>
    <p:sldId id="520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9" r:id="rId21"/>
    <p:sldId id="490" r:id="rId22"/>
    <p:sldId id="491" r:id="rId23"/>
    <p:sldId id="492" r:id="rId24"/>
    <p:sldId id="495" r:id="rId25"/>
    <p:sldId id="496" r:id="rId26"/>
    <p:sldId id="497" r:id="rId27"/>
    <p:sldId id="499" r:id="rId28"/>
    <p:sldId id="521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4" r:id="rId38"/>
    <p:sldId id="517" r:id="rId39"/>
    <p:sldId id="518" r:id="rId40"/>
    <p:sldId id="522" r:id="rId41"/>
    <p:sldId id="493" r:id="rId4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26/10/2018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AD61DD9-DDC5-4E38-BE63-1F22E62107AB}" type="datetimeFigureOut">
              <a:rPr lang="pt-BR" smtClean="0"/>
              <a:t>26/10/2018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6516D7C-A8D2-45CD-AEC2-4461D69C7C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3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51337" indent="-28897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55903" indent="-23118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18264" indent="-23118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80626" indent="-23118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42987" indent="-2311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3005348" indent="-2311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67710" indent="-2311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930072" indent="-23118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9963969-76EE-4ED7-8B03-F82A2AAF08C1}" type="slidenum">
              <a:rPr kumimoji="0" lang="pt-BR" altLang="pt-BR" smtClean="0">
                <a:latin typeface="Times New Roman" pitchFamily="18" charset="0"/>
              </a:rPr>
              <a:pPr>
                <a:spcBef>
                  <a:spcPct val="0"/>
                </a:spcBef>
                <a:defRPr/>
              </a:pPr>
              <a:t>7</a:t>
            </a:fld>
            <a:endParaRPr kumimoji="0" lang="pt-BR" altLang="pt-BR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pt-BR" altLang="pt-B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52016" y="9429198"/>
            <a:ext cx="2945659" cy="4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164" tIns="47083" rIns="94164" bIns="47083" anchor="b"/>
          <a:lstStyle>
            <a:lvl1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F1E4C8E-2B9A-44DF-8FD1-B72580A3986E}" type="slidenum">
              <a:rPr lang="pt-BR" altLang="pt-BR">
                <a:solidFill>
                  <a:schemeClr val="tx1"/>
                </a:solidFill>
                <a:ea typeface="SimSun" pitchFamily="2" charset="-122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t-BR" altLang="pt-BR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 alt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tribunadodireito.com.br/2005/junho/imagens/ilustra_percival.jpg&amp;imgrefurl=http://www.tribunadodireito.com.br/2005/junho/pg30_32.htm&amp;h=302&amp;w=500&amp;sz=17&amp;hl=pt-BR&amp;start=97&amp;sig2=__AlPEM9YVVu_Kjs9tak7A&amp;um=1&amp;tbnid=TwEod7Hc-TUsnM:&amp;tbnh=79&amp;tbnw=130&amp;ei=Fs8SR7vNOaiCeL_OuecK&amp;prev=/images?q%3Djuiz%26start%3D80%26ndsp%3D20%26svnum%3D10%26um%3D1%26hl%3Dpt-BR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br/imgres?imgurl=http://www.maqextreme.com.br/imagens/empresa_about.jpg&amp;imgrefurl=http://www.maqextreme.com.br/empresa.html&amp;h=272&amp;w=303&amp;sz=9&amp;hl=pt-BR&amp;start=97&amp;tbnid=kpDZTEy9pM-irM:&amp;tbnh=104&amp;tbnw=116&amp;prev=/images?q%3D%2Bempresa%26start%3D80%26gbv%3D2%26ndsp%3D20%26hl%3Dpt-BR%26sa%3DN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9667" y="1065994"/>
            <a:ext cx="10945284" cy="47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0" anchor="ctr">
            <a:spAutoFit/>
          </a:bodyPr>
          <a:lstStyle>
            <a:lvl1pPr indent="228600"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pt-BR" altLang="pt-BR" sz="3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Responsabilidade Civil no Direito do Trabalho</a:t>
            </a:r>
            <a:endParaRPr lang="pt-BR" altLang="pt-BR" sz="37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7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7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7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5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5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35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pt-BR" altLang="pt-BR" sz="27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José </a:t>
            </a:r>
            <a:r>
              <a:rPr lang="pt-BR" altLang="pt-BR" sz="27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Affonso Dallegrave Neto</a:t>
            </a:r>
            <a:endParaRPr lang="pt-BR" altLang="pt-BR" sz="27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pt-BR" altLang="pt-BR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mestre </a:t>
            </a:r>
            <a:r>
              <a:rPr lang="pt-BR" altLang="pt-BR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doutor pela UFPR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pt-BR" altLang="pt-BR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pós-doutor </a:t>
            </a:r>
            <a:r>
              <a:rPr lang="pt-BR" altLang="pt-BR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pela Universidade de </a:t>
            </a:r>
            <a:r>
              <a:rPr lang="pt-BR" altLang="pt-BR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Lisboa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75" y="2459428"/>
            <a:ext cx="3673242" cy="20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39184" y="691937"/>
            <a:ext cx="11521016" cy="590579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altLang="pt-BR" sz="3700" b="1" dirty="0">
                <a:solidFill>
                  <a:srgbClr val="FFFF00"/>
                </a:solidFill>
              </a:rPr>
              <a:t>Título II-A - Do Dano Extrapatrimonial </a:t>
            </a:r>
            <a:endParaRPr lang="pt-BR" altLang="pt-BR" sz="3700" dirty="0">
              <a:solidFill>
                <a:srgbClr val="FFFF00"/>
              </a:solidFill>
            </a:endParaRPr>
          </a:p>
          <a:p>
            <a:pPr marL="0" indent="0">
              <a:defRPr/>
            </a:pPr>
            <a:r>
              <a:rPr lang="pt-BR" altLang="pt-BR" sz="3200" dirty="0"/>
              <a:t>Art. 223-A.  Aplicam-se à reparação de danos de natureza extrapatrimonial decorrentes da relação de trabalho </a:t>
            </a:r>
            <a:r>
              <a:rPr lang="pt-BR" altLang="pt-BR" sz="3200" u="sng" dirty="0"/>
              <a:t>apenas</a:t>
            </a:r>
            <a:r>
              <a:rPr lang="pt-BR" altLang="pt-BR" sz="3200" dirty="0"/>
              <a:t> os dispositivos deste Título. </a:t>
            </a:r>
            <a:endParaRPr lang="pt-BR" altLang="pt-BR" sz="3200" dirty="0" smtClean="0"/>
          </a:p>
          <a:p>
            <a:pPr marL="0" indent="0">
              <a:buNone/>
              <a:defRPr/>
            </a:pPr>
            <a:endParaRPr lang="pt-BR" altLang="pt-BR" sz="3200" dirty="0"/>
          </a:p>
          <a:p>
            <a:pPr marL="0" indent="0">
              <a:defRPr/>
            </a:pPr>
            <a:r>
              <a:rPr lang="pt-BR" altLang="pt-BR" sz="3200" dirty="0" smtClean="0"/>
              <a:t> objetivo</a:t>
            </a:r>
            <a:r>
              <a:rPr lang="pt-BR" altLang="pt-BR" sz="3200" dirty="0"/>
              <a:t>: </a:t>
            </a:r>
            <a:r>
              <a:rPr lang="pt-BR" altLang="pt-BR" sz="2700" dirty="0"/>
              <a:t>alijar CC </a:t>
            </a:r>
            <a:r>
              <a:rPr lang="pt-BR" altLang="pt-BR" sz="2400" dirty="0"/>
              <a:t>(art. 927, pg. único; art. 404, </a:t>
            </a:r>
            <a:r>
              <a:rPr lang="pt-BR" altLang="pt-BR" sz="2400" dirty="0" err="1"/>
              <a:t>pg</a:t>
            </a:r>
            <a:r>
              <a:rPr lang="pt-BR" altLang="pt-BR" sz="2400" dirty="0"/>
              <a:t> único) </a:t>
            </a:r>
            <a:r>
              <a:rPr lang="pt-BR" altLang="pt-BR" sz="2700" dirty="0"/>
              <a:t>e L. 8213/91 </a:t>
            </a:r>
            <a:r>
              <a:rPr lang="pt-BR" altLang="pt-BR" sz="2400" dirty="0"/>
              <a:t>(</a:t>
            </a:r>
            <a:r>
              <a:rPr lang="pt-BR" altLang="pt-BR" sz="2400" dirty="0" err="1"/>
              <a:t>concausa</a:t>
            </a:r>
            <a:r>
              <a:rPr lang="pt-BR" altLang="pt-BR" sz="2400" dirty="0"/>
              <a:t>)</a:t>
            </a:r>
          </a:p>
          <a:p>
            <a:pPr marL="0" indent="0">
              <a:defRPr/>
            </a:pPr>
            <a:endParaRPr lang="pt-BR" altLang="pt-BR" sz="2700" dirty="0"/>
          </a:p>
          <a:p>
            <a:pPr marL="0" indent="0">
              <a:defRPr/>
            </a:pPr>
            <a:r>
              <a:rPr lang="pt-BR" altLang="pt-BR" sz="3200" dirty="0" smtClean="0">
                <a:solidFill>
                  <a:schemeClr val="accent2"/>
                </a:solidFill>
              </a:rPr>
              <a:t> regras </a:t>
            </a:r>
            <a:r>
              <a:rPr lang="pt-BR" altLang="pt-BR" sz="3200" dirty="0">
                <a:solidFill>
                  <a:schemeClr val="accent2"/>
                </a:solidFill>
              </a:rPr>
              <a:t>de integração:</a:t>
            </a:r>
            <a:r>
              <a:rPr lang="pt-BR" altLang="pt-BR" sz="3200" dirty="0">
                <a:solidFill>
                  <a:srgbClr val="FFFF00"/>
                </a:solidFill>
              </a:rPr>
              <a:t> </a:t>
            </a:r>
            <a:r>
              <a:rPr lang="pt-BR" altLang="pt-BR" sz="2700" dirty="0" err="1"/>
              <a:t>arts</a:t>
            </a:r>
            <a:r>
              <a:rPr lang="pt-BR" altLang="pt-BR" sz="2700" dirty="0"/>
              <a:t>. 8º, CLT;  4º da LINDB</a:t>
            </a:r>
          </a:p>
          <a:p>
            <a:pPr marL="0" indent="0">
              <a:defRPr/>
            </a:pPr>
            <a:r>
              <a:rPr lang="pt-BR" altLang="pt-BR" sz="3200" dirty="0" smtClean="0">
                <a:solidFill>
                  <a:schemeClr val="accent2"/>
                </a:solidFill>
              </a:rPr>
              <a:t> Inconstitucional</a:t>
            </a:r>
            <a:r>
              <a:rPr lang="pt-BR" altLang="pt-BR" sz="3200" dirty="0">
                <a:solidFill>
                  <a:schemeClr val="accent2"/>
                </a:solidFill>
              </a:rPr>
              <a:t>:</a:t>
            </a:r>
            <a:r>
              <a:rPr lang="pt-BR" altLang="pt-BR" sz="3200" dirty="0"/>
              <a:t> máxima efetividade </a:t>
            </a:r>
            <a:r>
              <a:rPr lang="pt-BR" altLang="pt-BR" sz="2400" dirty="0"/>
              <a:t>(art. 5º, X e § 2º)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6913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719667" y="837941"/>
            <a:ext cx="10566400" cy="575767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pt-BR" sz="2800" dirty="0"/>
              <a:t>‘</a:t>
            </a:r>
            <a:r>
              <a:rPr lang="pt-BR" sz="2800" b="1" dirty="0">
                <a:solidFill>
                  <a:schemeClr val="accent2"/>
                </a:solidFill>
              </a:rPr>
              <a:t>Art. 223-C</a:t>
            </a:r>
            <a:r>
              <a:rPr lang="pt-BR" sz="2800" dirty="0"/>
              <a:t>.  A honra, a imagem, a intimidade, a liberdade de ação, a autoestima, a sexualidade, a saúde, o lazer e a integridade física </a:t>
            </a:r>
            <a:r>
              <a:rPr lang="pt-BR" sz="2800" u="sng" dirty="0"/>
              <a:t>são os bens juridicamente tutelados</a:t>
            </a:r>
            <a:r>
              <a:rPr lang="pt-BR" sz="2800" dirty="0"/>
              <a:t> inerentes à pessoa física.’ </a:t>
            </a:r>
          </a:p>
          <a:p>
            <a:pPr>
              <a:defRPr/>
            </a:pPr>
            <a:endParaRPr lang="pt-BR" sz="11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</a:rPr>
              <a:t>Direito geral de personalidade:</a:t>
            </a:r>
          </a:p>
          <a:p>
            <a:pPr marL="0" indent="0">
              <a:buNone/>
              <a:defRPr/>
            </a:pPr>
            <a:r>
              <a:rPr lang="pt-BR" sz="2600" dirty="0"/>
              <a:t>“(...) É certo que o inciso X do artigo 5º da CF elege como bens invioláveis, sujeitos à indenização reparatória, </a:t>
            </a:r>
            <a:r>
              <a:rPr lang="pt-BR" sz="2600" i="1" dirty="0"/>
              <a:t>a intimidade, a vida privada, a honra e a imagem das pessoas</a:t>
            </a:r>
            <a:r>
              <a:rPr lang="pt-BR" sz="2600" dirty="0"/>
              <a:t>. Encontra-se aí subentendida a preservação da dignidade da pessoa humana (art.1º, III, da CF). Significa dizer que </a:t>
            </a:r>
            <a:r>
              <a:rPr lang="pt-BR" sz="2600" u="sng" dirty="0"/>
              <a:t>não há como enumerá-los exaustivamente.</a:t>
            </a:r>
            <a:r>
              <a:rPr lang="pt-BR" sz="2600" dirty="0"/>
              <a:t>   </a:t>
            </a:r>
            <a:r>
              <a:rPr lang="pt-BR" sz="2400" dirty="0" smtClean="0">
                <a:solidFill>
                  <a:schemeClr val="accent2"/>
                </a:solidFill>
              </a:rPr>
              <a:t>(TST</a:t>
            </a:r>
            <a:r>
              <a:rPr lang="pt-BR" sz="2400" dirty="0">
                <a:solidFill>
                  <a:schemeClr val="accent2"/>
                </a:solidFill>
              </a:rPr>
              <a:t>; AIRR 0000627-60.2014.5.19.0001; 5ª Turma;   DEJT 31.3.2017; p. 2681)</a:t>
            </a:r>
            <a:endParaRPr 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4433" y="616603"/>
            <a:ext cx="10560051" cy="77763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es-ES_tradnl" sz="4000" b="1" dirty="0">
                <a:solidFill>
                  <a:srgbClr val="00CCFF"/>
                </a:solidFill>
                <a:latin typeface="Arial" charset="0"/>
                <a:cs typeface="Arial" charset="0"/>
              </a:rPr>
              <a:t>	</a:t>
            </a:r>
            <a:r>
              <a:rPr lang="es-ES_tradnl" sz="4000" b="1" dirty="0" err="1">
                <a:latin typeface="Arial" charset="0"/>
                <a:cs typeface="Arial" charset="0"/>
              </a:rPr>
              <a:t>Comprovação</a:t>
            </a:r>
            <a:r>
              <a:rPr lang="es-ES_tradnl" sz="4000" b="1" dirty="0">
                <a:latin typeface="Arial" charset="0"/>
                <a:cs typeface="Arial" charset="0"/>
              </a:rPr>
              <a:t> </a:t>
            </a:r>
            <a:r>
              <a:rPr lang="es-ES_tradnl" sz="4000" b="1" dirty="0" err="1">
                <a:latin typeface="Arial" charset="0"/>
                <a:cs typeface="Arial" charset="0"/>
              </a:rPr>
              <a:t>em</a:t>
            </a:r>
            <a:r>
              <a:rPr lang="es-ES_tradnl" sz="4000" b="1" dirty="0">
                <a:latin typeface="Arial" charset="0"/>
                <a:cs typeface="Arial" charset="0"/>
              </a:rPr>
              <a:t> </a:t>
            </a:r>
            <a:r>
              <a:rPr lang="es-ES_tradnl" sz="4000" b="1" dirty="0" err="1">
                <a:latin typeface="Arial" charset="0"/>
                <a:cs typeface="Arial" charset="0"/>
              </a:rPr>
              <a:t>juízo</a:t>
            </a:r>
            <a:r>
              <a:rPr lang="es-ES_tradnl" sz="4000" b="1" dirty="0">
                <a:latin typeface="Arial" charset="0"/>
                <a:cs typeface="Arial" charset="0"/>
              </a:rPr>
              <a:t>: </a:t>
            </a:r>
            <a:r>
              <a:rPr lang="es-ES_tradnl" sz="3200" dirty="0">
                <a:solidFill>
                  <a:schemeClr val="accent2"/>
                </a:solidFill>
                <a:latin typeface="Arial" charset="0"/>
                <a:cs typeface="Arial" charset="0"/>
              </a:rPr>
              <a:t>(</a:t>
            </a:r>
            <a:r>
              <a:rPr lang="es-ES_tradnl" sz="32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presunção</a:t>
            </a:r>
            <a:r>
              <a:rPr lang="es-ES_tradnl" sz="3200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s-ES_tradnl" sz="3200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hominis</a:t>
            </a:r>
            <a:r>
              <a:rPr lang="es-ES_tradnl" sz="3200" dirty="0">
                <a:solidFill>
                  <a:schemeClr val="accent2"/>
                </a:solidFill>
                <a:latin typeface="Arial" charset="0"/>
                <a:cs typeface="Arial" charset="0"/>
              </a:rPr>
              <a:t>) 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pt-BR" sz="3200" dirty="0">
                <a:solidFill>
                  <a:srgbClr val="FF6633"/>
                </a:solidFill>
                <a:latin typeface="Arial" charset="0"/>
                <a:cs typeface="Arial" charset="0"/>
                <a:sym typeface="SymbolPS" pitchFamily="18" charset="2"/>
              </a:rPr>
              <a:t>	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“Na concepção moderna da reparação do dano moral, prevalece a orientação de que a responsabilidade do agente se opera por força do 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simples fato da violação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, de modo a tornar-se 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desnecessária a prova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do prejuízo em concreto.” </a:t>
            </a:r>
            <a:r>
              <a:rPr lang="pt-BR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(STJ, Resp. 173.124, 4ª T., César </a:t>
            </a:r>
            <a:r>
              <a:rPr lang="pt-BR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Asfor</a:t>
            </a:r>
            <a:r>
              <a:rPr lang="pt-BR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PS" pitchFamily="18" charset="2"/>
              </a:rPr>
              <a:t> Rocha, DJ: 19.11.01)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endParaRPr lang="pt-BR" sz="2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PS" pitchFamily="18" charset="2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pt-BR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 SALARIAL.</a:t>
            </a:r>
            <a:r>
              <a:rPr lang="pt-BR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O reiterado ato ilícito praticado pelas reclamadas acarreta </a:t>
            </a:r>
            <a:r>
              <a:rPr lang="pt-BR" sz="2900" u="sng" dirty="0">
                <a:latin typeface="Arial" panose="020B0604020202020204" pitchFamily="34" charset="0"/>
                <a:cs typeface="Arial" panose="020B0604020202020204" pitchFamily="34" charset="0"/>
              </a:rPr>
              <a:t>dano moral </a:t>
            </a:r>
            <a:r>
              <a:rPr lang="pt-BR" sz="2900" i="1" u="sng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29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BR" sz="29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que dispensa comprovação da existência e da extensão, sendo presumível em razão do fato danoso. 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(TST; E-ED-RR 0824500-92.2006.5.09.0008; SBDI-I; DEJT 18/11/2016; Pág. 118)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95827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/>
          <p:cNvSpPr>
            <a:spLocks noChangeArrowheads="1"/>
          </p:cNvSpPr>
          <p:nvPr/>
        </p:nvSpPr>
        <p:spPr bwMode="auto">
          <a:xfrm>
            <a:off x="1007535" y="901422"/>
            <a:ext cx="9984317" cy="45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700" b="1" dirty="0">
                <a:solidFill>
                  <a:srgbClr val="FFFF00"/>
                </a:solidFill>
              </a:rPr>
              <a:t>Indenização só na lesão </a:t>
            </a:r>
            <a:r>
              <a:rPr lang="pt-BR" altLang="pt-BR" sz="3700" b="1" dirty="0" smtClean="0">
                <a:solidFill>
                  <a:srgbClr val="FFFF00"/>
                </a:solidFill>
              </a:rPr>
              <a:t>consumada?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dirty="0" smtClean="0">
                <a:solidFill>
                  <a:srgbClr val="FFFF00"/>
                </a:solidFill>
              </a:rPr>
              <a:t>ou </a:t>
            </a:r>
            <a:r>
              <a:rPr lang="pt-BR" altLang="pt-BR" dirty="0">
                <a:solidFill>
                  <a:srgbClr val="FFFF00"/>
                </a:solidFill>
              </a:rPr>
              <a:t>também pela simples exposição a condições inseguras?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700" dirty="0">
                <a:solidFill>
                  <a:schemeClr val="tx1"/>
                </a:solidFill>
              </a:rPr>
              <a:t>“Falta de sanitários - Transporte com ausência de cinto de segurança - Dano moral - O </a:t>
            </a:r>
            <a:r>
              <a:rPr lang="pt-BR" altLang="pt-BR" sz="3700" u="sng" dirty="0">
                <a:solidFill>
                  <a:schemeClr val="tx1"/>
                </a:solidFill>
              </a:rPr>
              <a:t>trabalho em condições inseguras e degradantes enseja o pagamento de indenização por dano moral</a:t>
            </a:r>
            <a:r>
              <a:rPr lang="pt-BR" altLang="pt-BR" sz="3700" dirty="0">
                <a:solidFill>
                  <a:schemeClr val="tx1"/>
                </a:solidFill>
              </a:rPr>
              <a:t>.” </a:t>
            </a:r>
            <a:r>
              <a:rPr lang="pt-BR" altLang="pt-BR" sz="2800" dirty="0">
                <a:solidFill>
                  <a:srgbClr val="FFFF00"/>
                </a:solidFill>
              </a:rPr>
              <a:t>(TRT 3.ª R; Processo: 00903-2012-151-03-00-7 RO; 7ª. T.; Pub: 03/05/2013)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08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1007533" y="1125721"/>
            <a:ext cx="10272184" cy="36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pt-BR" sz="3700" dirty="0">
                <a:solidFill>
                  <a:srgbClr val="FFFF00"/>
                </a:solidFill>
                <a:latin typeface="+mn-lt"/>
              </a:rPr>
              <a:t>DANO MORAL. TRANSPORTE DE VALORES.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endParaRPr lang="pt-BR" altLang="pt-BR" sz="12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pt-BR" altLang="pt-BR" sz="2800" u="sng" dirty="0">
                <a:solidFill>
                  <a:schemeClr val="tx1"/>
                </a:solidFill>
                <a:latin typeface="+mn-lt"/>
              </a:rPr>
              <a:t>Ainda que não tenha sido registrada nenhuma ocorrência de assalto ou roubo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- enseja a condenação do empregador em danos 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morais. O </a:t>
            </a:r>
            <a:r>
              <a:rPr lang="pt-BR" altLang="pt-BR" sz="2800" u="sng" dirty="0">
                <a:solidFill>
                  <a:schemeClr val="tx1"/>
                </a:solidFill>
                <a:latin typeface="+mn-lt"/>
              </a:rPr>
              <a:t>transporte de valores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pt-BR" altLang="pt-BR" sz="2800" u="sng" dirty="0">
                <a:solidFill>
                  <a:schemeClr val="tx1"/>
                </a:solidFill>
                <a:latin typeface="+mn-lt"/>
              </a:rPr>
              <a:t>por si só, já é capaz de gerar o sofrimento e desgaste emocional que resultam no dano moral indenizável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. Precedentes. </a:t>
            </a:r>
            <a:r>
              <a:rPr lang="pt-BR" altLang="pt-BR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rgbClr val="FFFF00"/>
                </a:solidFill>
                <a:latin typeface="+mn-lt"/>
              </a:rPr>
              <a:t>(TST; RR 36400-68.2008.5.23.0001; 7ª. T.; DEJT 14/10/2011; Pág. 340)</a:t>
            </a:r>
          </a:p>
        </p:txBody>
      </p:sp>
    </p:spTree>
    <p:extLst>
      <p:ext uri="{BB962C8B-B14F-4D97-AF65-F5344CB8AC3E}">
        <p14:creationId xmlns:p14="http://schemas.microsoft.com/office/powerpoint/2010/main" val="16390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/>
          <p:cNvSpPr>
            <a:spLocks noChangeArrowheads="1"/>
          </p:cNvSpPr>
          <p:nvPr/>
        </p:nvSpPr>
        <p:spPr bwMode="auto">
          <a:xfrm>
            <a:off x="624420" y="630991"/>
            <a:ext cx="10539449" cy="60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7" tIns="60939" rIns="121877" bIns="60939">
            <a:spAutoFit/>
          </a:bodyPr>
          <a:lstStyle/>
          <a:p>
            <a:r>
              <a:rPr lang="pt-BR" altLang="pt-BR" sz="2400" b="1" dirty="0">
                <a:solidFill>
                  <a:srgbClr val="FFFF00"/>
                </a:solidFill>
              </a:rPr>
              <a:t>Fundamento:</a:t>
            </a:r>
            <a:r>
              <a:rPr lang="pt-BR" altLang="pt-BR" dirty="0">
                <a:solidFill>
                  <a:schemeClr val="tx1"/>
                </a:solidFill>
              </a:rPr>
              <a:t> </a:t>
            </a:r>
            <a:r>
              <a:rPr lang="pt-BR" altLang="pt-BR" sz="2900" dirty="0"/>
              <a:t>direito ao meio ambiente hígido e seguro </a:t>
            </a:r>
          </a:p>
          <a:p>
            <a:endParaRPr lang="pt-BR" altLang="pt-BR" sz="2900" dirty="0"/>
          </a:p>
          <a:p>
            <a:r>
              <a:rPr lang="pt-BR" altLang="pt-BR" sz="2400" dirty="0">
                <a:solidFill>
                  <a:schemeClr val="accent2"/>
                </a:solidFill>
              </a:rPr>
              <a:t>CF:</a:t>
            </a:r>
            <a:r>
              <a:rPr lang="pt-BR" altLang="pt-BR" sz="2400" dirty="0">
                <a:solidFill>
                  <a:schemeClr val="tx1"/>
                </a:solidFill>
              </a:rPr>
              <a:t> </a:t>
            </a:r>
            <a:r>
              <a:rPr lang="pt-BR" altLang="pt-BR" sz="2400" dirty="0" err="1">
                <a:solidFill>
                  <a:schemeClr val="tx1"/>
                </a:solidFill>
              </a:rPr>
              <a:t>arts</a:t>
            </a:r>
            <a:r>
              <a:rPr lang="pt-BR" altLang="pt-BR" sz="2400" dirty="0">
                <a:solidFill>
                  <a:schemeClr val="tx1"/>
                </a:solidFill>
              </a:rPr>
              <a:t> 170, IV, e 225, § 3º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pPr algn="just"/>
            <a:r>
              <a:rPr lang="pt-BR" altLang="pt-BR" sz="2400" dirty="0"/>
              <a:t>“</a:t>
            </a:r>
            <a:r>
              <a:rPr lang="pt-BR" altLang="pt-BR" sz="2400" u="sng" dirty="0"/>
              <a:t>À empresa incumbe velar pela qualidade do ambiente de trabalho </a:t>
            </a:r>
            <a:r>
              <a:rPr lang="pt-BR" altLang="pt-BR" sz="2400" dirty="0"/>
              <a:t>e, por consequência, nos casos em que essas condições se revelem hostis, arcar com responsabilidades ...”</a:t>
            </a:r>
            <a:r>
              <a:rPr lang="pt-BR" altLang="pt-BR" sz="2800" dirty="0"/>
              <a:t> </a:t>
            </a:r>
            <a:r>
              <a:rPr lang="pt-BR" altLang="pt-BR" sz="2100" dirty="0">
                <a:solidFill>
                  <a:schemeClr val="accent2"/>
                </a:solidFill>
              </a:rPr>
              <a:t>(TRT 2ª R.; RO 0000945-77.2013.5.02.0445; 4ª. T.; DJESP 11/11/16)</a:t>
            </a:r>
            <a:endParaRPr lang="pt-BR" altLang="pt-BR" sz="2100" dirty="0"/>
          </a:p>
          <a:p>
            <a:pPr algn="just"/>
            <a:endParaRPr lang="pt-BR" altLang="pt-BR" sz="2100" dirty="0"/>
          </a:p>
          <a:p>
            <a:pPr hangingPunct="1">
              <a:buClr>
                <a:schemeClr val="accent1"/>
              </a:buClr>
            </a:pPr>
            <a:r>
              <a:rPr lang="pt-BR" altLang="pt-BR" sz="2400" dirty="0">
                <a:cs typeface="Arial" pitchFamily="34" charset="0"/>
              </a:rPr>
              <a:t>“Pelo </a:t>
            </a:r>
            <a:r>
              <a:rPr lang="pt-BR" altLang="pt-BR" sz="2400" u="sng" dirty="0">
                <a:cs typeface="Arial" pitchFamily="34" charset="0"/>
              </a:rPr>
              <a:t>princípio do poluidor-pagador</a:t>
            </a:r>
            <a:r>
              <a:rPr lang="pt-BR" altLang="pt-BR" sz="2400" dirty="0">
                <a:cs typeface="Arial" pitchFamily="34" charset="0"/>
              </a:rPr>
              <a:t>,  </a:t>
            </a:r>
            <a:r>
              <a:rPr lang="pt-BR" altLang="pt-BR" sz="2400" u="sng" dirty="0">
                <a:cs typeface="Arial" pitchFamily="34" charset="0"/>
              </a:rPr>
              <a:t>responde objetivamente o empregador pela degradação do meio ambiente de trabalho</a:t>
            </a:r>
            <a:r>
              <a:rPr lang="pt-BR" altLang="pt-BR" sz="2400" dirty="0">
                <a:cs typeface="Arial" pitchFamily="34" charset="0"/>
              </a:rPr>
              <a:t>. Inteligência dos art. 200, VIII e </a:t>
            </a:r>
            <a:r>
              <a:rPr lang="pt-BR" altLang="pt-BR" sz="2400" u="sng" dirty="0">
                <a:cs typeface="Arial" pitchFamily="34" charset="0"/>
              </a:rPr>
              <a:t>225 da CF</a:t>
            </a:r>
            <a:r>
              <a:rPr lang="pt-BR" altLang="pt-BR" sz="2400" dirty="0">
                <a:cs typeface="Arial" pitchFamily="34" charset="0"/>
              </a:rPr>
              <a:t>, do Princípio 16 da Declaração do Rio (1992) e do artigo 4º, VII da L. 6938/81”. </a:t>
            </a:r>
            <a:r>
              <a:rPr lang="pt-BR" altLang="pt-BR" sz="2900" dirty="0">
                <a:cs typeface="Arial" pitchFamily="34" charset="0"/>
              </a:rPr>
              <a:t> </a:t>
            </a:r>
            <a:r>
              <a:rPr lang="pt-BR" altLang="pt-BR" sz="2100" dirty="0">
                <a:solidFill>
                  <a:schemeClr val="accent2"/>
                </a:solidFill>
                <a:cs typeface="Arial" pitchFamily="34" charset="0"/>
              </a:rPr>
              <a:t>(TRT, 3ª, R. 1ª. T., Proc. 0000375-94.2011.5.03.0102 Rel. Des. Jose Eduardo Chaves Jr.; DEJT-MG: 01/10/2014)</a:t>
            </a:r>
          </a:p>
          <a:p>
            <a:pPr algn="just"/>
            <a:endParaRPr lang="pt-BR" altLang="pt-BR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719669" y="671533"/>
            <a:ext cx="9793817" cy="49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  <a:latin typeface="Tahoma" pitchFamily="34" charset="0"/>
              </a:rPr>
              <a:t>	</a:t>
            </a:r>
            <a:r>
              <a:rPr lang="pt-BR" altLang="pt-BR" b="1" dirty="0">
                <a:solidFill>
                  <a:schemeClr val="tx1"/>
                </a:solidFill>
                <a:latin typeface="Tahoma" pitchFamily="34" charset="0"/>
              </a:rPr>
              <a:t>Arbitramento pelo juiz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Tahoma" pitchFamily="34" charset="0"/>
              </a:rPr>
              <a:t>   </a:t>
            </a:r>
            <a:r>
              <a:rPr lang="pt-BR" altLang="pt-BR" sz="2400" dirty="0">
                <a:solidFill>
                  <a:schemeClr val="tx1"/>
                </a:solidFill>
                <a:latin typeface="Tahoma" pitchFamily="34" charset="0"/>
              </a:rPr>
              <a:t>	</a:t>
            </a:r>
            <a:r>
              <a:rPr lang="pt-BR" altLang="pt-BR" sz="2400" dirty="0">
                <a:solidFill>
                  <a:srgbClr val="FFFF00"/>
                </a:solidFill>
                <a:latin typeface="Tahoma" pitchFamily="34" charset="0"/>
              </a:rPr>
              <a:t>(art. 509, I, CPC/15; ex-art.475-C, II, CPC/73)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700" i="1" dirty="0">
              <a:solidFill>
                <a:schemeClr val="tx1"/>
              </a:solidFill>
              <a:latin typeface="Arial" pitchFamily="34" charset="0"/>
            </a:endParaRP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200" i="1" dirty="0" smtClean="0">
                <a:solidFill>
                  <a:schemeClr val="tx1"/>
                </a:solidFill>
                <a:latin typeface="Arial" pitchFamily="34" charset="0"/>
              </a:rPr>
              <a:t>“</a:t>
            </a:r>
            <a:r>
              <a:rPr lang="pt-BR" altLang="pt-BR" sz="3200" i="1" dirty="0">
                <a:solidFill>
                  <a:schemeClr val="tx1"/>
                </a:solidFill>
                <a:latin typeface="Arial" pitchFamily="34" charset="0"/>
              </a:rPr>
              <a:t>A indenização por 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200" i="1" dirty="0" smtClean="0">
                <a:solidFill>
                  <a:schemeClr val="tx1"/>
                </a:solidFill>
                <a:latin typeface="Arial" pitchFamily="34" charset="0"/>
              </a:rPr>
              <a:t>dano </a:t>
            </a:r>
            <a:r>
              <a:rPr lang="pt-BR" altLang="pt-BR" sz="3200" i="1" dirty="0">
                <a:solidFill>
                  <a:schemeClr val="tx1"/>
                </a:solidFill>
                <a:latin typeface="Arial" pitchFamily="34" charset="0"/>
              </a:rPr>
              <a:t>moral deve ser fixada 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200" i="1" dirty="0" smtClean="0">
                <a:solidFill>
                  <a:schemeClr val="tx1"/>
                </a:solidFill>
                <a:latin typeface="Arial" pitchFamily="34" charset="0"/>
              </a:rPr>
              <a:t>de </a:t>
            </a:r>
            <a:r>
              <a:rPr lang="pt-BR" altLang="pt-BR" sz="3200" i="1" dirty="0">
                <a:solidFill>
                  <a:schemeClr val="tx1"/>
                </a:solidFill>
                <a:latin typeface="Arial" pitchFamily="34" charset="0"/>
              </a:rPr>
              <a:t>molde a traduzir uma </a:t>
            </a:r>
            <a:r>
              <a:rPr lang="pt-BR" altLang="pt-BR" sz="3200" i="1" u="sng" dirty="0">
                <a:solidFill>
                  <a:schemeClr val="tx1"/>
                </a:solidFill>
                <a:latin typeface="Arial" pitchFamily="34" charset="0"/>
              </a:rPr>
              <a:t>compensação</a:t>
            </a:r>
            <a:r>
              <a:rPr lang="pt-BR" altLang="pt-BR" sz="3200" i="1" dirty="0">
                <a:solidFill>
                  <a:schemeClr val="tx1"/>
                </a:solidFill>
                <a:latin typeface="Arial" pitchFamily="34" charset="0"/>
              </a:rPr>
              <a:t>, para a vítima (empregado) e, concomitante, </a:t>
            </a:r>
            <a:r>
              <a:rPr lang="pt-BR" altLang="pt-BR" sz="3200" i="1" u="sng" dirty="0">
                <a:solidFill>
                  <a:schemeClr val="tx1"/>
                </a:solidFill>
                <a:latin typeface="Arial" pitchFamily="34" charset="0"/>
              </a:rPr>
              <a:t>punir patrimonialmente </a:t>
            </a:r>
            <a:r>
              <a:rPr lang="pt-BR" altLang="pt-BR" sz="3200" i="1" dirty="0">
                <a:solidFill>
                  <a:schemeClr val="tx1"/>
                </a:solidFill>
                <a:latin typeface="Arial" pitchFamily="34" charset="0"/>
              </a:rPr>
              <a:t>o empregador, a fim de coibir a prática reiterada de atos dessa natureza.”</a:t>
            </a:r>
            <a:r>
              <a:rPr lang="pt-BR" altLang="pt-BR" sz="32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altLang="pt-BR" sz="3200" dirty="0" smtClean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pt-BR" altLang="pt-BR" sz="2200" dirty="0" smtClean="0">
                <a:solidFill>
                  <a:srgbClr val="FFFF00"/>
                </a:solidFill>
                <a:latin typeface="Arial" pitchFamily="34" charset="0"/>
              </a:rPr>
              <a:t>(</a:t>
            </a:r>
            <a:r>
              <a:rPr lang="pt-BR" altLang="pt-BR" sz="2200" dirty="0">
                <a:solidFill>
                  <a:srgbClr val="FFFF00"/>
                </a:solidFill>
                <a:latin typeface="Arial" pitchFamily="34" charset="0"/>
              </a:rPr>
              <a:t>TRT – 3ª R – 5ª T – RO nº 9891/99  </a:t>
            </a:r>
            <a:r>
              <a:rPr lang="pt-BR" altLang="pt-BR" sz="2200" dirty="0" err="1">
                <a:solidFill>
                  <a:srgbClr val="FFFF00"/>
                </a:solidFill>
                <a:latin typeface="Arial" pitchFamily="34" charset="0"/>
              </a:rPr>
              <a:t>Taísa</a:t>
            </a:r>
            <a:r>
              <a:rPr lang="pt-BR" altLang="pt-BR" sz="2200" dirty="0">
                <a:solidFill>
                  <a:srgbClr val="FFFF00"/>
                </a:solidFill>
                <a:latin typeface="Arial" pitchFamily="34" charset="0"/>
              </a:rPr>
              <a:t> Mª. M. de Lima ,DJMG 20.05.2000 – p. 16)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60" y="1362830"/>
            <a:ext cx="2527300" cy="14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"/>
          <p:cNvSpPr>
            <a:spLocks noChangeArrowheads="1"/>
          </p:cNvSpPr>
          <p:nvPr/>
        </p:nvSpPr>
        <p:spPr bwMode="auto">
          <a:xfrm>
            <a:off x="1007533" y="835826"/>
            <a:ext cx="10560051" cy="59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/>
          <a:p>
            <a:pPr fontAlgn="ctr"/>
            <a:r>
              <a:rPr lang="pt-BR" altLang="pt-BR" sz="3200" b="1" dirty="0">
                <a:solidFill>
                  <a:srgbClr val="FFFF00"/>
                </a:solidFill>
              </a:rPr>
              <a:t>Reforma Trabalhista – Lei 13467/17</a:t>
            </a:r>
            <a:r>
              <a:rPr lang="pt-BR" altLang="pt-BR" sz="3200" dirty="0" smtClean="0">
                <a:solidFill>
                  <a:srgbClr val="FFFF00"/>
                </a:solidFill>
              </a:rPr>
              <a:t>:</a:t>
            </a:r>
            <a:endParaRPr lang="pt-BR" altLang="pt-BR" sz="3200" dirty="0">
              <a:solidFill>
                <a:srgbClr val="FFFF00"/>
              </a:solidFill>
            </a:endParaRPr>
          </a:p>
          <a:p>
            <a:pPr fontAlgn="ctr"/>
            <a:endParaRPr lang="pt-BR" altLang="pt-BR" sz="1100" b="1" dirty="0">
              <a:solidFill>
                <a:srgbClr val="0070C0"/>
              </a:solidFill>
            </a:endParaRPr>
          </a:p>
          <a:p>
            <a:pPr fontAlgn="ctr"/>
            <a:endParaRPr lang="pt-BR" altLang="pt-BR" sz="1100" dirty="0"/>
          </a:p>
          <a:p>
            <a:pPr fontAlgn="ctr"/>
            <a:r>
              <a:rPr lang="pt-BR" altLang="pt-BR" sz="2400" dirty="0"/>
              <a:t>Art. 223-G, CLT: </a:t>
            </a:r>
            <a:r>
              <a:rPr lang="pt-BR" altLang="pt-BR" sz="2400" b="1" dirty="0"/>
              <a:t>Ao apreciar o pedido, o juízo considerará:</a:t>
            </a:r>
          </a:p>
          <a:p>
            <a:pPr fontAlgn="ctr"/>
            <a:endParaRPr lang="pt-BR" altLang="pt-BR" sz="1100" b="1" dirty="0"/>
          </a:p>
          <a:p>
            <a:pPr fontAlgn="ctr"/>
            <a:r>
              <a:rPr lang="pt-BR" altLang="pt-BR" sz="2400" dirty="0"/>
              <a:t>I – a natureza do bem jurídico tutelado; </a:t>
            </a:r>
          </a:p>
          <a:p>
            <a:pPr fontAlgn="ctr"/>
            <a:r>
              <a:rPr lang="pt-BR" altLang="pt-BR" sz="2400" dirty="0"/>
              <a:t>II – a </a:t>
            </a:r>
            <a:r>
              <a:rPr lang="pt-BR" altLang="pt-BR" sz="2400" i="1" dirty="0"/>
              <a:t>intensidade do sofrimento </a:t>
            </a:r>
            <a:r>
              <a:rPr lang="pt-BR" altLang="pt-BR" sz="2400" dirty="0"/>
              <a:t>ou da humilhação; </a:t>
            </a:r>
          </a:p>
          <a:p>
            <a:pPr fontAlgn="ctr"/>
            <a:r>
              <a:rPr lang="pt-BR" altLang="pt-BR" sz="2400" dirty="0"/>
              <a:t>III – a </a:t>
            </a:r>
            <a:r>
              <a:rPr lang="pt-BR" altLang="pt-BR" sz="2400" i="1" dirty="0"/>
              <a:t>possibilidade de superação </a:t>
            </a:r>
            <a:r>
              <a:rPr lang="pt-BR" altLang="pt-BR" sz="2400" dirty="0"/>
              <a:t>física ou psicológica;</a:t>
            </a:r>
          </a:p>
          <a:p>
            <a:pPr fontAlgn="ctr"/>
            <a:r>
              <a:rPr lang="pt-BR" altLang="pt-BR" sz="2400" dirty="0"/>
              <a:t>IV – os </a:t>
            </a:r>
            <a:r>
              <a:rPr lang="pt-BR" altLang="pt-BR" sz="2400" i="1" dirty="0"/>
              <a:t>reflexos pessoais e sociais </a:t>
            </a:r>
            <a:r>
              <a:rPr lang="pt-BR" altLang="pt-BR" sz="2400" dirty="0"/>
              <a:t>da ação ou da omissão;</a:t>
            </a:r>
          </a:p>
          <a:p>
            <a:pPr fontAlgn="ctr"/>
            <a:r>
              <a:rPr lang="pt-BR" altLang="pt-BR" sz="2400" dirty="0"/>
              <a:t>V – a </a:t>
            </a:r>
            <a:r>
              <a:rPr lang="pt-BR" altLang="pt-BR" sz="2400" i="1" dirty="0"/>
              <a:t>extensão e a duração dos efeitos </a:t>
            </a:r>
            <a:r>
              <a:rPr lang="pt-BR" altLang="pt-BR" sz="2400" dirty="0"/>
              <a:t>da ofensa; </a:t>
            </a:r>
          </a:p>
          <a:p>
            <a:pPr fontAlgn="ctr"/>
            <a:r>
              <a:rPr lang="pt-BR" altLang="pt-BR" sz="2400" dirty="0"/>
              <a:t>VI – as </a:t>
            </a:r>
            <a:r>
              <a:rPr lang="pt-BR" altLang="pt-BR" sz="2400" i="1" dirty="0"/>
              <a:t>condições em que ocorreu a ofensa</a:t>
            </a:r>
            <a:r>
              <a:rPr lang="pt-BR" altLang="pt-BR" sz="2400" dirty="0"/>
              <a:t> ou o prejuízo moral;</a:t>
            </a:r>
          </a:p>
          <a:p>
            <a:pPr fontAlgn="ctr"/>
            <a:r>
              <a:rPr lang="pt-BR" altLang="pt-BR" sz="2400" dirty="0"/>
              <a:t>VII – o </a:t>
            </a:r>
            <a:r>
              <a:rPr lang="pt-BR" altLang="pt-BR" sz="2400" i="1" dirty="0"/>
              <a:t>grau de</a:t>
            </a:r>
            <a:r>
              <a:rPr lang="pt-BR" altLang="pt-BR" sz="2400" dirty="0"/>
              <a:t> dolo ou </a:t>
            </a:r>
            <a:r>
              <a:rPr lang="pt-BR" altLang="pt-BR" sz="2400" i="1" dirty="0"/>
              <a:t>culpa</a:t>
            </a:r>
            <a:r>
              <a:rPr lang="pt-BR" altLang="pt-BR" sz="2400" dirty="0"/>
              <a:t>;</a:t>
            </a:r>
          </a:p>
          <a:p>
            <a:pPr fontAlgn="ctr"/>
            <a:r>
              <a:rPr lang="pt-BR" altLang="pt-BR" sz="2400" dirty="0"/>
              <a:t>VIII – a ocorrência de </a:t>
            </a:r>
            <a:r>
              <a:rPr lang="pt-BR" altLang="pt-BR" sz="2400" i="1" dirty="0"/>
              <a:t>retratação</a:t>
            </a:r>
            <a:r>
              <a:rPr lang="pt-BR" altLang="pt-BR" sz="2400" dirty="0"/>
              <a:t> espontânea; </a:t>
            </a:r>
          </a:p>
          <a:p>
            <a:pPr fontAlgn="ctr"/>
            <a:r>
              <a:rPr lang="pt-BR" altLang="pt-BR" sz="2400" dirty="0"/>
              <a:t>IX – o </a:t>
            </a:r>
            <a:r>
              <a:rPr lang="pt-BR" altLang="pt-BR" sz="2400" i="1" dirty="0"/>
              <a:t>esforço</a:t>
            </a:r>
            <a:r>
              <a:rPr lang="pt-BR" altLang="pt-BR" sz="2400" dirty="0"/>
              <a:t> efetivo </a:t>
            </a:r>
            <a:r>
              <a:rPr lang="pt-BR" altLang="pt-BR" sz="2400" i="1" dirty="0"/>
              <a:t>para minimizar </a:t>
            </a:r>
            <a:r>
              <a:rPr lang="pt-BR" altLang="pt-BR" sz="2400" dirty="0"/>
              <a:t>a ofensa; </a:t>
            </a:r>
          </a:p>
          <a:p>
            <a:pPr fontAlgn="ctr"/>
            <a:r>
              <a:rPr lang="pt-BR" altLang="pt-BR" sz="2400" dirty="0"/>
              <a:t>X - o </a:t>
            </a:r>
            <a:r>
              <a:rPr lang="pt-BR" altLang="pt-BR" sz="2400" i="1" dirty="0"/>
              <a:t>perdão, tácito </a:t>
            </a:r>
            <a:r>
              <a:rPr lang="pt-BR" altLang="pt-BR" sz="2400" dirty="0"/>
              <a:t>ou expresso;</a:t>
            </a:r>
          </a:p>
          <a:p>
            <a:pPr fontAlgn="ctr"/>
            <a:r>
              <a:rPr lang="pt-BR" altLang="pt-BR" sz="2400" dirty="0"/>
              <a:t>XI – a </a:t>
            </a:r>
            <a:r>
              <a:rPr lang="pt-BR" altLang="pt-BR" sz="2400" i="1" dirty="0"/>
              <a:t>situação</a:t>
            </a:r>
            <a:r>
              <a:rPr lang="pt-BR" altLang="pt-BR" sz="2400" dirty="0"/>
              <a:t> social e econômica </a:t>
            </a:r>
            <a:r>
              <a:rPr lang="pt-BR" altLang="pt-BR" sz="2400" i="1" dirty="0"/>
              <a:t>das partes </a:t>
            </a:r>
            <a:r>
              <a:rPr lang="pt-BR" altLang="pt-BR" sz="2400" dirty="0"/>
              <a:t>envolvidas; </a:t>
            </a:r>
          </a:p>
          <a:p>
            <a:pPr fontAlgn="ctr"/>
            <a:r>
              <a:rPr lang="pt-BR" altLang="pt-BR" sz="2400" dirty="0"/>
              <a:t>XII- o grau de </a:t>
            </a:r>
            <a:r>
              <a:rPr lang="pt-BR" altLang="pt-BR" sz="2400" i="1" dirty="0"/>
              <a:t>publicidade </a:t>
            </a:r>
            <a:r>
              <a:rPr lang="pt-BR" altLang="pt-BR" sz="2400" dirty="0"/>
              <a:t>da ofensa.</a:t>
            </a:r>
          </a:p>
        </p:txBody>
      </p:sp>
    </p:spTree>
    <p:extLst>
      <p:ext uri="{BB962C8B-B14F-4D97-AF65-F5344CB8AC3E}">
        <p14:creationId xmlns:p14="http://schemas.microsoft.com/office/powerpoint/2010/main" val="2760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565434" y="360971"/>
            <a:ext cx="10272183" cy="64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/>
          <a:p>
            <a:r>
              <a:rPr lang="pt-BR" altLang="pt-BR" sz="2700" b="1" dirty="0">
                <a:solidFill>
                  <a:srgbClr val="FFFF00"/>
                </a:solidFill>
              </a:rPr>
              <a:t>Art. 223-G,§ 1º, CLT: </a:t>
            </a:r>
          </a:p>
          <a:p>
            <a:r>
              <a:rPr lang="pt-BR" altLang="pt-BR" sz="2400" dirty="0"/>
              <a:t>Se julgar procedente o pedido, o juízo fixará a indenização a ser paga, a cada um dos ofendidos, em um dos seguintes parâmetros, </a:t>
            </a:r>
            <a:r>
              <a:rPr lang="pt-BR" altLang="pt-BR" sz="2400" u="sng" dirty="0"/>
              <a:t>vedada a acumulação</a:t>
            </a:r>
            <a:r>
              <a:rPr lang="pt-BR" altLang="pt-BR" sz="2400" dirty="0"/>
              <a:t>: </a:t>
            </a:r>
            <a:r>
              <a:rPr lang="pt-BR" altLang="pt-BR" sz="2400" dirty="0">
                <a:solidFill>
                  <a:srgbClr val="FF0000"/>
                </a:solidFill>
              </a:rPr>
              <a:t>(múltiplas lesões?)</a:t>
            </a:r>
            <a:endParaRPr lang="pt-BR" altLang="pt-BR" sz="2400" dirty="0"/>
          </a:p>
          <a:p>
            <a:endParaRPr lang="pt-BR" altLang="pt-BR" sz="1100" dirty="0"/>
          </a:p>
          <a:p>
            <a:endParaRPr lang="pt-BR" altLang="pt-BR" sz="1100" dirty="0"/>
          </a:p>
          <a:p>
            <a:r>
              <a:rPr lang="pt-BR" altLang="pt-BR" sz="2400" dirty="0">
                <a:solidFill>
                  <a:srgbClr val="FFFF00"/>
                </a:solidFill>
              </a:rPr>
              <a:t>I – ofensa de natureza leve, até 3x o último salário contratual do ofendido;</a:t>
            </a:r>
          </a:p>
          <a:p>
            <a:r>
              <a:rPr lang="pt-BR" altLang="pt-BR" sz="2400" dirty="0">
                <a:solidFill>
                  <a:srgbClr val="FFFF00"/>
                </a:solidFill>
              </a:rPr>
              <a:t>II – de natureza média, até 5 vezes o último....;</a:t>
            </a:r>
          </a:p>
          <a:p>
            <a:r>
              <a:rPr lang="pt-BR" altLang="pt-BR" sz="2400" dirty="0">
                <a:solidFill>
                  <a:srgbClr val="FFFF00"/>
                </a:solidFill>
              </a:rPr>
              <a:t>III – natureza grave, até 20 vezes ....;</a:t>
            </a:r>
          </a:p>
          <a:p>
            <a:r>
              <a:rPr lang="pt-BR" altLang="pt-BR" sz="2400" dirty="0">
                <a:solidFill>
                  <a:srgbClr val="FFFF00"/>
                </a:solidFill>
              </a:rPr>
              <a:t>IV - gravíssima, até 50 vezes .... </a:t>
            </a:r>
          </a:p>
          <a:p>
            <a:endParaRPr lang="pt-BR" altLang="pt-BR" sz="1100" dirty="0"/>
          </a:p>
          <a:p>
            <a:endParaRPr lang="pt-BR" altLang="pt-BR" sz="1100" dirty="0"/>
          </a:p>
          <a:p>
            <a:r>
              <a:rPr lang="pt-BR" altLang="pt-BR" sz="2400" dirty="0"/>
              <a:t>§ 3º Na </a:t>
            </a:r>
            <a:r>
              <a:rPr lang="pt-BR" altLang="pt-BR" sz="2400" i="1" dirty="0"/>
              <a:t>reincidência</a:t>
            </a:r>
            <a:r>
              <a:rPr lang="pt-BR" altLang="pt-BR" sz="2400" dirty="0"/>
              <a:t> entre partes idênticas, o juízo </a:t>
            </a:r>
            <a:r>
              <a:rPr lang="pt-BR" altLang="pt-BR" sz="2400" i="1" dirty="0"/>
              <a:t>poderá elevar ao dobro</a:t>
            </a:r>
            <a:r>
              <a:rPr lang="pt-BR" altLang="pt-BR" sz="2400" dirty="0"/>
              <a:t> o valor da indenização”.</a:t>
            </a:r>
          </a:p>
          <a:p>
            <a:endParaRPr lang="pt-BR" altLang="pt-BR" sz="2700" dirty="0"/>
          </a:p>
          <a:p>
            <a:r>
              <a:rPr lang="pt-BR" altLang="pt-BR" sz="2700" b="1" dirty="0">
                <a:solidFill>
                  <a:srgbClr val="FF0000"/>
                </a:solidFill>
              </a:rPr>
              <a:t>*MP 808: </a:t>
            </a:r>
          </a:p>
          <a:p>
            <a:r>
              <a:rPr lang="pt-BR" altLang="pt-BR" sz="2400" dirty="0"/>
              <a:t>- teto do INSS; </a:t>
            </a:r>
            <a:r>
              <a:rPr lang="pt-BR" altLang="pt-BR" sz="2400" dirty="0" smtClean="0"/>
              <a:t>- </a:t>
            </a:r>
            <a:r>
              <a:rPr lang="pt-BR" altLang="pt-BR" sz="2400" dirty="0"/>
              <a:t>reincidência “de quaisquer das partes”</a:t>
            </a:r>
          </a:p>
          <a:p>
            <a:r>
              <a:rPr lang="pt-BR" altLang="pt-BR" sz="2400" dirty="0"/>
              <a:t>- a tabela não se aplicam aos danos </a:t>
            </a:r>
            <a:r>
              <a:rPr lang="pt-BR" altLang="pt-BR" sz="2400" dirty="0" smtClean="0"/>
              <a:t>morte</a:t>
            </a:r>
            <a:endParaRPr lang="pt-BR" altLang="pt-BR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3"/>
          <p:cNvSpPr>
            <a:spLocks noChangeArrowheads="1"/>
          </p:cNvSpPr>
          <p:nvPr/>
        </p:nvSpPr>
        <p:spPr bwMode="auto">
          <a:xfrm>
            <a:off x="1102784" y="520539"/>
            <a:ext cx="9601200" cy="570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/>
          <a:p>
            <a:r>
              <a:rPr lang="pt-BR" altLang="pt-BR" sz="2800" b="1" dirty="0">
                <a:solidFill>
                  <a:schemeClr val="tx1"/>
                </a:solidFill>
              </a:rPr>
              <a:t>Tabelamento é constitucional?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r>
              <a:rPr lang="pt-BR" altLang="pt-BR" sz="2500" dirty="0"/>
              <a:t>Dano moral: ofensa praticada pela imprensa. Indenização: tarifação. Lei 5.250/67 - Lei de Imprensa, art. 52:  Não-recepção pela CF/88, artigo 5º, incisos V e X.” </a:t>
            </a:r>
            <a:r>
              <a:rPr lang="pt-BR" altLang="pt-BR" sz="2400" dirty="0">
                <a:solidFill>
                  <a:srgbClr val="FF0000"/>
                </a:solidFill>
              </a:rPr>
              <a:t>(STF, RE 396.386, Rel. Min. Carlos Velloso, DJ 13.08.2004)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r>
              <a:rPr lang="pt-BR" altLang="pt-BR" sz="2900" b="1" dirty="0"/>
              <a:t>Controle de constitucionalidade: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r>
              <a:rPr lang="pt-BR" altLang="pt-BR" sz="2800" dirty="0">
                <a:solidFill>
                  <a:srgbClr val="FFFF00"/>
                </a:solidFill>
              </a:rPr>
              <a:t>Concentrado:</a:t>
            </a:r>
            <a:r>
              <a:rPr lang="pt-BR" altLang="pt-BR" sz="2800" dirty="0">
                <a:solidFill>
                  <a:srgbClr val="FF0000"/>
                </a:solidFill>
              </a:rPr>
              <a:t> </a:t>
            </a:r>
            <a:r>
              <a:rPr lang="pt-BR" altLang="pt-BR" sz="2800" dirty="0"/>
              <a:t>ADC; </a:t>
            </a:r>
            <a:r>
              <a:rPr lang="pt-BR" altLang="pt-BR" sz="2800" dirty="0" err="1"/>
              <a:t>ADIn</a:t>
            </a:r>
            <a:r>
              <a:rPr lang="pt-BR" altLang="pt-BR" sz="2800" dirty="0"/>
              <a:t>; ADO; ADPF; </a:t>
            </a:r>
          </a:p>
          <a:p>
            <a:r>
              <a:rPr lang="pt-BR" altLang="pt-BR" sz="2800" dirty="0"/>
              <a:t>legitimidade: art. 103, CF; STF erga omnes;</a:t>
            </a:r>
          </a:p>
          <a:p>
            <a:endParaRPr lang="pt-BR" altLang="pt-BR" sz="2800" dirty="0"/>
          </a:p>
          <a:p>
            <a:r>
              <a:rPr lang="pt-BR" altLang="pt-BR" sz="2800" dirty="0">
                <a:solidFill>
                  <a:srgbClr val="FFFF00"/>
                </a:solidFill>
              </a:rPr>
              <a:t>Difuso:</a:t>
            </a:r>
            <a:r>
              <a:rPr lang="pt-BR" altLang="pt-BR" sz="2800" dirty="0">
                <a:solidFill>
                  <a:srgbClr val="FF0000"/>
                </a:solidFill>
              </a:rPr>
              <a:t> </a:t>
            </a:r>
            <a:r>
              <a:rPr lang="pt-BR" altLang="pt-BR" sz="2800" dirty="0"/>
              <a:t>por petição das partes a </a:t>
            </a:r>
            <a:r>
              <a:rPr lang="pt-BR" altLang="pt-BR" sz="2800" dirty="0" err="1"/>
              <a:t>qquer</a:t>
            </a:r>
            <a:r>
              <a:rPr lang="pt-BR" altLang="pt-BR" sz="2800" dirty="0"/>
              <a:t> momento e juízo; </a:t>
            </a:r>
            <a:r>
              <a:rPr lang="pt-BR" altLang="pt-BR" sz="2800" dirty="0" err="1"/>
              <a:t>intra</a:t>
            </a:r>
            <a:r>
              <a:rPr lang="pt-BR" altLang="pt-BR" sz="2800" dirty="0"/>
              <a:t> partes (</a:t>
            </a:r>
            <a:r>
              <a:rPr lang="pt-BR" altLang="pt-BR" sz="2800" i="1" dirty="0" err="1"/>
              <a:t>incidenter</a:t>
            </a:r>
            <a:r>
              <a:rPr lang="pt-BR" altLang="pt-BR" sz="2800" i="1" dirty="0"/>
              <a:t> tantum</a:t>
            </a:r>
            <a:r>
              <a:rPr lang="pt-BR" altLang="pt-B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256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3393" y="1660576"/>
            <a:ext cx="76462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576" lvl="2">
              <a:defRPr/>
            </a:pPr>
            <a:r>
              <a:rPr lang="pt-BR" sz="2700" b="1" i="1" dirty="0" err="1" smtClean="0">
                <a:solidFill>
                  <a:srgbClr val="FFFF00"/>
                </a:solidFill>
              </a:rPr>
              <a:t>Neminem</a:t>
            </a:r>
            <a:r>
              <a:rPr lang="pt-BR" sz="2700" b="1" i="1" dirty="0" smtClean="0">
                <a:solidFill>
                  <a:srgbClr val="FFFF00"/>
                </a:solidFill>
              </a:rPr>
              <a:t> </a:t>
            </a:r>
            <a:r>
              <a:rPr lang="pt-BR" sz="2700" b="1" i="1" dirty="0" err="1" smtClean="0">
                <a:solidFill>
                  <a:srgbClr val="FFFF00"/>
                </a:solidFill>
              </a:rPr>
              <a:t>laedere</a:t>
            </a:r>
            <a:endParaRPr lang="pt-BR" sz="2700" b="1" i="1" dirty="0" smtClean="0">
              <a:solidFill>
                <a:srgbClr val="FFFF00"/>
              </a:solidFill>
            </a:endParaRPr>
          </a:p>
          <a:p>
            <a:pPr marL="594576" lvl="2">
              <a:defRPr/>
            </a:pPr>
            <a:endParaRPr lang="pt-BR" sz="2700" b="1" dirty="0" smtClean="0"/>
          </a:p>
          <a:p>
            <a:pPr marL="594576" lvl="2">
              <a:defRPr/>
            </a:pPr>
            <a:endParaRPr lang="pt-BR" sz="2700" b="1" dirty="0"/>
          </a:p>
          <a:p>
            <a:pPr marL="594576" lvl="2">
              <a:defRPr/>
            </a:pPr>
            <a:r>
              <a:rPr lang="pt-BR" sz="2700" b="1" dirty="0" smtClean="0"/>
              <a:t>Art</a:t>
            </a:r>
            <a:r>
              <a:rPr lang="pt-BR" sz="2700" b="1" dirty="0"/>
              <a:t>. 186 do CC: </a:t>
            </a:r>
          </a:p>
          <a:p>
            <a:pPr marL="598809" lvl="2" indent="40204" algn="just">
              <a:defRPr/>
            </a:pPr>
            <a:r>
              <a:rPr lang="pt-BR" sz="2700" dirty="0"/>
              <a:t>“Aquele que, por ação ou omissão voluntária, negligência ou imprudência, violar direito e causar dano  a outrem, ainda que exclusivamente moral, comete ato ilícito”.</a:t>
            </a:r>
          </a:p>
        </p:txBody>
      </p:sp>
    </p:spTree>
    <p:extLst>
      <p:ext uri="{BB962C8B-B14F-4D97-AF65-F5344CB8AC3E}">
        <p14:creationId xmlns:p14="http://schemas.microsoft.com/office/powerpoint/2010/main" val="3840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20313" y="530259"/>
            <a:ext cx="9793816" cy="7029396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buClr>
                <a:schemeClr val="tx1"/>
              </a:buClr>
              <a:buFontTx/>
              <a:buNone/>
              <a:defRPr/>
            </a:pPr>
            <a:r>
              <a:rPr lang="pt-BR" sz="12800" b="1" dirty="0">
                <a:solidFill>
                  <a:srgbClr val="FFFF00"/>
                </a:solidFill>
                <a:cs typeface="Arial" charset="0"/>
              </a:rPr>
              <a:t>Princípio da Investidura Fática</a:t>
            </a:r>
          </a:p>
          <a:p>
            <a:pPr eaLnBrk="1" fontAlgn="auto" hangingPunct="1">
              <a:buClr>
                <a:schemeClr val="tx1"/>
              </a:buClr>
              <a:buFontTx/>
              <a:buNone/>
              <a:defRPr/>
            </a:pPr>
            <a:endParaRPr lang="pt-BR" sz="12300" i="1" dirty="0" smtClean="0"/>
          </a:p>
          <a:p>
            <a:pPr eaLnBrk="1" fontAlgn="auto" hangingPunct="1">
              <a:buClr>
                <a:schemeClr val="tx1"/>
              </a:buClr>
              <a:buFontTx/>
              <a:buNone/>
              <a:defRPr/>
            </a:pPr>
            <a:r>
              <a:rPr lang="pt-BR" sz="12300" i="1" dirty="0"/>
              <a:t> </a:t>
            </a:r>
            <a:r>
              <a:rPr lang="pt-BR" sz="12300" i="1" dirty="0" smtClean="0"/>
              <a:t>  "</a:t>
            </a:r>
            <a:r>
              <a:rPr lang="pt-BR" sz="12300" i="1" dirty="0"/>
              <a:t>Lembrem-se dos que estão sendo </a:t>
            </a:r>
            <a:endParaRPr lang="pt-BR" sz="12300" i="1" dirty="0" smtClean="0"/>
          </a:p>
          <a:p>
            <a:pPr eaLnBrk="1" fontAlgn="auto" hangingPunct="1">
              <a:buClr>
                <a:schemeClr val="tx1"/>
              </a:buClr>
              <a:buFontTx/>
              <a:buNone/>
              <a:defRPr/>
            </a:pPr>
            <a:r>
              <a:rPr lang="pt-BR" sz="12300" i="1" dirty="0"/>
              <a:t>	</a:t>
            </a:r>
            <a:r>
              <a:rPr lang="pt-BR" sz="12300" i="1" dirty="0" smtClean="0"/>
              <a:t>maltratados </a:t>
            </a:r>
            <a:r>
              <a:rPr lang="pt-BR" sz="12300" i="1" dirty="0"/>
              <a:t>como se vocês mesmos </a:t>
            </a:r>
            <a:r>
              <a:rPr lang="pt-BR" sz="12300" i="1" dirty="0" smtClean="0"/>
              <a:t>estivessem</a:t>
            </a:r>
          </a:p>
          <a:p>
            <a:pPr eaLnBrk="1" fontAlgn="auto" hangingPunct="1">
              <a:buClr>
                <a:schemeClr val="tx1"/>
              </a:buClr>
              <a:buFontTx/>
              <a:buNone/>
              <a:defRPr/>
            </a:pPr>
            <a:r>
              <a:rPr lang="pt-BR" sz="12300" i="1" dirty="0"/>
              <a:t>	</a:t>
            </a:r>
            <a:r>
              <a:rPr lang="pt-BR" sz="12300" i="1" dirty="0" smtClean="0"/>
              <a:t> </a:t>
            </a:r>
            <a:r>
              <a:rPr lang="pt-BR" sz="12300" i="1" dirty="0"/>
              <a:t>sendo maltratados."</a:t>
            </a:r>
            <a:r>
              <a:rPr lang="pt-BR" sz="11200" i="1" dirty="0"/>
              <a:t>  </a:t>
            </a:r>
            <a:r>
              <a:rPr lang="pt-BR" sz="11200" dirty="0" err="1">
                <a:solidFill>
                  <a:schemeClr val="accent2"/>
                </a:solidFill>
              </a:rPr>
              <a:t>Hb</a:t>
            </a:r>
            <a:r>
              <a:rPr lang="pt-BR" sz="11200" dirty="0">
                <a:solidFill>
                  <a:schemeClr val="accent2"/>
                </a:solidFill>
              </a:rPr>
              <a:t> 13.3</a:t>
            </a:r>
          </a:p>
          <a:p>
            <a:pPr eaLnBrk="1" fontAlgn="auto" hangingPunct="1">
              <a:buClr>
                <a:schemeClr val="tx1"/>
              </a:buClr>
              <a:defRPr/>
            </a:pPr>
            <a:endParaRPr lang="pt-BR" sz="11200" dirty="0"/>
          </a:p>
          <a:p>
            <a:pPr marL="0" indent="0" eaLnBrk="1" fontAlgn="auto" hangingPunct="1">
              <a:buClr>
                <a:schemeClr val="tx1"/>
              </a:buClr>
              <a:buNone/>
              <a:defRPr/>
            </a:pPr>
            <a:r>
              <a:rPr lang="pt-BR" sz="11700" dirty="0" smtClean="0"/>
              <a:t>“</a:t>
            </a:r>
            <a:r>
              <a:rPr lang="pt-BR" sz="11700" dirty="0"/>
              <a:t>o melhor princípio para se fixar a indenização é o que J</a:t>
            </a:r>
            <a:r>
              <a:rPr lang="pt-BR" sz="11700" i="1" dirty="0"/>
              <a:t>osé Affonso Dallegrave Neto </a:t>
            </a:r>
            <a:r>
              <a:rPr lang="pt-BR" sz="11700" dirty="0"/>
              <a:t>chama de  </a:t>
            </a:r>
            <a:r>
              <a:rPr lang="pt-BR" sz="11700" u="sng" dirty="0">
                <a:solidFill>
                  <a:srgbClr val="FFFF00"/>
                </a:solidFill>
              </a:rPr>
              <a:t>`Investidura Fática`, </a:t>
            </a:r>
            <a:r>
              <a:rPr lang="pt-BR" sz="11700" u="sng" dirty="0"/>
              <a:t>ou seja, se colocar no lugar da vítima para se ter ideia concreta do quanto seria a ela devido</a:t>
            </a:r>
            <a:r>
              <a:rPr lang="pt-BR" sz="11700" dirty="0"/>
              <a:t>.” </a:t>
            </a:r>
            <a:r>
              <a:rPr lang="pt-BR" sz="11700" dirty="0" smtClean="0"/>
              <a:t> </a:t>
            </a:r>
            <a:r>
              <a:rPr lang="pt-BR" sz="9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sz="9600" dirty="0">
                <a:solidFill>
                  <a:schemeClr val="tx2">
                    <a:lumMod val="75000"/>
                  </a:schemeClr>
                </a:solidFill>
              </a:rPr>
              <a:t>TST, Min. Rel. Pedro P. Manus </a:t>
            </a:r>
            <a:r>
              <a:rPr lang="pt-BR" sz="96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eaLnBrk="1" fontAlgn="auto" hangingPunct="1">
              <a:buClr>
                <a:schemeClr val="tx1"/>
              </a:buClr>
              <a:buNone/>
              <a:defRPr/>
            </a:pPr>
            <a:r>
              <a:rPr lang="pt-BR" sz="9600" dirty="0" smtClean="0">
                <a:solidFill>
                  <a:schemeClr val="tx2">
                    <a:lumMod val="75000"/>
                  </a:schemeClr>
                </a:solidFill>
              </a:rPr>
              <a:t>Processo </a:t>
            </a:r>
            <a:r>
              <a:rPr lang="pt-BR" sz="9600" dirty="0">
                <a:solidFill>
                  <a:schemeClr val="tx2">
                    <a:lumMod val="75000"/>
                  </a:schemeClr>
                </a:solidFill>
              </a:rPr>
              <a:t>nº AIRR-185-96.2010.5.05.0010. Pub: 23/5/2012) </a:t>
            </a:r>
          </a:p>
          <a:p>
            <a:pPr eaLnBrk="1" fontAlgn="auto" hangingPunct="1">
              <a:buClr>
                <a:schemeClr val="tx1"/>
              </a:buClr>
              <a:buFont typeface="Arial" pitchFamily="34" charset="0"/>
              <a:buNone/>
              <a:defRPr/>
            </a:pPr>
            <a:endParaRPr lang="pt-BR" sz="8000" dirty="0">
              <a:solidFill>
                <a:schemeClr val="accent2"/>
              </a:solidFill>
            </a:endParaRPr>
          </a:p>
          <a:p>
            <a:pPr eaLnBrk="1" fontAlgn="auto" hangingPunct="1">
              <a:buClr>
                <a:schemeClr val="tx1"/>
              </a:buClr>
              <a:buFont typeface="Arial" pitchFamily="34" charset="0"/>
              <a:buNone/>
              <a:defRPr/>
            </a:pPr>
            <a:endParaRPr lang="pt-BR" sz="8000" dirty="0"/>
          </a:p>
          <a:p>
            <a:pPr eaLnBrk="1" fontAlgn="auto" hangingPunct="1">
              <a:buClr>
                <a:schemeClr val="tx1"/>
              </a:buClr>
              <a:buFont typeface="Arial" pitchFamily="34" charset="0"/>
              <a:buNone/>
              <a:defRPr/>
            </a:pPr>
            <a:endParaRPr lang="pt-BR" sz="8000" dirty="0"/>
          </a:p>
          <a:p>
            <a:pPr eaLnBrk="1" fontAlgn="auto" hangingPunct="1">
              <a:buFontTx/>
              <a:buNone/>
              <a:defRPr/>
            </a:pP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  <a:p>
            <a:pPr eaLnBrk="1" fontAlgn="auto" hangingPunct="1">
              <a:buFontTx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buFontTx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3" descr="ilustra_perciv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72" y="385684"/>
            <a:ext cx="2261843" cy="14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38888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568" y="1233728"/>
            <a:ext cx="11381317" cy="59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77" tIns="60939" rIns="121877" bIns="60939" anchor="ctr">
            <a:spAutoFit/>
          </a:bodyPr>
          <a:lstStyle/>
          <a:p>
            <a:pPr lvl="1">
              <a:tabLst>
                <a:tab pos="1218773" algn="l"/>
              </a:tabLst>
              <a:defRPr/>
            </a:pP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A Pessoa Jurídica pode sofrer dano moral? </a:t>
            </a:r>
          </a:p>
          <a:p>
            <a:pPr marL="493012" lvl="1">
              <a:tabLst>
                <a:tab pos="1218773" algn="l"/>
              </a:tabLst>
              <a:defRPr/>
            </a:pPr>
            <a:endParaRPr lang="pt-BR" sz="2900" b="1" dirty="0">
              <a:solidFill>
                <a:schemeClr val="accent2"/>
              </a:solidFill>
              <a:cs typeface="Arial" pitchFamily="34" charset="0"/>
            </a:endParaRPr>
          </a:p>
          <a:p>
            <a:pPr marL="493012" lvl="1">
              <a:tabLst>
                <a:tab pos="1218773" algn="l"/>
              </a:tabLst>
              <a:defRPr/>
            </a:pPr>
            <a:r>
              <a:rPr lang="pt-BR" sz="29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pt-BR" sz="2900" b="1" dirty="0" smtClean="0">
                <a:solidFill>
                  <a:schemeClr val="accent2"/>
                </a:solidFill>
                <a:cs typeface="Arial" pitchFamily="34" charset="0"/>
              </a:rPr>
              <a:t>   </a:t>
            </a:r>
            <a:r>
              <a:rPr lang="pt-BR" sz="2700" b="1" dirty="0" smtClean="0">
                <a:solidFill>
                  <a:srgbClr val="FFFF00"/>
                </a:solidFill>
                <a:cs typeface="Arial" pitchFamily="34" charset="0"/>
              </a:rPr>
              <a:t>Art</a:t>
            </a:r>
            <a:r>
              <a:rPr lang="pt-BR" sz="2700" b="1" dirty="0">
                <a:solidFill>
                  <a:srgbClr val="FFFF00"/>
                </a:solidFill>
                <a:cs typeface="Arial" pitchFamily="34" charset="0"/>
              </a:rPr>
              <a:t>. 52 do CC/02: </a:t>
            </a:r>
          </a:p>
          <a:p>
            <a:pPr marL="493012" lvl="1">
              <a:tabLst>
                <a:tab pos="1218773" algn="l"/>
              </a:tabLst>
              <a:defRPr/>
            </a:pPr>
            <a:r>
              <a:rPr lang="pt-BR" sz="2700" i="1" dirty="0">
                <a:solidFill>
                  <a:srgbClr val="FFFF00"/>
                </a:solidFill>
                <a:cs typeface="Arial" pitchFamily="34" charset="0"/>
              </a:rPr>
              <a:t>    “aplica-se às PJ, no que couber, a </a:t>
            </a:r>
          </a:p>
          <a:p>
            <a:pPr marL="493012" lvl="1">
              <a:tabLst>
                <a:tab pos="1218773" algn="l"/>
              </a:tabLst>
              <a:defRPr/>
            </a:pPr>
            <a:r>
              <a:rPr lang="pt-BR" sz="2700" i="1" dirty="0">
                <a:solidFill>
                  <a:srgbClr val="FFFF00"/>
                </a:solidFill>
                <a:cs typeface="Arial" pitchFamily="34" charset="0"/>
              </a:rPr>
              <a:t>    </a:t>
            </a:r>
            <a:r>
              <a:rPr lang="pt-BR" sz="2700" i="1" dirty="0" smtClean="0">
                <a:solidFill>
                  <a:srgbClr val="FFFF00"/>
                </a:solidFill>
                <a:cs typeface="Arial" pitchFamily="34" charset="0"/>
              </a:rPr>
              <a:t> proteção </a:t>
            </a:r>
            <a:r>
              <a:rPr lang="pt-BR" sz="2700" i="1" dirty="0">
                <a:solidFill>
                  <a:srgbClr val="FFFF00"/>
                </a:solidFill>
                <a:cs typeface="Arial" pitchFamily="34" charset="0"/>
              </a:rPr>
              <a:t>dos direitos da personalidade”</a:t>
            </a:r>
          </a:p>
          <a:p>
            <a:pPr lvl="1" algn="ctr">
              <a:tabLst>
                <a:tab pos="1218773" algn="l"/>
              </a:tabLst>
              <a:defRPr/>
            </a:pPr>
            <a:endParaRPr lang="pt-BR" sz="2700" dirty="0">
              <a:solidFill>
                <a:schemeClr val="accent2"/>
              </a:solidFill>
              <a:cs typeface="Arial" pitchFamily="34" charset="0"/>
            </a:endParaRPr>
          </a:p>
          <a:p>
            <a:pPr marL="357592" lvl="1" algn="just">
              <a:tabLst>
                <a:tab pos="1218773" algn="l"/>
              </a:tabLst>
              <a:defRPr/>
            </a:pPr>
            <a:r>
              <a:rPr lang="pt-BR" sz="2400" dirty="0" smtClean="0">
                <a:cs typeface="Arial" pitchFamily="34" charset="0"/>
              </a:rPr>
              <a:t>“</a:t>
            </a:r>
            <a:r>
              <a:rPr lang="pt-BR" sz="2400" dirty="0">
                <a:cs typeface="Arial" pitchFamily="34" charset="0"/>
              </a:rPr>
              <a:t>A PJ não tem capacidade de sentir emoção e dor, estando por isso, desprovida de honra subjetiva e imune à injúria. Pode padecer, porém, de ataque à honra objetiva, pois goza de uma reputação junto a terceiros, passível de ficar abalada por atos que afetam seu bom nome no mundo civil ou comercial onde atua.” </a:t>
            </a:r>
            <a:r>
              <a:rPr lang="pt-BR" sz="2100" dirty="0">
                <a:solidFill>
                  <a:srgbClr val="FFFF00"/>
                </a:solidFill>
                <a:cs typeface="Arial" pitchFamily="34" charset="0"/>
              </a:rPr>
              <a:t>(STJ, 4a. T., </a:t>
            </a:r>
            <a:r>
              <a:rPr lang="pt-BR" sz="2100" dirty="0" err="1">
                <a:solidFill>
                  <a:srgbClr val="FFFF00"/>
                </a:solidFill>
                <a:cs typeface="Arial" pitchFamily="34" charset="0"/>
              </a:rPr>
              <a:t>Resp</a:t>
            </a:r>
            <a:r>
              <a:rPr lang="pt-BR" sz="2100" dirty="0">
                <a:solidFill>
                  <a:srgbClr val="FFFF00"/>
                </a:solidFill>
                <a:cs typeface="Arial" pitchFamily="34" charset="0"/>
              </a:rPr>
              <a:t>. 60.033-2, ME, </a:t>
            </a:r>
            <a:r>
              <a:rPr lang="es-ES_tradnl" sz="2100" dirty="0">
                <a:solidFill>
                  <a:srgbClr val="FFFF00"/>
                </a:solidFill>
                <a:cs typeface="Arial" pitchFamily="34" charset="0"/>
              </a:rPr>
              <a:t>Ruy Rosado. </a:t>
            </a:r>
            <a:r>
              <a:rPr lang="pt-BR" sz="2100" dirty="0">
                <a:solidFill>
                  <a:srgbClr val="FFFF00"/>
                </a:solidFill>
                <a:cs typeface="Arial" pitchFamily="34" charset="0"/>
              </a:rPr>
              <a:t>RSTJ 85/268-274)</a:t>
            </a:r>
          </a:p>
          <a:p>
            <a:pPr lvl="2">
              <a:tabLst>
                <a:tab pos="1218773" algn="l"/>
              </a:tabLst>
              <a:defRPr/>
            </a:pPr>
            <a:endParaRPr lang="pt-BR" sz="24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tabLst>
                <a:tab pos="1218773" algn="l"/>
              </a:tabLst>
              <a:defRPr/>
            </a:pPr>
            <a:endParaRPr lang="pt-BR" sz="2100" dirty="0">
              <a:solidFill>
                <a:schemeClr val="accent2"/>
              </a:solidFill>
              <a:latin typeface="Verdana" pitchFamily="34" charset="0"/>
            </a:endParaRPr>
          </a:p>
          <a:p>
            <a:pPr algn="ctr" eaLnBrk="0">
              <a:tabLst>
                <a:tab pos="1218773" algn="l"/>
              </a:tabLst>
              <a:defRPr/>
            </a:pPr>
            <a:endParaRPr lang="pt-BR" sz="24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6627" name="Picture 3" descr="empresa_abou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62" y="1627182"/>
            <a:ext cx="2688167" cy="14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042493" y="1247859"/>
            <a:ext cx="9772649" cy="4754683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80000"/>
              </a:lnSpc>
              <a:spcAft>
                <a:spcPts val="1900"/>
              </a:spcAft>
              <a:defRPr/>
            </a:pPr>
            <a:r>
              <a:rPr lang="pt-BR" sz="37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pt-BR" sz="3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Súmula </a:t>
            </a:r>
            <a:r>
              <a:rPr lang="pt-BR" sz="3700" dirty="0">
                <a:solidFill>
                  <a:srgbClr val="FFFF00"/>
                </a:solidFill>
                <a:latin typeface="Arial" charset="0"/>
                <a:cs typeface="Arial" charset="0"/>
              </a:rPr>
              <a:t>227, STJ:</a:t>
            </a:r>
            <a:r>
              <a:rPr lang="pt-BR" sz="3700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pt-BR" sz="3700" dirty="0">
                <a:latin typeface="Arial" charset="0"/>
                <a:cs typeface="Arial" charset="0"/>
              </a:rPr>
              <a:t>“A pessoa jurídica pode ser vítima de dano moral”</a:t>
            </a:r>
          </a:p>
          <a:p>
            <a:pPr marL="0" indent="0" algn="just">
              <a:lnSpc>
                <a:spcPct val="80000"/>
              </a:lnSpc>
              <a:defRPr/>
            </a:pPr>
            <a:endParaRPr lang="pt-BR" altLang="pt-BR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defRPr/>
            </a:pPr>
            <a:r>
              <a:rPr lang="pt-BR" altLang="pt-BR" sz="2800" dirty="0">
                <a:latin typeface="Arial" pitchFamily="34" charset="0"/>
                <a:cs typeface="Arial" pitchFamily="34" charset="0"/>
              </a:rPr>
              <a:t>“...O</a:t>
            </a:r>
            <a:r>
              <a:rPr lang="pt-BR" altLang="pt-BR" sz="2800" u="sng" dirty="0">
                <a:latin typeface="Arial" pitchFamily="34" charset="0"/>
                <a:cs typeface="Arial" pitchFamily="34" charset="0"/>
              </a:rPr>
              <a:t> fato da reclamada ter procedido cobranças a seus clientes quando esses já haviam pago ao recorrente (</a:t>
            </a:r>
            <a:r>
              <a:rPr lang="pt-BR" altLang="pt-BR" sz="2800" u="sng" dirty="0" err="1">
                <a:latin typeface="Arial" pitchFamily="34" charset="0"/>
                <a:cs typeface="Arial" pitchFamily="34" charset="0"/>
              </a:rPr>
              <a:t>ex-empregado</a:t>
            </a:r>
            <a:r>
              <a:rPr lang="pt-BR" altLang="pt-BR" sz="2800" u="sng" dirty="0">
                <a:latin typeface="Arial" pitchFamily="34" charset="0"/>
                <a:cs typeface="Arial" pitchFamily="34" charset="0"/>
              </a:rPr>
              <a:t>)</a:t>
            </a:r>
            <a:r>
              <a:rPr lang="pt-BR" altLang="pt-BR" sz="2800" dirty="0">
                <a:latin typeface="Arial" pitchFamily="34" charset="0"/>
                <a:cs typeface="Arial" pitchFamily="34" charset="0"/>
              </a:rPr>
              <a:t> que se apropriou indevidamente dos valores não os repassando à empresa, criou um conceito negativo dessa junto a tais clientes, com prejuízos inegáveis, justificando-se plenamente a condenação em danos morais”. </a:t>
            </a:r>
            <a:r>
              <a:rPr lang="pt-BR" altLang="pt-BR" sz="23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(TRT 24ª. R, PROC 01977/2005-003-24-00-5-RO.1 - DJ/MS de 26/04/2007)</a:t>
            </a:r>
          </a:p>
        </p:txBody>
      </p:sp>
    </p:spTree>
    <p:extLst>
      <p:ext uri="{BB962C8B-B14F-4D97-AF65-F5344CB8AC3E}">
        <p14:creationId xmlns:p14="http://schemas.microsoft.com/office/powerpoint/2010/main" val="30441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2" y="830575"/>
            <a:ext cx="10953751" cy="57068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700" dirty="0"/>
              <a:t>Lei 13.467/17:</a:t>
            </a:r>
          </a:p>
          <a:p>
            <a:pPr>
              <a:defRPr/>
            </a:pPr>
            <a:endParaRPr lang="pt-BR" sz="1100" dirty="0"/>
          </a:p>
          <a:p>
            <a:pPr>
              <a:defRPr/>
            </a:pPr>
            <a:r>
              <a:rPr lang="pt-BR" sz="3300" dirty="0">
                <a:solidFill>
                  <a:srgbClr val="FFFF00"/>
                </a:solidFill>
              </a:rPr>
              <a:t>Art. 223-D:</a:t>
            </a:r>
            <a:r>
              <a:rPr lang="pt-BR" sz="3300" dirty="0"/>
              <a:t> </a:t>
            </a:r>
            <a:r>
              <a:rPr lang="pt-BR" sz="2800" dirty="0"/>
              <a:t>“A imagem, a marca, o nome, o segredo empresarial e o sigilo da correspondência são </a:t>
            </a:r>
            <a:r>
              <a:rPr lang="pt-BR" sz="2800" i="1" dirty="0"/>
              <a:t>bens </a:t>
            </a:r>
            <a:r>
              <a:rPr lang="pt-BR" sz="2800" dirty="0"/>
              <a:t>juridicamente </a:t>
            </a:r>
            <a:r>
              <a:rPr lang="pt-BR" sz="2800" i="1" dirty="0"/>
              <a:t>tutelados inerentes à pessoa jurídica</a:t>
            </a:r>
            <a:r>
              <a:rPr lang="pt-BR" sz="2800" dirty="0"/>
              <a:t>.”</a:t>
            </a:r>
          </a:p>
          <a:p>
            <a:pPr>
              <a:defRPr/>
            </a:pPr>
            <a:endParaRPr lang="pt-BR" sz="3300" dirty="0"/>
          </a:p>
          <a:p>
            <a:pPr>
              <a:defRPr/>
            </a:pPr>
            <a:r>
              <a:rPr lang="pt-BR" sz="3300" dirty="0">
                <a:solidFill>
                  <a:srgbClr val="FFFF00"/>
                </a:solidFill>
              </a:rPr>
              <a:t>Art. 223-G,§2º: </a:t>
            </a:r>
            <a:r>
              <a:rPr lang="pt-BR" sz="2800" dirty="0"/>
              <a:t>“Se o ofendido for </a:t>
            </a:r>
            <a:r>
              <a:rPr lang="pt-BR" sz="2800" i="1" dirty="0"/>
              <a:t>PJ</a:t>
            </a:r>
            <a:r>
              <a:rPr lang="pt-BR" sz="2800" dirty="0"/>
              <a:t>, a indenização será fixada com observância dos </a:t>
            </a:r>
            <a:r>
              <a:rPr lang="pt-BR" sz="2800" i="1" dirty="0"/>
              <a:t>mesmos parâmetros (...)</a:t>
            </a:r>
            <a:r>
              <a:rPr lang="pt-BR" sz="2800" dirty="0"/>
              <a:t>, mas em relação ao salário contratual do ofensor”.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57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59200" y="380883"/>
            <a:ext cx="5181600" cy="15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53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pt-BR" altLang="pt-BR" sz="5300" b="1" u="sng">
                <a:solidFill>
                  <a:srgbClr val="FFFFFF"/>
                </a:solidFill>
                <a:latin typeface="Arial" pitchFamily="34" charset="0"/>
              </a:rPr>
              <a:t>ELEMENTOS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47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1" y="1447354"/>
            <a:ext cx="4305300" cy="7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700" b="1">
                <a:solidFill>
                  <a:schemeClr val="accent2"/>
                </a:solidFill>
                <a:latin typeface="Arial" pitchFamily="34" charset="0"/>
              </a:rPr>
              <a:t>RC - Subjetiva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4039471"/>
            <a:ext cx="4006851" cy="78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700" b="1">
                <a:solidFill>
                  <a:schemeClr val="accent2"/>
                </a:solidFill>
                <a:latin typeface="Arial" pitchFamily="34" charset="0"/>
              </a:rPr>
              <a:t>RC - Objetiva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320800" y="1904412"/>
            <a:ext cx="4572000" cy="83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endParaRPr lang="pt-BR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22400" y="4572706"/>
            <a:ext cx="4572000" cy="83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endParaRPr lang="pt-B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97600" y="1675883"/>
            <a:ext cx="4311651" cy="21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Dano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Culpa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Nexo Causal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74318" y="4344176"/>
            <a:ext cx="6074833" cy="212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Dano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Atividade de Risco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Nexo Causal</a:t>
            </a:r>
          </a:p>
        </p:txBody>
      </p:sp>
    </p:spTree>
    <p:extLst>
      <p:ext uri="{BB962C8B-B14F-4D97-AF65-F5344CB8AC3E}">
        <p14:creationId xmlns:p14="http://schemas.microsoft.com/office/powerpoint/2010/main" val="13357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31801" y="272966"/>
            <a:ext cx="11425767" cy="622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marL="268288" eaLnBrk="0">
              <a:lnSpc>
                <a:spcPct val="102000"/>
              </a:lnSpc>
              <a:spcAft>
                <a:spcPts val="1138"/>
              </a:spcAft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700" b="1">
                <a:solidFill>
                  <a:srgbClr val="FFFF00"/>
                </a:solidFill>
              </a:rPr>
              <a:t>	</a:t>
            </a:r>
            <a:r>
              <a:rPr lang="pt-BR" altLang="pt-BR" sz="3700" b="1">
                <a:solidFill>
                  <a:schemeClr val="tx1"/>
                </a:solidFill>
              </a:rPr>
              <a:t>ATO ILÍCITO OU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700" b="1">
                <a:solidFill>
                  <a:schemeClr val="tx1"/>
                </a:solidFill>
              </a:rPr>
              <a:t>     ATIVIDADE DE RISCO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700" b="1">
              <a:solidFill>
                <a:srgbClr val="FFFF00"/>
              </a:solidFill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700">
              <a:solidFill>
                <a:srgbClr val="FFFF00"/>
              </a:solidFill>
              <a:cs typeface="Arial" pitchFamily="34" charset="0"/>
            </a:endParaRPr>
          </a:p>
          <a:p>
            <a:pPr lvl="1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500">
                <a:solidFill>
                  <a:schemeClr val="accent2"/>
                </a:solidFill>
                <a:cs typeface="Arial" pitchFamily="34" charset="0"/>
              </a:rPr>
              <a:t>Art. 927, CC: 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“Aquele que, por ato ilícito (arts. 186 e 187) causar dano a outrem, fica obrigado a repará-lo.” </a:t>
            </a:r>
          </a:p>
          <a:p>
            <a:pPr lvl="1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500">
              <a:solidFill>
                <a:schemeClr val="tx1"/>
              </a:solidFill>
              <a:cs typeface="Arial" pitchFamily="34" charset="0"/>
            </a:endParaRPr>
          </a:p>
          <a:p>
            <a:pPr lvl="1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500">
                <a:solidFill>
                  <a:schemeClr val="accent2"/>
                </a:solidFill>
                <a:cs typeface="Arial" pitchFamily="34" charset="0"/>
              </a:rPr>
              <a:t>parágrafo único: 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“Haverá obrigação de reparar o dano, </a:t>
            </a:r>
            <a:r>
              <a:rPr lang="pt-BR" altLang="pt-BR" sz="3500" u="sng">
                <a:solidFill>
                  <a:schemeClr val="tx1"/>
                </a:solidFill>
                <a:cs typeface="Arial" pitchFamily="34" charset="0"/>
              </a:rPr>
              <a:t>independente de culpa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, nos casos especificados em lei, ou quando a </a:t>
            </a:r>
            <a:r>
              <a:rPr lang="pt-BR" altLang="pt-BR" sz="3500" u="sng">
                <a:solidFill>
                  <a:schemeClr val="tx1"/>
                </a:solidFill>
                <a:cs typeface="Arial" pitchFamily="34" charset="0"/>
              </a:rPr>
              <a:t>atividade normalmente desenvolvida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 pelo autor do dano </a:t>
            </a:r>
            <a:r>
              <a:rPr lang="pt-BR" altLang="pt-BR" sz="3500" u="sng">
                <a:solidFill>
                  <a:schemeClr val="tx1"/>
                </a:solidFill>
                <a:cs typeface="Arial" pitchFamily="34" charset="0"/>
              </a:rPr>
              <a:t>implicar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, por sua natureza, </a:t>
            </a:r>
            <a:r>
              <a:rPr lang="pt-BR" altLang="pt-BR" sz="3500" u="sng">
                <a:solidFill>
                  <a:schemeClr val="tx1"/>
                </a:solidFill>
                <a:cs typeface="Arial" pitchFamily="34" charset="0"/>
              </a:rPr>
              <a:t>risco</a:t>
            </a:r>
            <a:r>
              <a:rPr lang="pt-BR" altLang="pt-BR" sz="3500">
                <a:solidFill>
                  <a:schemeClr val="tx1"/>
                </a:solidFill>
                <a:cs typeface="Arial" pitchFamily="34" charset="0"/>
              </a:rPr>
              <a:t> para os direitos de outrem.”</a:t>
            </a:r>
            <a:r>
              <a:rPr lang="pt-BR" altLang="pt-BR" sz="350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243" name="Imagem 5" descr="seguranc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85" y="452828"/>
            <a:ext cx="2857500" cy="1656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33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332" y="917552"/>
            <a:ext cx="11582400" cy="640728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b="1" dirty="0">
                <a:solidFill>
                  <a:srgbClr val="00CCFF"/>
                </a:solidFill>
                <a:latin typeface="Arial" charset="0"/>
              </a:rPr>
              <a:t>	</a:t>
            </a:r>
            <a:r>
              <a:rPr lang="pt-BR" sz="4000" b="1" dirty="0">
                <a:solidFill>
                  <a:schemeClr val="accent2"/>
                </a:solidFill>
                <a:latin typeface="Arial" charset="0"/>
              </a:rPr>
              <a:t>Culpa acidentária do empregador: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</a:rPr>
              <a:t>	</a:t>
            </a:r>
            <a:r>
              <a:rPr lang="pt-BR" sz="2900" dirty="0">
                <a:latin typeface="Arial" charset="0"/>
              </a:rPr>
              <a:t>1) violação das normas de segurança e saúde do trabalho.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900" dirty="0">
                <a:latin typeface="Arial" charset="0"/>
              </a:rPr>
              <a:t>    </a:t>
            </a:r>
            <a:r>
              <a:rPr lang="pt-BR" sz="2900" dirty="0" smtClean="0">
                <a:latin typeface="Arial" charset="0"/>
              </a:rPr>
              <a:t>2</a:t>
            </a:r>
            <a:r>
              <a:rPr lang="pt-BR" sz="2900" dirty="0">
                <a:latin typeface="Arial" charset="0"/>
              </a:rPr>
              <a:t>) violação do dever geral de cautela   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</a:rPr>
              <a:t>       </a:t>
            </a:r>
            <a:r>
              <a:rPr lang="pt-BR" sz="2700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	</a:t>
            </a:r>
            <a:r>
              <a:rPr lang="pt-BR" sz="2400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latin typeface="Arial" charset="0"/>
              </a:rPr>
              <a:t>	</a:t>
            </a:r>
            <a:r>
              <a:rPr lang="pt-BR" sz="2700" dirty="0">
                <a:latin typeface="Arial" charset="0"/>
              </a:rPr>
              <a:t>Art. 157, Cabe às empresas: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  <a:cs typeface="Arial" charset="0"/>
              </a:rPr>
              <a:t>	I - </a:t>
            </a:r>
            <a:r>
              <a:rPr lang="pt-BR" sz="2700" u="sng" dirty="0">
                <a:latin typeface="Arial" charset="0"/>
                <a:cs typeface="Arial" charset="0"/>
              </a:rPr>
              <a:t>cumprir</a:t>
            </a:r>
            <a:r>
              <a:rPr lang="pt-BR" sz="2700" dirty="0">
                <a:latin typeface="Arial" charset="0"/>
                <a:cs typeface="Arial" charset="0"/>
              </a:rPr>
              <a:t> e </a:t>
            </a:r>
            <a:r>
              <a:rPr lang="pt-BR" sz="2700" u="sng" dirty="0">
                <a:latin typeface="Arial" charset="0"/>
                <a:cs typeface="Arial" charset="0"/>
              </a:rPr>
              <a:t>fazer cumprir as normas</a:t>
            </a:r>
            <a:r>
              <a:rPr lang="pt-BR" sz="2700" dirty="0">
                <a:latin typeface="Arial" charset="0"/>
                <a:cs typeface="Arial" charset="0"/>
              </a:rPr>
              <a:t> de segurança e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  <a:cs typeface="Arial" charset="0"/>
              </a:rPr>
              <a:t>	medicina do trabalho;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</a:rPr>
              <a:t>	II – “instruir os empregados, através de ordens de serviço, quanto às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</a:rPr>
              <a:t>	</a:t>
            </a:r>
            <a:r>
              <a:rPr lang="pt-BR" sz="2700" u="sng" dirty="0">
                <a:latin typeface="Arial" charset="0"/>
              </a:rPr>
              <a:t>precauções</a:t>
            </a:r>
            <a:r>
              <a:rPr lang="pt-BR" sz="2700" dirty="0">
                <a:latin typeface="Arial" charset="0"/>
              </a:rPr>
              <a:t> a tomar no sentido de evitar acidentes do trabalho ou 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2700" dirty="0">
                <a:latin typeface="Arial" charset="0"/>
              </a:rPr>
              <a:t>     doenças ocupacionais.”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pt-BR" sz="2700" dirty="0">
              <a:latin typeface="Arial" charset="0"/>
            </a:endParaRPr>
          </a:p>
          <a:p>
            <a:pPr lvl="2" eaLnBrk="1" fontAlgn="auto" hangingPunct="1">
              <a:lnSpc>
                <a:spcPct val="80000"/>
              </a:lnSpc>
              <a:buFontTx/>
              <a:buNone/>
              <a:defRPr/>
            </a:pPr>
            <a:endParaRPr lang="pt-BR" dirty="0" smtClean="0"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pt-BR" sz="800" dirty="0"/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pt-BR" sz="1100" dirty="0"/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pt-BR" sz="500" dirty="0"/>
              <a:t>	</a:t>
            </a:r>
            <a:endParaRPr lang="pt-BR" sz="800" dirty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endParaRPr lang="pt-BR" sz="800" dirty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defRPr/>
            </a:pPr>
            <a:endParaRPr lang="pt-BR" sz="900" dirty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31800" y="2726259"/>
            <a:ext cx="11040533" cy="3233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99" tIns="60949" rIns="121899" bIns="60949" anchor="ctr"/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240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9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1"/>
          <p:cNvSpPr>
            <a:spLocks noChangeArrowheads="1"/>
          </p:cNvSpPr>
          <p:nvPr/>
        </p:nvSpPr>
        <p:spPr bwMode="auto">
          <a:xfrm>
            <a:off x="814918" y="619993"/>
            <a:ext cx="10560049" cy="57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just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000" b="1" dirty="0">
                <a:solidFill>
                  <a:srgbClr val="FFFF00"/>
                </a:solidFill>
              </a:rPr>
              <a:t>Na esfera acidentária espera-se </a:t>
            </a:r>
          </a:p>
          <a:p>
            <a:pPr algn="just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000" b="1" dirty="0">
                <a:solidFill>
                  <a:srgbClr val="FFFF00"/>
                </a:solidFill>
              </a:rPr>
              <a:t>extrema cautela:</a:t>
            </a:r>
          </a:p>
          <a:p>
            <a:pPr algn="just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endParaRPr lang="pt-BR" altLang="pt-BR" sz="3500" b="1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spcAft>
                <a:spcPct val="0"/>
              </a:spcAft>
              <a:buClrTx/>
              <a:buFont typeface="Wingdings" pitchFamily="2" charset="2"/>
              <a:buNone/>
            </a:pPr>
            <a:endParaRPr lang="pt-BR" altLang="pt-BR" sz="12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pt-BR" altLang="pt-BR" sz="3700" dirty="0">
                <a:solidFill>
                  <a:schemeClr val="tx1"/>
                </a:solidFill>
              </a:rPr>
              <a:t>“A conduta exigida do empregador </a:t>
            </a:r>
            <a:r>
              <a:rPr lang="pt-BR" altLang="pt-BR" sz="3700" u="sng" dirty="0">
                <a:solidFill>
                  <a:schemeClr val="tx1"/>
                </a:solidFill>
              </a:rPr>
              <a:t>vai além daquela esperada do homem médio</a:t>
            </a:r>
            <a:r>
              <a:rPr lang="pt-BR" altLang="pt-BR" sz="3700" dirty="0">
                <a:solidFill>
                  <a:schemeClr val="tx1"/>
                </a:solidFill>
              </a:rPr>
              <a:t> nos atos da vida civil (</a:t>
            </a:r>
            <a:r>
              <a:rPr lang="pt-BR" altLang="pt-BR" sz="3700" i="1" dirty="0" err="1">
                <a:solidFill>
                  <a:schemeClr val="tx1"/>
                </a:solidFill>
              </a:rPr>
              <a:t>bonus</a:t>
            </a:r>
            <a:r>
              <a:rPr lang="pt-BR" altLang="pt-BR" sz="3700" i="1" dirty="0">
                <a:solidFill>
                  <a:schemeClr val="tx1"/>
                </a:solidFill>
              </a:rPr>
              <a:t> pater famílias</a:t>
            </a:r>
            <a:r>
              <a:rPr lang="pt-BR" altLang="pt-BR" sz="3700" dirty="0">
                <a:solidFill>
                  <a:schemeClr val="tx1"/>
                </a:solidFill>
              </a:rPr>
              <a:t>), uma vez que</a:t>
            </a:r>
            <a:r>
              <a:rPr lang="pt-BR" altLang="pt-BR" sz="3700" u="sng" dirty="0">
                <a:solidFill>
                  <a:schemeClr val="tx1"/>
                </a:solidFill>
              </a:rPr>
              <a:t> a empresa tem o dever legal de adotar as medidas preventivas cabíveis </a:t>
            </a:r>
            <a:r>
              <a:rPr lang="pt-BR" altLang="pt-BR" sz="3700" dirty="0">
                <a:solidFill>
                  <a:schemeClr val="tx1"/>
                </a:solidFill>
              </a:rPr>
              <a:t>para afastar os riscos inerentes ao trabalho.” </a:t>
            </a:r>
            <a:r>
              <a:rPr lang="pt-BR" altLang="pt-BR" sz="2400" dirty="0">
                <a:solidFill>
                  <a:schemeClr val="accent2"/>
                </a:solidFill>
                <a:cs typeface="Arial" pitchFamily="34" charset="0"/>
              </a:rPr>
              <a:t>(TRT, 3ª. R. Rel. Sebastião G. de Oliveira, </a:t>
            </a:r>
            <a:r>
              <a:rPr lang="pt-BR" altLang="pt-BR" sz="2400" dirty="0" err="1">
                <a:solidFill>
                  <a:schemeClr val="accent2"/>
                </a:solidFill>
                <a:cs typeface="Arial" pitchFamily="34" charset="0"/>
              </a:rPr>
              <a:t>Proc</a:t>
            </a:r>
            <a:r>
              <a:rPr lang="pt-BR" altLang="pt-BR" sz="2400" dirty="0">
                <a:solidFill>
                  <a:schemeClr val="accent2"/>
                </a:solidFill>
                <a:cs typeface="Arial" pitchFamily="34" charset="0"/>
              </a:rPr>
              <a:t> 01349-2004-037-03-00-0-RO,DJ/MG: 22/9/2005)</a:t>
            </a:r>
          </a:p>
          <a:p>
            <a:pPr eaLnBrk="1" hangingPunct="1">
              <a:lnSpc>
                <a:spcPct val="80000"/>
              </a:lnSpc>
              <a:spcAft>
                <a:spcPct val="0"/>
              </a:spcAft>
              <a:buClrTx/>
              <a:buFont typeface="Wingdings" pitchFamily="2" charset="2"/>
              <a:buNone/>
            </a:pPr>
            <a:endParaRPr lang="pt-BR" altLang="pt-BR" sz="2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Char char="-"/>
            </a:pPr>
            <a:r>
              <a:rPr lang="pt-BR" alt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dever de prevenção e precaução</a:t>
            </a: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Char char="-"/>
            </a:pPr>
            <a:r>
              <a:rPr lang="pt-BR" altLang="pt-BR" sz="2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NR 1.7; Art. 7º, XXII, CF;</a:t>
            </a:r>
          </a:p>
          <a:p>
            <a:pPr algn="just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Char char="-"/>
            </a:pPr>
            <a:r>
              <a:rPr lang="pt-BR" altLang="pt-BR" sz="2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Força Normativa das </a:t>
            </a:r>
            <a:r>
              <a:rPr lang="pt-BR" altLang="pt-BR" sz="27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NRs</a:t>
            </a:r>
            <a:r>
              <a:rPr lang="pt-BR" altLang="pt-BR" sz="2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(art. 200, CLT)</a:t>
            </a:r>
            <a:r>
              <a:rPr lang="en-US" altLang="pt-BR" sz="21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21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altLang="pt-BR" sz="19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Vídeo</a:t>
            </a:r>
            <a:r>
              <a:rPr lang="en-US" altLang="pt-BR" sz="19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19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escada</a:t>
            </a:r>
            <a:endParaRPr lang="pt-BR" altLang="pt-BR" sz="19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619993"/>
            <a:ext cx="1799167" cy="122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755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1" y="550164"/>
            <a:ext cx="11425767" cy="67670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pt-BR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RESPONSABILIDADE CIVIL </a:t>
            </a:r>
            <a:r>
              <a:rPr lang="pt-BR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OBJETIVA</a:t>
            </a:r>
            <a:r>
              <a:rPr lang="pt-BR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pt-BR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pt-BR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	</a:t>
            </a:r>
            <a:r>
              <a:rPr lang="pt-BR" sz="2800" dirty="0">
                <a:latin typeface="Arial" charset="0"/>
                <a:cs typeface="Arial" charset="0"/>
              </a:rPr>
              <a:t>Atividade normal de risco- </a:t>
            </a:r>
            <a:r>
              <a:rPr lang="es-US" sz="2800" dirty="0"/>
              <a:t>art. 927, </a:t>
            </a:r>
            <a:r>
              <a:rPr lang="es-US" sz="2800" dirty="0" err="1"/>
              <a:t>pg</a:t>
            </a:r>
            <a:r>
              <a:rPr lang="es-US" sz="2800" dirty="0"/>
              <a:t> único do CC</a:t>
            </a:r>
            <a:r>
              <a:rPr lang="es-US" sz="2800" dirty="0" smtClean="0"/>
              <a:t>.</a:t>
            </a:r>
          </a:p>
          <a:p>
            <a:pPr marL="0" indent="0">
              <a:buNone/>
              <a:defRPr/>
            </a:pPr>
            <a:endParaRPr lang="pt-BR" sz="2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sz="3200" dirty="0">
                <a:solidFill>
                  <a:schemeClr val="accent2"/>
                </a:solidFill>
                <a:latin typeface="Arial" charset="0"/>
                <a:cs typeface="Arial" charset="0"/>
              </a:rPr>
              <a:t>	Ramo de atividade x Tipo de acidente</a:t>
            </a:r>
          </a:p>
          <a:p>
            <a:pPr>
              <a:defRPr/>
            </a:pPr>
            <a:r>
              <a:rPr lang="es-US" sz="3200" dirty="0"/>
              <a:t>	</a:t>
            </a:r>
            <a:r>
              <a:rPr lang="es-US" sz="2900" dirty="0"/>
              <a:t>A </a:t>
            </a:r>
            <a:r>
              <a:rPr lang="es-US" sz="2900" u="sng" dirty="0"/>
              <a:t>SBDI-1</a:t>
            </a:r>
            <a:r>
              <a:rPr lang="es-US" sz="2900" dirty="0"/>
              <a:t> </a:t>
            </a:r>
            <a:r>
              <a:rPr lang="es-US" sz="2900" dirty="0" err="1"/>
              <a:t>decidiu</a:t>
            </a:r>
            <a:r>
              <a:rPr lang="es-US" sz="2900" dirty="0"/>
              <a:t> que a </a:t>
            </a:r>
            <a:r>
              <a:rPr lang="es-US" sz="2900" dirty="0" err="1"/>
              <a:t>responsabilidade</a:t>
            </a:r>
            <a:r>
              <a:rPr lang="es-US" sz="2900" dirty="0"/>
              <a:t> é objetiva </a:t>
            </a:r>
            <a:r>
              <a:rPr lang="es-US" sz="2900" dirty="0" err="1"/>
              <a:t>em</a:t>
            </a:r>
            <a:r>
              <a:rPr lang="es-US" sz="2900" dirty="0"/>
              <a:t> caso de </a:t>
            </a:r>
            <a:r>
              <a:rPr lang="es-US" sz="2900" dirty="0" err="1"/>
              <a:t>acidente</a:t>
            </a:r>
            <a:r>
              <a:rPr lang="es-US" sz="2900" dirty="0"/>
              <a:t> </a:t>
            </a:r>
            <a:r>
              <a:rPr lang="es-US" sz="2900" dirty="0" err="1"/>
              <a:t>em</a:t>
            </a:r>
            <a:r>
              <a:rPr lang="es-US" sz="2900" dirty="0"/>
              <a:t> </a:t>
            </a:r>
            <a:r>
              <a:rPr lang="es-US" sz="2900" dirty="0" err="1"/>
              <a:t>trabalho</a:t>
            </a:r>
            <a:r>
              <a:rPr lang="es-US" sz="2900" dirty="0"/>
              <a:t> de risco acentuado, restando </a:t>
            </a:r>
            <a:r>
              <a:rPr lang="es-US" sz="2900" dirty="0" err="1"/>
              <a:t>estabelecido</a:t>
            </a:r>
            <a:r>
              <a:rPr lang="es-US" sz="2900" dirty="0"/>
              <a:t> que </a:t>
            </a:r>
            <a:r>
              <a:rPr lang="es-US" sz="2900" u="sng" dirty="0" err="1"/>
              <a:t>não</a:t>
            </a:r>
            <a:r>
              <a:rPr lang="es-US" sz="2900" u="sng" dirty="0"/>
              <a:t> é a </a:t>
            </a:r>
            <a:r>
              <a:rPr lang="es-US" sz="2900" u="sng" dirty="0" err="1"/>
              <a:t>atividade</a:t>
            </a:r>
            <a:r>
              <a:rPr lang="es-US" sz="2900" u="sng" dirty="0"/>
              <a:t> da empresa, mas o específico labor do </a:t>
            </a:r>
            <a:r>
              <a:rPr lang="es-US" sz="2900" u="sng" dirty="0" err="1"/>
              <a:t>empregado</a:t>
            </a:r>
            <a:r>
              <a:rPr lang="es-US" sz="2900" u="sng" dirty="0"/>
              <a:t> que define o risco</a:t>
            </a:r>
            <a:r>
              <a:rPr lang="es-US" sz="2900" dirty="0"/>
              <a:t>. </a:t>
            </a:r>
          </a:p>
          <a:p>
            <a:pPr>
              <a:defRPr/>
            </a:pPr>
            <a:r>
              <a:rPr lang="es-US" sz="3500" dirty="0">
                <a:solidFill>
                  <a:schemeClr val="accent2"/>
                </a:solidFill>
              </a:rPr>
              <a:t>	</a:t>
            </a:r>
            <a:r>
              <a:rPr lang="es-US" sz="2400" dirty="0">
                <a:solidFill>
                  <a:schemeClr val="accent2"/>
                </a:solidFill>
              </a:rPr>
              <a:t>(TST; RR 43940-45.2007.5.09.0664; 3ª. T.; Rel. Min. Alexandre de Agra Belmonte;    DEJT 30/08/2013)</a:t>
            </a:r>
          </a:p>
          <a:p>
            <a:pPr>
              <a:defRPr/>
            </a:pPr>
            <a:endParaRPr lang="pt-BR" sz="27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latin typeface="Arial" charset="0"/>
                <a:cs typeface="Arial" charset="0"/>
              </a:rPr>
              <a:t>									</a:t>
            </a:r>
            <a:endParaRPr lang="pt-BR" sz="2100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4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59200" y="380883"/>
            <a:ext cx="5181600" cy="15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53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pt-BR" altLang="pt-BR" sz="5300" b="1" u="sng">
                <a:solidFill>
                  <a:srgbClr val="FFFFFF"/>
                </a:solidFill>
                <a:latin typeface="Arial" pitchFamily="34" charset="0"/>
              </a:rPr>
              <a:t>ELEMENTOS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47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1" y="1447354"/>
            <a:ext cx="4305300" cy="7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700" b="1">
                <a:solidFill>
                  <a:schemeClr val="accent2"/>
                </a:solidFill>
                <a:latin typeface="Arial" pitchFamily="34" charset="0"/>
              </a:rPr>
              <a:t>RC - Subjetiva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4039471"/>
            <a:ext cx="4006851" cy="78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700" b="1">
                <a:solidFill>
                  <a:schemeClr val="accent2"/>
                </a:solidFill>
                <a:latin typeface="Arial" pitchFamily="34" charset="0"/>
              </a:rPr>
              <a:t>RC - Objetiva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320800" y="1904412"/>
            <a:ext cx="4572000" cy="83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endParaRPr lang="pt-BR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22400" y="4572706"/>
            <a:ext cx="4572000" cy="83794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endParaRPr lang="pt-B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97600" y="1675883"/>
            <a:ext cx="4311651" cy="21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Dano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Culpa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Nexo Causal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74318" y="4344176"/>
            <a:ext cx="6074833" cy="212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Dano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Atividade de Risco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 typeface="Wingdings" pitchFamily="2" charset="2"/>
              <a:buChar char="ü"/>
            </a:pPr>
            <a:r>
              <a:rPr lang="pt-BR" altLang="pt-BR" sz="4700" b="1">
                <a:solidFill>
                  <a:schemeClr val="tx1"/>
                </a:solidFill>
                <a:latin typeface="Arial" pitchFamily="34" charset="0"/>
              </a:rPr>
              <a:t>Nexo Causal</a:t>
            </a:r>
          </a:p>
        </p:txBody>
      </p:sp>
    </p:spTree>
    <p:extLst>
      <p:ext uri="{BB962C8B-B14F-4D97-AF65-F5344CB8AC3E}">
        <p14:creationId xmlns:p14="http://schemas.microsoft.com/office/powerpoint/2010/main" val="23817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4917" y="427435"/>
            <a:ext cx="10845800" cy="5689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sz="3600" b="1" dirty="0" smtClean="0">
                <a:solidFill>
                  <a:srgbClr val="FFFF00"/>
                </a:solidFill>
              </a:rPr>
              <a:t>Jurisprudência: </a:t>
            </a:r>
            <a:r>
              <a:rPr lang="pt-BR" sz="3600" b="1" dirty="0">
                <a:solidFill>
                  <a:srgbClr val="FFFF00"/>
                </a:solidFill>
              </a:rPr>
              <a:t>atividade normal de risco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3700" b="1" dirty="0"/>
              <a:t> </a:t>
            </a:r>
            <a:r>
              <a:rPr lang="pt-BR" altLang="pt-BR" sz="2400" dirty="0" smtClean="0">
                <a:cs typeface="Arial" pitchFamily="34" charset="0"/>
              </a:rPr>
              <a:t>Risco Criado x Risco Proveito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400" i="1" dirty="0" smtClean="0">
                <a:cs typeface="Arial" pitchFamily="34" charset="0"/>
              </a:rPr>
              <a:t>  </a:t>
            </a:r>
            <a:r>
              <a:rPr lang="pt-BR" altLang="pt-BR" sz="2400" i="1" dirty="0" err="1" smtClean="0">
                <a:cs typeface="Arial" pitchFamily="34" charset="0"/>
              </a:rPr>
              <a:t>Ubi</a:t>
            </a:r>
            <a:r>
              <a:rPr lang="pt-BR" altLang="pt-BR" sz="2400" i="1" dirty="0" smtClean="0">
                <a:cs typeface="Arial" pitchFamily="34" charset="0"/>
              </a:rPr>
              <a:t> </a:t>
            </a:r>
            <a:r>
              <a:rPr lang="pt-BR" altLang="pt-BR" sz="2400" i="1" dirty="0" err="1" smtClean="0">
                <a:cs typeface="Arial" pitchFamily="34" charset="0"/>
              </a:rPr>
              <a:t>emolumentum</a:t>
            </a:r>
            <a:r>
              <a:rPr lang="pt-BR" altLang="pt-BR" sz="2400" i="1" dirty="0" smtClean="0">
                <a:cs typeface="Arial" pitchFamily="34" charset="0"/>
              </a:rPr>
              <a:t>, </a:t>
            </a:r>
            <a:r>
              <a:rPr lang="pt-BR" altLang="pt-BR" sz="2400" i="1" dirty="0" err="1" smtClean="0">
                <a:cs typeface="Arial" pitchFamily="34" charset="0"/>
              </a:rPr>
              <a:t>ibi</a:t>
            </a:r>
            <a:r>
              <a:rPr lang="pt-BR" altLang="pt-BR" sz="2400" i="1" dirty="0" smtClean="0">
                <a:cs typeface="Arial" pitchFamily="34" charset="0"/>
              </a:rPr>
              <a:t> </a:t>
            </a:r>
            <a:r>
              <a:rPr lang="pt-BR" altLang="pt-BR" sz="2400" i="1" dirty="0" err="1" smtClean="0">
                <a:cs typeface="Arial" pitchFamily="34" charset="0"/>
              </a:rPr>
              <a:t>onus</a:t>
            </a:r>
            <a:endParaRPr lang="pt-BR" altLang="pt-BR" sz="2400" i="1" dirty="0" smtClean="0">
              <a:cs typeface="Arial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pt-BR" altLang="pt-BR" sz="2400" i="1" dirty="0" smtClean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US" sz="3700" i="1" u="sng" dirty="0" smtClean="0">
                <a:solidFill>
                  <a:srgbClr val="FFFF00"/>
                </a:solidFill>
              </a:rPr>
              <a:t>  Corte </a:t>
            </a:r>
            <a:r>
              <a:rPr lang="es-US" sz="3700" i="1" u="sng" dirty="0">
                <a:solidFill>
                  <a:srgbClr val="FFFF00"/>
                </a:solidFill>
              </a:rPr>
              <a:t>de cana de </a:t>
            </a:r>
            <a:r>
              <a:rPr lang="es-US" sz="3700" i="1" u="sng" dirty="0" err="1">
                <a:solidFill>
                  <a:srgbClr val="FFFF00"/>
                </a:solidFill>
              </a:rPr>
              <a:t>açúcar</a:t>
            </a:r>
            <a:r>
              <a:rPr lang="es-US" sz="3700" i="1" dirty="0">
                <a:solidFill>
                  <a:srgbClr val="FFFF00"/>
                </a:solidFill>
              </a:rPr>
              <a:t>:</a:t>
            </a:r>
          </a:p>
          <a:p>
            <a:pPr>
              <a:defRPr/>
            </a:pPr>
            <a:r>
              <a:rPr lang="es-US" sz="2700" dirty="0" err="1"/>
              <a:t>Processo</a:t>
            </a:r>
            <a:r>
              <a:rPr lang="es-US" sz="2700" dirty="0"/>
              <a:t>: RR-28540-90.2006.5.15.0071</a:t>
            </a:r>
            <a:endParaRPr lang="pt-BR" sz="2700" dirty="0"/>
          </a:p>
          <a:p>
            <a:pPr>
              <a:defRPr/>
            </a:pPr>
            <a:r>
              <a:rPr lang="es-US" sz="3200" dirty="0">
                <a:solidFill>
                  <a:schemeClr val="accent2"/>
                </a:solidFill>
              </a:rPr>
              <a:t>Rel. Min. José Roberto Freire Pimenta:</a:t>
            </a:r>
            <a:endParaRPr lang="pt-BR" sz="3200" dirty="0">
              <a:solidFill>
                <a:schemeClr val="accent2"/>
              </a:solidFill>
            </a:endParaRPr>
          </a:p>
          <a:p>
            <a:pPr marL="533307" lvl="1" indent="0">
              <a:buNone/>
              <a:defRPr/>
            </a:pPr>
            <a:r>
              <a:rPr lang="es-US" sz="2900" dirty="0"/>
              <a:t>"No tocante </a:t>
            </a:r>
            <a:r>
              <a:rPr lang="es-US" sz="2900" dirty="0" err="1"/>
              <a:t>ao</a:t>
            </a:r>
            <a:r>
              <a:rPr lang="es-US" sz="2900" dirty="0"/>
              <a:t> risco da </a:t>
            </a:r>
            <a:r>
              <a:rPr lang="es-US" sz="2900" dirty="0" err="1"/>
              <a:t>atividade</a:t>
            </a:r>
            <a:r>
              <a:rPr lang="es-US" sz="2900" dirty="0"/>
              <a:t> </a:t>
            </a:r>
            <a:r>
              <a:rPr lang="es-US" sz="2900" dirty="0" err="1"/>
              <a:t>desenvolvida</a:t>
            </a:r>
            <a:r>
              <a:rPr lang="es-US" sz="2900" dirty="0"/>
              <a:t> no corte de cana de </a:t>
            </a:r>
            <a:r>
              <a:rPr lang="es-US" sz="2900" dirty="0" err="1"/>
              <a:t>açúcar</a:t>
            </a:r>
            <a:r>
              <a:rPr lang="es-US" sz="2900" dirty="0"/>
              <a:t>, esta Corte </a:t>
            </a:r>
            <a:r>
              <a:rPr lang="es-US" sz="2900" dirty="0" err="1"/>
              <a:t>tem</a:t>
            </a:r>
            <a:r>
              <a:rPr lang="es-US" sz="2900" dirty="0"/>
              <a:t> entendido que a </a:t>
            </a:r>
            <a:r>
              <a:rPr lang="es-US" sz="2900" dirty="0" err="1"/>
              <a:t>responsabilidade</a:t>
            </a:r>
            <a:r>
              <a:rPr lang="es-US" sz="2900" dirty="0"/>
              <a:t> é objetiva, </a:t>
            </a:r>
            <a:r>
              <a:rPr lang="es-US" sz="2900" dirty="0" err="1"/>
              <a:t>prescindindo</a:t>
            </a:r>
            <a:r>
              <a:rPr lang="es-US" sz="2900" dirty="0"/>
              <a:t> da </a:t>
            </a:r>
            <a:r>
              <a:rPr lang="es-US" sz="2900" dirty="0" err="1"/>
              <a:t>comprovação</a:t>
            </a:r>
            <a:r>
              <a:rPr lang="es-US" sz="2900" dirty="0"/>
              <a:t>    de dolo </a:t>
            </a:r>
            <a:r>
              <a:rPr lang="es-US" sz="2900" dirty="0" err="1"/>
              <a:t>ou</a:t>
            </a:r>
            <a:r>
              <a:rPr lang="es-US" sz="2900" dirty="0"/>
              <a:t> culpa do </a:t>
            </a:r>
            <a:r>
              <a:rPr lang="es-US" sz="2900" dirty="0" err="1"/>
              <a:t>empregador</a:t>
            </a:r>
            <a:r>
              <a:rPr lang="es-US" sz="2900" dirty="0"/>
              <a:t>".</a:t>
            </a:r>
            <a:endParaRPr lang="pt-BR" sz="2900" dirty="0"/>
          </a:p>
          <a:p>
            <a:pPr>
              <a:defRPr/>
            </a:pPr>
            <a:endParaRPr lang="pt-BR" sz="3700" dirty="0"/>
          </a:p>
        </p:txBody>
      </p:sp>
    </p:spTree>
    <p:extLst>
      <p:ext uri="{BB962C8B-B14F-4D97-AF65-F5344CB8AC3E}">
        <p14:creationId xmlns:p14="http://schemas.microsoft.com/office/powerpoint/2010/main" val="242588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837941"/>
            <a:ext cx="10953749" cy="5706889"/>
          </a:xfrm>
        </p:spPr>
        <p:txBody>
          <a:bodyPr/>
          <a:lstStyle/>
          <a:p>
            <a:pPr>
              <a:defRPr/>
            </a:pPr>
            <a:r>
              <a:rPr lang="pt-BR" sz="2900" dirty="0"/>
              <a:t>	</a:t>
            </a:r>
            <a:r>
              <a:rPr lang="pt-BR" sz="2900" u="sng" dirty="0">
                <a:solidFill>
                  <a:srgbClr val="FFFF00"/>
                </a:solidFill>
              </a:rPr>
              <a:t>MOTORISTA DE CAMINHÃO. ATIVIDADE DE RISCO.</a:t>
            </a:r>
            <a:r>
              <a:rPr lang="pt-BR" sz="29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pt-BR" sz="2900" dirty="0"/>
              <a:t>	</a:t>
            </a:r>
            <a:r>
              <a:rPr lang="pt-BR" sz="2900" dirty="0" smtClean="0"/>
              <a:t>Os </a:t>
            </a:r>
            <a:r>
              <a:rPr lang="pt-BR" sz="2900" u="sng" dirty="0"/>
              <a:t>motoristas profissionais</a:t>
            </a:r>
            <a:r>
              <a:rPr lang="pt-BR" sz="2900" dirty="0"/>
              <a:t>, aplicados ao transporte rodoviário enfrentam, cotidianamente, grandes riscos com a falta de estrutura da malha rodoviária brasileira. </a:t>
            </a:r>
            <a:r>
              <a:rPr lang="pt-BR" sz="2900" u="sng" dirty="0"/>
              <a:t>O perigo de acidentes é constante...</a:t>
            </a:r>
            <a:r>
              <a:rPr lang="pt-BR" sz="2900" dirty="0"/>
              <a:t> Nesse contexto, revela-se </a:t>
            </a:r>
            <a:r>
              <a:rPr lang="pt-BR" sz="2900" dirty="0" err="1"/>
              <a:t>inafastável</a:t>
            </a:r>
            <a:r>
              <a:rPr lang="pt-BR" sz="2900" dirty="0"/>
              <a:t> o enquadramento da atividade de motorista de viagem como de risco, o que autoriza o deferimento dos títulos postulados com arrimo na aplicação da </a:t>
            </a:r>
            <a:r>
              <a:rPr lang="pt-BR" sz="2900" u="sng" dirty="0"/>
              <a:t>responsabilidade objetiva </a:t>
            </a:r>
            <a:r>
              <a:rPr lang="pt-BR" sz="2900" dirty="0"/>
              <a:t>prevista no Código Civil. Precedentes. </a:t>
            </a:r>
            <a:r>
              <a:rPr lang="pt-BR" sz="2400" dirty="0">
                <a:solidFill>
                  <a:srgbClr val="FFFF00"/>
                </a:solidFill>
              </a:rPr>
              <a:t>(TST; AIRR 0001896-90.2013.5.09.0020; 3ª Turma; Rel. Min. Alberto </a:t>
            </a:r>
            <a:r>
              <a:rPr lang="pt-BR" sz="2400" dirty="0" err="1">
                <a:solidFill>
                  <a:srgbClr val="FFFF00"/>
                </a:solidFill>
              </a:rPr>
              <a:t>Bresciani</a:t>
            </a:r>
            <a:r>
              <a:rPr lang="pt-BR" sz="2400" dirty="0">
                <a:solidFill>
                  <a:srgbClr val="FFFF00"/>
                </a:solidFill>
              </a:rPr>
              <a:t>; DEJT 31/03/</a:t>
            </a:r>
            <a:r>
              <a:rPr lang="pt-BR" sz="2400" b="1" dirty="0">
                <a:solidFill>
                  <a:srgbClr val="FFFF00"/>
                </a:solidFill>
              </a:rPr>
              <a:t>2017</a:t>
            </a:r>
            <a:r>
              <a:rPr lang="pt-BR" sz="2400" dirty="0">
                <a:solidFill>
                  <a:srgbClr val="FFFF00"/>
                </a:solidFill>
              </a:rPr>
              <a:t>; Pág. 2136)</a:t>
            </a:r>
          </a:p>
        </p:txBody>
      </p:sp>
    </p:spTree>
    <p:extLst>
      <p:ext uri="{BB962C8B-B14F-4D97-AF65-F5344CB8AC3E}">
        <p14:creationId xmlns:p14="http://schemas.microsoft.com/office/powerpoint/2010/main" val="4022851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1" y="905654"/>
            <a:ext cx="9886951" cy="44436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s-US" sz="12800" i="1" u="sng" dirty="0" smtClean="0">
                <a:solidFill>
                  <a:srgbClr val="FFFF00"/>
                </a:solidFill>
              </a:rPr>
              <a:t>   </a:t>
            </a:r>
            <a:r>
              <a:rPr lang="es-US" sz="12800" i="1" u="sng" dirty="0" err="1" smtClean="0">
                <a:solidFill>
                  <a:srgbClr val="FFFF00"/>
                </a:solidFill>
              </a:rPr>
              <a:t>Construção</a:t>
            </a:r>
            <a:r>
              <a:rPr lang="es-US" sz="12800" i="1" u="sng" dirty="0" smtClean="0">
                <a:solidFill>
                  <a:srgbClr val="FFFF00"/>
                </a:solidFill>
              </a:rPr>
              <a:t>  </a:t>
            </a:r>
            <a:r>
              <a:rPr lang="es-US" sz="12800" i="1" u="sng" dirty="0">
                <a:solidFill>
                  <a:srgbClr val="FFFF00"/>
                </a:solidFill>
              </a:rPr>
              <a:t>Civil – </a:t>
            </a:r>
            <a:r>
              <a:rPr lang="es-US" sz="12800" i="1" u="sng" dirty="0" err="1">
                <a:solidFill>
                  <a:srgbClr val="FFFF00"/>
                </a:solidFill>
              </a:rPr>
              <a:t>utilização</a:t>
            </a:r>
            <a:r>
              <a:rPr lang="es-US" sz="12800" i="1" u="sng" dirty="0">
                <a:solidFill>
                  <a:srgbClr val="FFFF00"/>
                </a:solidFill>
              </a:rPr>
              <a:t> de </a:t>
            </a:r>
            <a:r>
              <a:rPr lang="es-US" sz="12800" i="1" u="sng" dirty="0" err="1">
                <a:solidFill>
                  <a:srgbClr val="FFFF00"/>
                </a:solidFill>
              </a:rPr>
              <a:t>andaimes</a:t>
            </a:r>
            <a:r>
              <a:rPr lang="es-US" sz="12800" i="1" dirty="0">
                <a:solidFill>
                  <a:srgbClr val="FFFF00"/>
                </a:solidFill>
              </a:rPr>
              <a:t>:</a:t>
            </a:r>
          </a:p>
          <a:p>
            <a:pPr>
              <a:defRPr/>
            </a:pPr>
            <a:endParaRPr lang="pt-BR" sz="99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US" sz="9900" dirty="0" err="1"/>
              <a:t>Processo</a:t>
            </a:r>
            <a:r>
              <a:rPr lang="es-US" sz="9900" dirty="0"/>
              <a:t>: RR-25900-90.2008.5.17.000</a:t>
            </a:r>
            <a:endParaRPr lang="pt-BR" sz="9900" dirty="0"/>
          </a:p>
          <a:p>
            <a:pPr marL="0" indent="0">
              <a:buNone/>
              <a:defRPr/>
            </a:pPr>
            <a:r>
              <a:rPr lang="es-US" sz="9900" dirty="0"/>
              <a:t> </a:t>
            </a:r>
            <a:endParaRPr lang="pt-BR" sz="9900" dirty="0"/>
          </a:p>
          <a:p>
            <a:pPr>
              <a:defRPr/>
            </a:pPr>
            <a:r>
              <a:rPr lang="es-US" sz="9900" dirty="0"/>
              <a:t>Rel. Min. Renato de </a:t>
            </a:r>
            <a:r>
              <a:rPr lang="es-US" sz="9900" dirty="0" err="1"/>
              <a:t>Lacerda</a:t>
            </a:r>
            <a:r>
              <a:rPr lang="es-US" sz="9900" dirty="0"/>
              <a:t> </a:t>
            </a:r>
            <a:r>
              <a:rPr lang="es-US" sz="9900" dirty="0" err="1"/>
              <a:t>Paiva</a:t>
            </a:r>
            <a:r>
              <a:rPr lang="es-US" sz="9900" dirty="0"/>
              <a:t>:</a:t>
            </a:r>
            <a:endParaRPr lang="pt-BR" sz="9900" dirty="0"/>
          </a:p>
          <a:p>
            <a:pPr marL="0" indent="0">
              <a:buNone/>
              <a:defRPr/>
            </a:pPr>
            <a:r>
              <a:rPr lang="es-US" sz="9900" dirty="0"/>
              <a:t> </a:t>
            </a:r>
            <a:endParaRPr lang="pt-BR" sz="9900" dirty="0"/>
          </a:p>
          <a:p>
            <a:pPr>
              <a:defRPr/>
            </a:pPr>
            <a:r>
              <a:rPr lang="es-US" sz="9900" dirty="0"/>
              <a:t>“A </a:t>
            </a:r>
            <a:r>
              <a:rPr lang="es-US" sz="9900" dirty="0" err="1"/>
              <a:t>construção</a:t>
            </a:r>
            <a:r>
              <a:rPr lang="es-US" sz="9900" dirty="0"/>
              <a:t> civil é </a:t>
            </a:r>
            <a:r>
              <a:rPr lang="es-US" sz="9900" dirty="0" err="1"/>
              <a:t>atividade</a:t>
            </a:r>
            <a:r>
              <a:rPr lang="es-US" sz="9900" dirty="0"/>
              <a:t> de risco que justifica a </a:t>
            </a:r>
            <a:r>
              <a:rPr lang="es-US" sz="9900" dirty="0" err="1"/>
              <a:t>responsabilidade</a:t>
            </a:r>
            <a:r>
              <a:rPr lang="es-US" sz="9900" dirty="0"/>
              <a:t> objetiva (…)  como a </a:t>
            </a:r>
            <a:r>
              <a:rPr lang="es-US" sz="9900" u="sng" dirty="0" err="1"/>
              <a:t>utilização</a:t>
            </a:r>
            <a:r>
              <a:rPr lang="es-US" sz="9900" u="sng" dirty="0"/>
              <a:t> de </a:t>
            </a:r>
            <a:r>
              <a:rPr lang="es-US" sz="9900" u="sng" dirty="0" err="1"/>
              <a:t>andaimes</a:t>
            </a:r>
            <a:r>
              <a:rPr lang="es-US" sz="9900" dirty="0"/>
              <a:t>, entre </a:t>
            </a:r>
            <a:r>
              <a:rPr lang="es-US" sz="9900" dirty="0" err="1"/>
              <a:t>outros</a:t>
            </a:r>
            <a:r>
              <a:rPr lang="es-US" sz="9900" dirty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4418" y="888725"/>
            <a:ext cx="10953749" cy="570688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3200" u="sng" dirty="0" smtClean="0">
                <a:solidFill>
                  <a:srgbClr val="FFFF00"/>
                </a:solidFill>
              </a:rPr>
              <a:t>   Motoboy – Motocicleta</a:t>
            </a:r>
            <a:r>
              <a:rPr lang="pt-BR" sz="3200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pt-BR" dirty="0" smtClean="0"/>
              <a:t>	</a:t>
            </a:r>
          </a:p>
          <a:p>
            <a:pPr>
              <a:defRPr/>
            </a:pPr>
            <a:r>
              <a:rPr lang="pt-BR" sz="2900" dirty="0" smtClean="0"/>
              <a:t>ACIDENTE </a:t>
            </a:r>
            <a:r>
              <a:rPr lang="pt-BR" sz="2900" dirty="0"/>
              <a:t>DE TRÂNSITO. I. Acha-se </a:t>
            </a:r>
            <a:r>
              <a:rPr lang="pt-BR" sz="2900" u="sng" dirty="0"/>
              <a:t>consolidada no TST </a:t>
            </a:r>
            <a:r>
              <a:rPr lang="pt-BR" sz="2900" dirty="0"/>
              <a:t>jurisprudência de que o exercício da </a:t>
            </a:r>
            <a:r>
              <a:rPr lang="pt-BR" sz="2900" u="sng" dirty="0"/>
              <a:t>função de motoboy pressupõe a existência de risco potencial</a:t>
            </a:r>
            <a:r>
              <a:rPr lang="pt-BR" sz="2900" dirty="0"/>
              <a:t> à incolumidade física e psíquica do trabalhador, a atrair a responsabilidade civil objetiva, nos termos do artigo 927 do Código Civil. </a:t>
            </a:r>
          </a:p>
          <a:p>
            <a:pPr>
              <a:defRPr/>
            </a:pPr>
            <a:r>
              <a:rPr lang="pt-BR" sz="2900" dirty="0">
                <a:solidFill>
                  <a:schemeClr val="accent2"/>
                </a:solidFill>
              </a:rPr>
              <a:t>	</a:t>
            </a:r>
            <a:r>
              <a:rPr lang="pt-BR" sz="2400" dirty="0">
                <a:solidFill>
                  <a:srgbClr val="FFFF00"/>
                </a:solidFill>
              </a:rPr>
              <a:t>(TST; RR 0062500-27.2005.5.01.0341; 5ª. Turma; Rel. Min. Antônio José de Barros </a:t>
            </a:r>
            <a:r>
              <a:rPr lang="pt-BR" sz="2400" dirty="0" err="1">
                <a:solidFill>
                  <a:srgbClr val="FFFF00"/>
                </a:solidFill>
              </a:rPr>
              <a:t>Levenhagen</a:t>
            </a:r>
            <a:r>
              <a:rPr lang="pt-BR" sz="2400" dirty="0">
                <a:solidFill>
                  <a:srgbClr val="FFFF00"/>
                </a:solidFill>
              </a:rPr>
              <a:t>; DEJT 31/03/2017; Pág. 2859)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50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4917" y="691938"/>
            <a:ext cx="10767483" cy="561589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3700" i="1" u="sng" dirty="0" smtClean="0">
                <a:solidFill>
                  <a:srgbClr val="FFFF00"/>
                </a:solidFill>
              </a:rPr>
              <a:t>    Trabalho </a:t>
            </a:r>
            <a:r>
              <a:rPr lang="pt-BR" sz="3700" i="1" u="sng" dirty="0">
                <a:solidFill>
                  <a:srgbClr val="FFFF00"/>
                </a:solidFill>
              </a:rPr>
              <a:t>em rede elétrica:</a:t>
            </a:r>
          </a:p>
          <a:p>
            <a:pPr>
              <a:defRPr/>
            </a:pPr>
            <a:r>
              <a:rPr lang="pt-BR" sz="2900" dirty="0"/>
              <a:t>	</a:t>
            </a:r>
            <a:r>
              <a:rPr lang="pt-BR" sz="2600" dirty="0"/>
              <a:t>(…) a atividade desenvolvida pela reclamada (</a:t>
            </a:r>
            <a:r>
              <a:rPr lang="pt-BR" sz="2600" u="sng" dirty="0"/>
              <a:t>concessionária de serviço público de energia elétrica</a:t>
            </a:r>
            <a:r>
              <a:rPr lang="pt-BR" sz="2600" dirty="0"/>
              <a:t>) enquadra-se o rol de atividades de risco, </a:t>
            </a:r>
            <a:r>
              <a:rPr lang="pt-BR" sz="2600" u="sng" dirty="0"/>
              <a:t>em razão da sua potencialidade de provocação de dano a outrem</a:t>
            </a:r>
            <a:r>
              <a:rPr lang="pt-BR" sz="2600" dirty="0"/>
              <a:t>, atraindo a responsabilidade objetiva (art. 927, </a:t>
            </a:r>
            <a:r>
              <a:rPr lang="pt-BR" sz="2600" dirty="0" err="1"/>
              <a:t>pg</a:t>
            </a:r>
            <a:r>
              <a:rPr lang="pt-BR" sz="2600" dirty="0"/>
              <a:t> único, CC). </a:t>
            </a:r>
          </a:p>
          <a:p>
            <a:pPr>
              <a:defRPr/>
            </a:pPr>
            <a:endParaRPr lang="pt-BR" sz="3700" dirty="0"/>
          </a:p>
          <a:p>
            <a:pPr>
              <a:defRPr/>
            </a:pPr>
            <a:r>
              <a:rPr lang="pt-BR" sz="2900" dirty="0">
                <a:solidFill>
                  <a:srgbClr val="FFFF00"/>
                </a:solidFill>
              </a:rPr>
              <a:t>Processo: TST; RR 173700-11.2005.5.04.0291; 2ª. Turma; </a:t>
            </a:r>
          </a:p>
          <a:p>
            <a:pPr>
              <a:defRPr/>
            </a:pPr>
            <a:r>
              <a:rPr lang="pt-BR" sz="2400" dirty="0"/>
              <a:t>Rel. Min. Renato de Lacerda Paiva; DEJT 19/12/2013</a:t>
            </a:r>
          </a:p>
          <a:p>
            <a:pPr>
              <a:defRPr/>
            </a:pPr>
            <a:endParaRPr lang="pt-BR" sz="3700" dirty="0"/>
          </a:p>
          <a:p>
            <a:pPr>
              <a:defRPr/>
            </a:pPr>
            <a:endParaRPr lang="pt-BR" sz="3700" dirty="0"/>
          </a:p>
        </p:txBody>
      </p:sp>
    </p:spTree>
    <p:extLst>
      <p:ext uri="{BB962C8B-B14F-4D97-AF65-F5344CB8AC3E}">
        <p14:creationId xmlns:p14="http://schemas.microsoft.com/office/powerpoint/2010/main" val="4086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619993"/>
            <a:ext cx="10972800" cy="58338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3200" i="1" u="sng" dirty="0" smtClean="0">
                <a:solidFill>
                  <a:srgbClr val="FFFF00"/>
                </a:solidFill>
              </a:rPr>
              <a:t>   Manejo </a:t>
            </a:r>
            <a:r>
              <a:rPr lang="pt-BR" sz="3200" i="1" u="sng" dirty="0">
                <a:solidFill>
                  <a:srgbClr val="FFFF00"/>
                </a:solidFill>
              </a:rPr>
              <a:t>de animais. Acidente com lesão corporal:</a:t>
            </a:r>
          </a:p>
          <a:p>
            <a:pPr>
              <a:defRPr/>
            </a:pPr>
            <a:r>
              <a:rPr lang="pt-BR" sz="3500" dirty="0"/>
              <a:t>	</a:t>
            </a:r>
            <a:r>
              <a:rPr lang="pt-BR" sz="2900" dirty="0"/>
              <a:t>“Em decorrência dos sempre presentes riscos naturais que cercam o exercício de atividades laborativas no trato de animais, riscos esses que são imprevisíveis </a:t>
            </a:r>
            <a:r>
              <a:rPr lang="pt-BR" sz="2900" u="sng" dirty="0"/>
              <a:t>em razão das reações instintivas dos animais</a:t>
            </a:r>
            <a:r>
              <a:rPr lang="pt-BR" sz="2900" dirty="0"/>
              <a:t> e das suas características comportamentais, a responsabilidade civil aplicável é a objetiva.” </a:t>
            </a:r>
          </a:p>
          <a:p>
            <a:pPr>
              <a:defRPr/>
            </a:pPr>
            <a:r>
              <a:rPr lang="pt-BR" sz="2400" dirty="0">
                <a:solidFill>
                  <a:srgbClr val="FFFF00"/>
                </a:solidFill>
              </a:rPr>
              <a:t>Processo:  TRT 4ª R.; RO 0077900-19.2009.5.04.0451; 4ª. T., </a:t>
            </a:r>
          </a:p>
          <a:p>
            <a:pPr>
              <a:defRPr/>
            </a:pPr>
            <a:r>
              <a:rPr lang="pt-BR" sz="2400" dirty="0"/>
              <a:t>Rel. Des. Hugo Carlos </a:t>
            </a:r>
            <a:r>
              <a:rPr lang="pt-BR" sz="2400" dirty="0" err="1"/>
              <a:t>Scheuermann</a:t>
            </a:r>
            <a:r>
              <a:rPr lang="pt-BR" sz="2400" dirty="0"/>
              <a:t>; DEJTRS 13/02/2012; Pág. 30</a:t>
            </a:r>
          </a:p>
          <a:p>
            <a:pPr>
              <a:defRPr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6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1" y="837941"/>
            <a:ext cx="10953751" cy="570688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3200" b="1" u="sng" dirty="0" smtClean="0">
                <a:solidFill>
                  <a:srgbClr val="FFFF00"/>
                </a:solidFill>
              </a:rPr>
              <a:t>    Atividade </a:t>
            </a:r>
            <a:r>
              <a:rPr lang="pt-BR" sz="3200" b="1" u="sng" dirty="0">
                <a:solidFill>
                  <a:srgbClr val="FFFF00"/>
                </a:solidFill>
              </a:rPr>
              <a:t>de vigia:	</a:t>
            </a:r>
          </a:p>
          <a:p>
            <a:pPr>
              <a:defRPr/>
            </a:pPr>
            <a:r>
              <a:rPr lang="pt-BR" sz="2900" dirty="0"/>
              <a:t>	</a:t>
            </a:r>
            <a:r>
              <a:rPr lang="pt-BR" sz="2900" dirty="0" smtClean="0"/>
              <a:t>1. </a:t>
            </a:r>
            <a:r>
              <a:rPr lang="pt-BR" sz="2400" dirty="0" smtClean="0"/>
              <a:t>A </a:t>
            </a:r>
            <a:r>
              <a:rPr lang="pt-BR" sz="2400" dirty="0"/>
              <a:t>jurisprudência desta Corte tem admitido a aplicação da teoria da responsabilidade civil objetiva do empregador, prevista no </a:t>
            </a:r>
            <a:r>
              <a:rPr lang="pt-BR" sz="2400" u="sng" dirty="0"/>
              <a:t>art. 927, </a:t>
            </a:r>
            <a:r>
              <a:rPr lang="pt-BR" sz="2400" u="sng" dirty="0" err="1"/>
              <a:t>pg</a:t>
            </a:r>
            <a:r>
              <a:rPr lang="pt-BR" sz="2400" u="sng" dirty="0"/>
              <a:t> único, do Código Civil</a:t>
            </a:r>
            <a:r>
              <a:rPr lang="pt-BR" sz="2400" dirty="0"/>
              <a:t>, nos casos em que o trabalhador, no exercício de sua ocupação, é submetido a um maior grau de risco à sua incolumidade física e psíquica, em razão da atividade normalmente desenvolvida por ele ou pelo seu empregador. </a:t>
            </a: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2</a:t>
            </a:r>
            <a:r>
              <a:rPr lang="pt-BR" sz="2400" dirty="0"/>
              <a:t>. Tem- se entendido também que a </a:t>
            </a:r>
            <a:r>
              <a:rPr lang="pt-BR" sz="2400" u="sng" dirty="0"/>
              <a:t>atividade do vigia se enquadra </a:t>
            </a:r>
            <a:r>
              <a:rPr lang="pt-BR" sz="2400" dirty="0"/>
              <a:t>nesse conceito de </a:t>
            </a:r>
            <a:r>
              <a:rPr lang="pt-BR" sz="2400" u="sng" dirty="0"/>
              <a:t>atividade de risco</a:t>
            </a:r>
            <a:r>
              <a:rPr lang="pt-BR" sz="2400" dirty="0"/>
              <a:t>. </a:t>
            </a:r>
            <a:endParaRPr lang="pt-BR" sz="2400" dirty="0" smtClean="0"/>
          </a:p>
          <a:p>
            <a:pPr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(</a:t>
            </a:r>
            <a:r>
              <a:rPr lang="pt-BR" sz="2400" dirty="0">
                <a:solidFill>
                  <a:srgbClr val="FFFF00"/>
                </a:solidFill>
              </a:rPr>
              <a:t>TST;  2ª. Turma, RR 0001798-26.2010.5.03.0005;  </a:t>
            </a:r>
            <a:r>
              <a:rPr lang="pt-BR" sz="2400" dirty="0" err="1">
                <a:solidFill>
                  <a:srgbClr val="FFFF00"/>
                </a:solidFill>
              </a:rPr>
              <a:t>Relª</a:t>
            </a:r>
            <a:r>
              <a:rPr lang="pt-BR" sz="2400" dirty="0">
                <a:solidFill>
                  <a:srgbClr val="FFFF00"/>
                </a:solidFill>
              </a:rPr>
              <a:t> Min. </a:t>
            </a:r>
            <a:r>
              <a:rPr lang="pt-BR" sz="2400" dirty="0" err="1">
                <a:solidFill>
                  <a:srgbClr val="FFFF00"/>
                </a:solidFill>
              </a:rPr>
              <a:t>Delaide</a:t>
            </a:r>
            <a:r>
              <a:rPr lang="pt-BR" sz="2400" dirty="0">
                <a:solidFill>
                  <a:srgbClr val="FFFF00"/>
                </a:solidFill>
              </a:rPr>
              <a:t> M. Arantes; DEJT 17/03/</a:t>
            </a:r>
            <a:r>
              <a:rPr lang="pt-BR" sz="2400" b="1" dirty="0">
                <a:solidFill>
                  <a:srgbClr val="FFFF00"/>
                </a:solidFill>
              </a:rPr>
              <a:t>2017</a:t>
            </a:r>
            <a:r>
              <a:rPr lang="pt-BR" sz="2400" dirty="0">
                <a:solidFill>
                  <a:srgbClr val="FFFF00"/>
                </a:solidFill>
              </a:rPr>
              <a:t>; p. 1260)</a:t>
            </a:r>
          </a:p>
        </p:txBody>
      </p:sp>
    </p:spTree>
    <p:extLst>
      <p:ext uri="{BB962C8B-B14F-4D97-AF65-F5344CB8AC3E}">
        <p14:creationId xmlns:p14="http://schemas.microsoft.com/office/powerpoint/2010/main" val="844165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2784" y="992237"/>
            <a:ext cx="10363200" cy="597773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defRPr/>
            </a:pPr>
            <a:r>
              <a:rPr lang="pt-BR" altLang="pt-BR" sz="3900" b="1" dirty="0" smtClean="0">
                <a:solidFill>
                  <a:srgbClr val="FFFF00"/>
                </a:solidFill>
                <a:cs typeface="Arial" pitchFamily="34" charset="0"/>
              </a:rPr>
              <a:t> Concepção objetiva da culpa</a:t>
            </a:r>
            <a:endParaRPr lang="pt-BR" altLang="pt-BR" sz="3900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pt-BR" altLang="pt-BR" sz="2900" dirty="0">
                <a:cs typeface="Arial" pitchFamily="34" charset="0"/>
              </a:rPr>
              <a:t>     (pelo simples descumprimento de obrigações legais)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  <a:defRPr/>
            </a:pPr>
            <a:endParaRPr lang="pt-BR" altLang="pt-BR" sz="4300" dirty="0">
              <a:cs typeface="Arial" pitchFamily="34" charset="0"/>
            </a:endParaRPr>
          </a:p>
          <a:p>
            <a:pPr algn="just">
              <a:buClr>
                <a:schemeClr val="accent1"/>
              </a:buClr>
              <a:defRPr/>
            </a:pPr>
            <a:r>
              <a:rPr lang="pt-BR" altLang="pt-BR" sz="3100" dirty="0" smtClean="0">
                <a:cs typeface="Arial" pitchFamily="34" charset="0"/>
              </a:rPr>
              <a:t>“</a:t>
            </a:r>
            <a:r>
              <a:rPr lang="pt-BR" altLang="pt-BR" sz="3200" dirty="0">
                <a:cs typeface="Arial" pitchFamily="34" charset="0"/>
              </a:rPr>
              <a:t>O agente não é + tido em culpa por ter agido de forma reprovável no sentido moral, mas simplesmente por ter deixado de empregar a diligência social média”. </a:t>
            </a:r>
          </a:p>
          <a:p>
            <a:pPr marL="0" indent="0">
              <a:buClr>
                <a:schemeClr val="accent1"/>
              </a:buClr>
              <a:buNone/>
              <a:defRPr/>
            </a:pPr>
            <a:r>
              <a:rPr lang="pt-BR" altLang="pt-BR" sz="2700" dirty="0">
                <a:solidFill>
                  <a:schemeClr val="accent2"/>
                </a:solidFill>
                <a:cs typeface="Arial" pitchFamily="34" charset="0"/>
              </a:rPr>
              <a:t>	(</a:t>
            </a:r>
            <a:r>
              <a:rPr lang="pt-BR" altLang="pt-BR" sz="2700" dirty="0">
                <a:solidFill>
                  <a:srgbClr val="FFFF00"/>
                </a:solidFill>
                <a:cs typeface="Arial" pitchFamily="34" charset="0"/>
              </a:rPr>
              <a:t>SCHREIBER, Anderson</a:t>
            </a:r>
            <a:r>
              <a:rPr lang="pt-BR" altLang="pt-BR" sz="2700" b="1" dirty="0">
                <a:solidFill>
                  <a:srgbClr val="FFFF00"/>
                </a:solidFill>
                <a:cs typeface="Arial" pitchFamily="34" charset="0"/>
              </a:rPr>
              <a:t>. </a:t>
            </a:r>
            <a:r>
              <a:rPr lang="pt-BR" altLang="pt-BR" sz="2700" dirty="0">
                <a:solidFill>
                  <a:srgbClr val="FFFF00"/>
                </a:solidFill>
                <a:cs typeface="Arial" pitchFamily="34" charset="0"/>
              </a:rPr>
              <a:t>Novos paradigmas da </a:t>
            </a:r>
            <a:r>
              <a:rPr lang="pt-BR" altLang="pt-BR" sz="2700" dirty="0" smtClean="0">
                <a:solidFill>
                  <a:srgbClr val="FFFF00"/>
                </a:solidFill>
                <a:cs typeface="Arial" pitchFamily="34" charset="0"/>
              </a:rPr>
              <a:t>	responsabilidade </a:t>
            </a:r>
            <a:r>
              <a:rPr lang="pt-BR" altLang="pt-BR" sz="2700" dirty="0">
                <a:solidFill>
                  <a:srgbClr val="FFFF00"/>
                </a:solidFill>
                <a:cs typeface="Arial" pitchFamily="34" charset="0"/>
              </a:rPr>
              <a:t>social.</a:t>
            </a:r>
            <a:r>
              <a:rPr lang="pt-BR" altLang="pt-BR" sz="27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t-BR" altLang="pt-BR" sz="2700" dirty="0">
                <a:solidFill>
                  <a:srgbClr val="FFFF00"/>
                </a:solidFill>
                <a:cs typeface="Arial" pitchFamily="34" charset="0"/>
              </a:rPr>
              <a:t>Atlas, 2007)								</a:t>
            </a:r>
          </a:p>
          <a:p>
            <a:pPr>
              <a:buClr>
                <a:schemeClr val="accent1"/>
              </a:buClr>
              <a:defRPr/>
            </a:pPr>
            <a:endParaRPr lang="pt-BR" altLang="pt-BR" sz="3200" dirty="0">
              <a:solidFill>
                <a:srgbClr val="FFFF00"/>
              </a:solidFill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altLang="pt-BR" sz="3200" b="1" dirty="0">
                <a:solidFill>
                  <a:srgbClr val="FFFF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altLang="pt-BR" sz="32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altLang="pt-BR" sz="3200" dirty="0">
                <a:latin typeface="Arial" pitchFamily="34" charset="0"/>
                <a:cs typeface="Arial" pitchFamily="34" charset="0"/>
              </a:rPr>
              <a:t> 	</a:t>
            </a:r>
            <a:endParaRPr lang="pt-BR" altLang="pt-BR" sz="2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altLang="pt-BR" sz="2700" dirty="0"/>
          </a:p>
        </p:txBody>
      </p:sp>
    </p:spTree>
    <p:extLst>
      <p:ext uri="{BB962C8B-B14F-4D97-AF65-F5344CB8AC3E}">
        <p14:creationId xmlns:p14="http://schemas.microsoft.com/office/powerpoint/2010/main" val="33377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613" y="1132624"/>
            <a:ext cx="8392398" cy="5256159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b="1" dirty="0" smtClean="0"/>
              <a:t>Criaremos </a:t>
            </a:r>
            <a:r>
              <a:rPr lang="pt-BR" b="1" dirty="0"/>
              <a:t>uma nova </a:t>
            </a:r>
            <a:r>
              <a:rPr lang="pt-BR" b="1" dirty="0" smtClean="0"/>
              <a:t>CTPS para </a:t>
            </a:r>
            <a:r>
              <a:rPr lang="pt-BR" b="1" dirty="0"/>
              <a:t>novos trabalhadores. </a:t>
            </a:r>
            <a:endParaRPr lang="pt-BR" b="1" dirty="0" smtClean="0"/>
          </a:p>
          <a:p>
            <a:pPr marL="400050" lvl="1" indent="0">
              <a:buNone/>
            </a:pPr>
            <a:r>
              <a:rPr lang="pt-BR" sz="2000" dirty="0" smtClean="0"/>
              <a:t>“Assim</a:t>
            </a:r>
            <a:r>
              <a:rPr lang="pt-BR" sz="2000" dirty="0"/>
              <a:t>, todo jovem que ingresse no mercado </a:t>
            </a:r>
            <a:r>
              <a:rPr lang="pt-BR" sz="2000" dirty="0" smtClean="0"/>
              <a:t>poderá </a:t>
            </a:r>
            <a:r>
              <a:rPr lang="pt-BR" sz="2000" dirty="0"/>
              <a:t>escolher entre um vínculo </a:t>
            </a:r>
            <a:r>
              <a:rPr lang="pt-BR" sz="2000" dirty="0" smtClean="0"/>
              <a:t>baseado </a:t>
            </a:r>
            <a:r>
              <a:rPr lang="pt-BR" sz="2000" dirty="0"/>
              <a:t>na </a:t>
            </a:r>
            <a:r>
              <a:rPr lang="pt-BR" sz="2000" dirty="0" smtClean="0"/>
              <a:t>CTPS tradicional (azul), mantendo </a:t>
            </a:r>
            <a:r>
              <a:rPr lang="pt-BR" sz="2000" dirty="0"/>
              <a:t>o ordenamento </a:t>
            </a:r>
            <a:r>
              <a:rPr lang="pt-BR" sz="2000" dirty="0" smtClean="0"/>
              <a:t>atual -, </a:t>
            </a:r>
            <a:r>
              <a:rPr lang="pt-BR" sz="2000" dirty="0"/>
              <a:t>ou uma </a:t>
            </a:r>
            <a:r>
              <a:rPr lang="pt-BR" sz="2000" dirty="0" smtClean="0"/>
              <a:t>CTPS </a:t>
            </a:r>
            <a:r>
              <a:rPr lang="pt-BR" sz="2000" b="1" dirty="0">
                <a:solidFill>
                  <a:srgbClr val="FFFF00"/>
                </a:solidFill>
              </a:rPr>
              <a:t>verde e amarela</a:t>
            </a:r>
            <a:r>
              <a:rPr lang="pt-BR" sz="2000" dirty="0"/>
              <a:t> </a:t>
            </a:r>
            <a:r>
              <a:rPr lang="pt-BR" sz="2000" dirty="0" smtClean="0"/>
              <a:t>em </a:t>
            </a:r>
            <a:r>
              <a:rPr lang="pt-BR" sz="2000" dirty="0"/>
              <a:t>que o </a:t>
            </a:r>
            <a:r>
              <a:rPr lang="pt-BR" sz="2000" dirty="0" err="1" smtClean="0"/>
              <a:t>Ct</a:t>
            </a:r>
            <a:r>
              <a:rPr lang="pt-BR" sz="2000" dirty="0" smtClean="0"/>
              <a:t> </a:t>
            </a:r>
            <a:r>
              <a:rPr lang="pt-BR" sz="2000" dirty="0" err="1" smtClean="0"/>
              <a:t>ndividual</a:t>
            </a:r>
            <a:r>
              <a:rPr lang="pt-BR" sz="2000" dirty="0"/>
              <a:t> prevalece sobre a CLT, mantendo todos os </a:t>
            </a:r>
            <a:r>
              <a:rPr lang="pt-BR" sz="2000" dirty="0" smtClean="0"/>
              <a:t>direitos da CF)". </a:t>
            </a:r>
            <a:r>
              <a:rPr lang="pt-BR" dirty="0" smtClean="0">
                <a:solidFill>
                  <a:srgbClr val="FFFF00"/>
                </a:solidFill>
              </a:rPr>
              <a:t>Fonte: UOL em 13/9/18</a:t>
            </a:r>
          </a:p>
          <a:p>
            <a:endParaRPr lang="pt-BR" sz="3600" dirty="0">
              <a:solidFill>
                <a:srgbClr val="FFFF00"/>
              </a:solidFill>
            </a:endParaRPr>
          </a:p>
          <a:p>
            <a:r>
              <a:rPr lang="pt-BR" b="1" dirty="0" smtClean="0"/>
              <a:t>Dep. Kim </a:t>
            </a:r>
            <a:r>
              <a:rPr lang="pt-BR" b="1" dirty="0" err="1"/>
              <a:t>Kataguiri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dirty="0" smtClean="0"/>
              <a:t>Líder </a:t>
            </a:r>
            <a:r>
              <a:rPr lang="pt-BR" dirty="0"/>
              <a:t>do MBL 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i="1" dirty="0" smtClean="0"/>
              <a:t>“A JT tira dinheiro de quem trabalha e produz; rouba dos + pobres para dar para os + ricos e ainda é admirada por todo mundo”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</a:rPr>
              <a:t>(</a:t>
            </a:r>
            <a:r>
              <a:rPr lang="pt-BR" i="1" dirty="0" err="1" smtClean="0">
                <a:solidFill>
                  <a:srgbClr val="FF0000"/>
                </a:solidFill>
              </a:rPr>
              <a:t>Youtube</a:t>
            </a:r>
            <a:r>
              <a:rPr lang="pt-BR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13" y="4071380"/>
            <a:ext cx="2117834" cy="158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381328"/>
            <a:ext cx="8946541" cy="4893348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err="1" smtClean="0"/>
              <a:t>Neoconstitucionalismo</a:t>
            </a:r>
            <a:r>
              <a:rPr lang="pt-BR" sz="3200" dirty="0" smtClean="0"/>
              <a:t> </a:t>
            </a:r>
            <a:r>
              <a:rPr lang="pt-BR" sz="2400" dirty="0" smtClean="0"/>
              <a:t>(art. 5º, § 2º, CF)</a:t>
            </a:r>
          </a:p>
          <a:p>
            <a:pPr marL="0" indent="0">
              <a:buNone/>
            </a:pPr>
            <a:endParaRPr lang="pt-BR" sz="3200" b="1" dirty="0" smtClean="0"/>
          </a:p>
          <a:p>
            <a:r>
              <a:rPr lang="pt-BR" sz="2800" dirty="0" smtClean="0"/>
              <a:t>Não discriminação;</a:t>
            </a:r>
            <a:endParaRPr lang="pt-BR" sz="2800" dirty="0"/>
          </a:p>
          <a:p>
            <a:r>
              <a:rPr lang="pt-BR" sz="2800" dirty="0" smtClean="0"/>
              <a:t>Direito </a:t>
            </a:r>
            <a:r>
              <a:rPr lang="pt-BR" sz="2800" dirty="0"/>
              <a:t>geral de personalidade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Função </a:t>
            </a:r>
            <a:r>
              <a:rPr lang="pt-BR" sz="2800" dirty="0"/>
              <a:t>social da empresa; </a:t>
            </a:r>
            <a:endParaRPr lang="pt-BR" sz="2800" dirty="0" smtClean="0"/>
          </a:p>
          <a:p>
            <a:r>
              <a:rPr lang="pt-BR" sz="2800" dirty="0" smtClean="0"/>
              <a:t>Pleno emprego;</a:t>
            </a:r>
            <a:endParaRPr lang="pt-BR" sz="1800" dirty="0" smtClean="0"/>
          </a:p>
          <a:p>
            <a:r>
              <a:rPr lang="pt-BR" sz="2800" dirty="0" smtClean="0"/>
              <a:t>Proporcionalidade;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</a:t>
            </a:r>
            <a:r>
              <a:rPr lang="pt-BR" sz="1800" dirty="0" smtClean="0">
                <a:solidFill>
                  <a:srgbClr val="FFFF00"/>
                </a:solidFill>
              </a:rPr>
              <a:t>*ativismo judicial? (vídeo)</a:t>
            </a:r>
          </a:p>
          <a:p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512" y="1211580"/>
            <a:ext cx="2695187" cy="33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9434" y="681045"/>
            <a:ext cx="9984316" cy="6724875"/>
          </a:xfrm>
          <a:prstGeom prst="rect">
            <a:avLst/>
          </a:prstGeom>
        </p:spPr>
        <p:txBody>
          <a:bodyPr lIns="121877" tIns="60939" rIns="121877" bIns="60939">
            <a:spAutoFit/>
          </a:bodyPr>
          <a:lstStyle/>
          <a:p>
            <a:pPr>
              <a:defRPr/>
            </a:pPr>
            <a:r>
              <a:rPr lang="pt-BR" sz="2700" b="1" dirty="0">
                <a:solidFill>
                  <a:schemeClr val="accent2"/>
                </a:solidFill>
                <a:cs typeface="Arial" charset="0"/>
              </a:rPr>
              <a:t>Gestão pelo medo. Dano moral</a:t>
            </a:r>
            <a:r>
              <a:rPr lang="pt-BR" sz="2700" dirty="0" smtClean="0">
                <a:solidFill>
                  <a:schemeClr val="accent2"/>
                </a:solidFill>
                <a:cs typeface="Arial" charset="0"/>
              </a:rPr>
              <a:t>.</a:t>
            </a:r>
          </a:p>
          <a:p>
            <a:pPr>
              <a:defRPr/>
            </a:pPr>
            <a:endParaRPr lang="pt-BR" sz="2700" dirty="0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r>
              <a:rPr lang="pt-BR" sz="2700" dirty="0">
                <a:cs typeface="Arial" charset="0"/>
              </a:rPr>
              <a:t>“As condições de trabalho estão mudando, de modo a ficar mais duras. É preciso fazer mais e melhor. Daí por que alguns patrões, sem  escrúpulos, empregam a pressão psicológica constante e o tratamento descortês com o objetivo de aumentar seus lucros (...). Esse meio de gestão  conduz, geralmente, a síndrome de </a:t>
            </a:r>
            <a:r>
              <a:rPr lang="pt-BR" sz="2700" i="1" dirty="0" err="1">
                <a:cs typeface="Arial" charset="0"/>
              </a:rPr>
              <a:t>burnout</a:t>
            </a:r>
            <a:r>
              <a:rPr lang="pt-BR" sz="2700" dirty="0">
                <a:cs typeface="Arial" charset="0"/>
              </a:rPr>
              <a:t> , que se situa em uma zona muito próxima do assédio moral.” </a:t>
            </a:r>
            <a:endParaRPr lang="pt-BR" sz="2700" dirty="0" smtClean="0">
              <a:cs typeface="Arial" charset="0"/>
            </a:endParaRPr>
          </a:p>
          <a:p>
            <a:pPr>
              <a:defRPr/>
            </a:pPr>
            <a:endParaRPr lang="pt-BR" sz="2700" dirty="0">
              <a:cs typeface="Arial" charset="0"/>
            </a:endParaRPr>
          </a:p>
          <a:p>
            <a:pPr>
              <a:defRPr/>
            </a:pPr>
            <a:r>
              <a:rPr lang="pt-BR" sz="2100" dirty="0" smtClean="0">
                <a:cs typeface="Arial" charset="0"/>
              </a:rPr>
              <a:t>(</a:t>
            </a:r>
            <a:r>
              <a:rPr lang="pt-BR" sz="2100" dirty="0">
                <a:cs typeface="Arial" charset="0"/>
              </a:rPr>
              <a:t>TRT 24ª R.; 1ª. T; RO 01628-32.2011.5.24.0006; Rel. Julio C. </a:t>
            </a:r>
            <a:r>
              <a:rPr lang="pt-BR" sz="2100" dirty="0" err="1">
                <a:cs typeface="Arial" charset="0"/>
              </a:rPr>
              <a:t>Bebber</a:t>
            </a:r>
            <a:r>
              <a:rPr lang="pt-BR" sz="2100" dirty="0">
                <a:cs typeface="Arial" charset="0"/>
              </a:rPr>
              <a:t>; DEJTMS 13/09/2013; Pág. 22) </a:t>
            </a:r>
          </a:p>
          <a:p>
            <a:pPr>
              <a:defRPr/>
            </a:pPr>
            <a:endParaRPr lang="pt-BR" sz="3200" dirty="0" smtClean="0">
              <a:cs typeface="Arial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www.dallegrave.com/produção científica</a:t>
            </a:r>
            <a:endParaRPr lang="pt-BR" sz="1900" dirty="0">
              <a:cs typeface="Arial" charset="0"/>
            </a:endParaRPr>
          </a:p>
          <a:p>
            <a:pPr>
              <a:defRPr/>
            </a:pPr>
            <a:endParaRPr lang="pt-BR" sz="1900" dirty="0">
              <a:cs typeface="Arial" charset="0"/>
            </a:endParaRPr>
          </a:p>
          <a:p>
            <a:pPr>
              <a:defRPr/>
            </a:pPr>
            <a:endParaRPr lang="pt-BR" sz="2700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>
              <a:defRPr/>
            </a:pPr>
            <a:endParaRPr lang="pt-BR" sz="1900" dirty="0"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11" y="5644052"/>
            <a:ext cx="875632" cy="5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720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ângulo 1"/>
          <p:cNvSpPr>
            <a:spLocks noChangeArrowheads="1"/>
          </p:cNvSpPr>
          <p:nvPr/>
        </p:nvSpPr>
        <p:spPr bwMode="auto">
          <a:xfrm>
            <a:off x="657264" y="548623"/>
            <a:ext cx="10274300" cy="63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>
            <a:spAutoFit/>
          </a:bodyPr>
          <a:lstStyle/>
          <a:p>
            <a:pPr>
              <a:defRPr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Bibliografia:</a:t>
            </a:r>
          </a:p>
          <a:p>
            <a:pPr>
              <a:defRPr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- GUEDES, Marcia Novaes.  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Terror psicológico no trabalho.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3ª edição,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LTr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, 2008.</a:t>
            </a:r>
          </a:p>
          <a:p>
            <a:pPr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80867" indent="-380867">
              <a:buFontTx/>
              <a:buChar char="-"/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PAMPLONA FILHO, Rodolfo. O assédio sexual na relação </a:t>
            </a:r>
          </a:p>
          <a:p>
            <a:pPr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de emprego. 2ª. ed. SP: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LTr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, 2011.</a:t>
            </a:r>
          </a:p>
          <a:p>
            <a:pPr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80867" indent="-380867">
              <a:buFontTx/>
              <a:buChar char="-"/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DALLEGRAVE NETO, José Affonso. </a:t>
            </a: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Responsabilidade </a:t>
            </a:r>
          </a:p>
          <a:p>
            <a:pPr>
              <a:defRPr/>
            </a:pPr>
            <a:r>
              <a:rPr lang="pt-BR" sz="2400" i="1" dirty="0">
                <a:solidFill>
                  <a:schemeClr val="tx2">
                    <a:lumMod val="75000"/>
                  </a:schemeClr>
                </a:solidFill>
              </a:rPr>
              <a:t>Civil no Direito do Trabalho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. 6a. ed., SP: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LTr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, 2017.</a:t>
            </a:r>
          </a:p>
          <a:p>
            <a:pPr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80867" indent="-380867">
              <a:buFontTx/>
              <a:buChar char="-"/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OLIVEIRA, Sebastião Geraldo de. Indenizações por </a:t>
            </a:r>
          </a:p>
          <a:p>
            <a:pPr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acidente do trabalho ou doença ocupacional. 9ª.ed, </a:t>
            </a:r>
          </a:p>
          <a:p>
            <a:pPr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SP: LTr, 2016</a:t>
            </a:r>
          </a:p>
          <a:p>
            <a:pPr>
              <a:defRPr/>
            </a:pPr>
            <a:endParaRPr lang="pt-BR" altLang="pt-BR" sz="24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r>
              <a:rPr lang="pt-BR" altLang="pt-BR" sz="2400" dirty="0">
                <a:solidFill>
                  <a:schemeClr val="accent2"/>
                </a:solidFill>
                <a:cs typeface="Arial" pitchFamily="34" charset="0"/>
              </a:rPr>
              <a:t>- </a:t>
            </a:r>
            <a:r>
              <a:rPr lang="pt-BR" altLang="pt-BR" sz="2400" dirty="0" err="1" smtClean="0">
                <a:solidFill>
                  <a:schemeClr val="accent2"/>
                </a:solidFill>
                <a:cs typeface="Arial" pitchFamily="34" charset="0"/>
              </a:rPr>
              <a:t>Instagram</a:t>
            </a:r>
            <a:r>
              <a:rPr lang="pt-BR" altLang="pt-BR" sz="2400" dirty="0" smtClean="0">
                <a:solidFill>
                  <a:schemeClr val="accent2"/>
                </a:solidFill>
                <a:cs typeface="Arial" pitchFamily="34" charset="0"/>
              </a:rPr>
              <a:t>: </a:t>
            </a:r>
            <a:r>
              <a:rPr lang="pt-BR" altLang="pt-BR" sz="2400" dirty="0">
                <a:solidFill>
                  <a:schemeClr val="accent2"/>
                </a:solidFill>
                <a:cs typeface="Arial" pitchFamily="34" charset="0"/>
              </a:rPr>
              <a:t>@</a:t>
            </a:r>
            <a:r>
              <a:rPr lang="pt-BR" altLang="pt-BR" sz="2400" dirty="0" err="1">
                <a:solidFill>
                  <a:schemeClr val="accent2"/>
                </a:solidFill>
                <a:cs typeface="Arial" pitchFamily="34" charset="0"/>
              </a:rPr>
              <a:t>dallegrave_neto</a:t>
            </a:r>
            <a:endParaRPr lang="pt-BR" altLang="pt-BR" sz="2400" dirty="0">
              <a:solidFill>
                <a:schemeClr val="accent2"/>
              </a:solidFill>
              <a:cs typeface="Arial" pitchFamily="34" charset="0"/>
            </a:endParaRPr>
          </a:p>
          <a:p>
            <a:pPr>
              <a:defRPr/>
            </a:pPr>
            <a:endParaRPr lang="pt-BR" altLang="pt-BR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9" y="2852388"/>
            <a:ext cx="2478617" cy="33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" y="691937"/>
            <a:ext cx="11283951" cy="5761904"/>
          </a:xfrm>
        </p:spPr>
        <p:txBody>
          <a:bodyPr>
            <a:normAutofit/>
          </a:bodyPr>
          <a:lstStyle/>
          <a:p>
            <a:pPr marL="1828160" lvl="3" indent="0">
              <a:lnSpc>
                <a:spcPct val="82000"/>
              </a:lnSpc>
              <a:defRPr/>
            </a:pPr>
            <a:r>
              <a:rPr lang="pt-BR" altLang="pt-BR" sz="35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altLang="pt-BR" sz="3500" b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Súmula n.389, II do TST</a:t>
            </a:r>
            <a:r>
              <a:rPr lang="pt-BR" altLang="pt-BR" sz="35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 marL="1828160" lvl="3" indent="0" algn="just">
              <a:lnSpc>
                <a:spcPct val="82000"/>
              </a:lnSpc>
              <a:buNone/>
              <a:defRPr/>
            </a:pPr>
            <a:r>
              <a:rPr lang="pt-BR" altLang="pt-BR" sz="3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altLang="pt-BR" sz="3500" i="1" dirty="0">
                <a:latin typeface="Arial" pitchFamily="34" charset="0"/>
                <a:cs typeface="Arial" pitchFamily="34" charset="0"/>
              </a:rPr>
              <a:t>O não-fornecimento pelo empregador da 	guia necessária para o recebimento do 	seguro-desemprego dá origem ao direito à 	indenização</a:t>
            </a:r>
            <a:r>
              <a:rPr lang="pt-BR" altLang="pt-BR" sz="35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1828160" lvl="3" indent="0">
              <a:lnSpc>
                <a:spcPct val="82000"/>
              </a:lnSpc>
              <a:defRPr/>
            </a:pPr>
            <a:endParaRPr lang="pt-BR" altLang="pt-BR" sz="3200" u="sng" dirty="0">
              <a:latin typeface="Arial" pitchFamily="34" charset="0"/>
              <a:cs typeface="Arial" pitchFamily="34" charset="0"/>
            </a:endParaRPr>
          </a:p>
          <a:p>
            <a:pPr marL="1828160" lvl="3" indent="0">
              <a:lnSpc>
                <a:spcPct val="82000"/>
              </a:lnSpc>
              <a:defRPr/>
            </a:pPr>
            <a:r>
              <a:rPr lang="pt-BR" altLang="pt-BR" sz="3500" u="sng" dirty="0">
                <a:latin typeface="Arial" pitchFamily="34" charset="0"/>
                <a:cs typeface="Arial" pitchFamily="34" charset="0"/>
              </a:rPr>
              <a:t>Dano</a:t>
            </a:r>
            <a:r>
              <a:rPr lang="pt-BR" altLang="pt-BR" sz="3500" dirty="0">
                <a:latin typeface="Arial" pitchFamily="34" charset="0"/>
                <a:cs typeface="Arial" pitchFamily="34" charset="0"/>
              </a:rPr>
              <a:t>: não recebimento das quotas;</a:t>
            </a:r>
          </a:p>
          <a:p>
            <a:pPr marL="1828160" lvl="3" indent="0">
              <a:lnSpc>
                <a:spcPct val="82000"/>
              </a:lnSpc>
              <a:defRPr/>
            </a:pPr>
            <a:endParaRPr lang="pt-BR" altLang="pt-BR" sz="3500" u="sng" dirty="0">
              <a:latin typeface="Arial" pitchFamily="34" charset="0"/>
              <a:cs typeface="Arial" pitchFamily="34" charset="0"/>
            </a:endParaRPr>
          </a:p>
          <a:p>
            <a:pPr marL="1828160" lvl="3" indent="0">
              <a:lnSpc>
                <a:spcPct val="82000"/>
              </a:lnSpc>
              <a:defRPr/>
            </a:pPr>
            <a:r>
              <a:rPr lang="pt-BR" altLang="pt-BR" sz="3500" u="sng" dirty="0">
                <a:latin typeface="Arial" pitchFamily="34" charset="0"/>
                <a:cs typeface="Arial" pitchFamily="34" charset="0"/>
              </a:rPr>
              <a:t>Culpa</a:t>
            </a:r>
            <a:r>
              <a:rPr lang="pt-BR" altLang="pt-BR" sz="3500" dirty="0">
                <a:latin typeface="Arial" pitchFamily="34" charset="0"/>
                <a:cs typeface="Arial" pitchFamily="34" charset="0"/>
              </a:rPr>
              <a:t>: não fornecimento das guias;</a:t>
            </a:r>
          </a:p>
          <a:p>
            <a:pPr marL="1828160" lvl="3" indent="0">
              <a:lnSpc>
                <a:spcPct val="82000"/>
              </a:lnSpc>
              <a:buNone/>
              <a:defRPr/>
            </a:pPr>
            <a:endParaRPr lang="pt-BR" altLang="pt-BR" sz="3500" dirty="0">
              <a:latin typeface="Arial" pitchFamily="34" charset="0"/>
              <a:cs typeface="Arial" pitchFamily="34" charset="0"/>
            </a:endParaRPr>
          </a:p>
          <a:p>
            <a:pPr marL="1828160" lvl="3" indent="0">
              <a:lnSpc>
                <a:spcPct val="82000"/>
              </a:lnSpc>
              <a:defRPr/>
            </a:pPr>
            <a:r>
              <a:rPr lang="pt-BR" altLang="pt-BR" sz="3500" u="sng" dirty="0">
                <a:latin typeface="Arial" pitchFamily="34" charset="0"/>
                <a:cs typeface="Arial" pitchFamily="34" charset="0"/>
              </a:rPr>
              <a:t>Nexo causal</a:t>
            </a:r>
            <a:r>
              <a:rPr lang="pt-BR" altLang="pt-BR" sz="3500" dirty="0">
                <a:latin typeface="Arial" pitchFamily="34" charset="0"/>
                <a:cs typeface="Arial" pitchFamily="34" charset="0"/>
              </a:rPr>
              <a:t>: dano x culpa do agente</a:t>
            </a:r>
            <a:r>
              <a:rPr lang="pt-BR" alt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altLang="pt-BR" dirty="0" smtClean="0"/>
              <a:t>	</a:t>
            </a:r>
          </a:p>
          <a:p>
            <a:pPr marL="0" indent="0">
              <a:lnSpc>
                <a:spcPct val="82000"/>
              </a:lnSpc>
              <a:defRPr/>
            </a:pPr>
            <a:endParaRPr lang="pt-BR" altLang="pt-BR" sz="2700" dirty="0"/>
          </a:p>
        </p:txBody>
      </p:sp>
    </p:spTree>
    <p:extLst>
      <p:ext uri="{BB962C8B-B14F-4D97-AF65-F5344CB8AC3E}">
        <p14:creationId xmlns:p14="http://schemas.microsoft.com/office/powerpoint/2010/main" val="421808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27052" y="722490"/>
            <a:ext cx="10945283" cy="62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 anchor="ctr">
            <a:spAutoFit/>
          </a:bodyPr>
          <a:lstStyle>
            <a:lvl1pPr marL="342900" indent="-342900" eaLnBrk="0">
              <a:lnSpc>
                <a:spcPct val="102000"/>
              </a:lnSpc>
              <a:spcAft>
                <a:spcPts val="1425"/>
              </a:spcAft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t-BR" altLang="pt-BR" sz="37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DANO: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AutoNum type="arabicPeriod"/>
            </a:pPr>
            <a:endParaRPr lang="pt-BR" altLang="pt-B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Sem dano não há indenização;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pt-B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altLang="pt-B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Art. 944, CC </a:t>
            </a:r>
            <a:r>
              <a:rPr lang="en-US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pt-BR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Restitutio</a:t>
            </a:r>
            <a:r>
              <a:rPr lang="en-US" alt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altLang="pt-BR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integrum</a:t>
            </a:r>
            <a:r>
              <a:rPr lang="en-US" alt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pt-BR" sz="2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“A </a:t>
            </a:r>
            <a:r>
              <a:rPr lang="en-US" altLang="pt-BR" sz="27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indenização</a:t>
            </a:r>
            <a:r>
              <a:rPr lang="en-US" altLang="pt-BR" sz="2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sz="27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mede</a:t>
            </a:r>
            <a:r>
              <a:rPr lang="en-US" altLang="pt-BR" sz="2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-se pela </a:t>
            </a:r>
            <a:r>
              <a:rPr lang="en-US" altLang="pt-BR" sz="27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extensão</a:t>
            </a:r>
            <a:r>
              <a:rPr lang="en-US" altLang="pt-BR" sz="2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altLang="pt-BR" sz="27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dano</a:t>
            </a:r>
            <a:r>
              <a:rPr lang="en-US" altLang="pt-BR" sz="2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alt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pt-BR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pt-BR" alt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t-BR" alt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Acumulação: materiais + morais: </a:t>
            </a:r>
            <a:r>
              <a:rPr lang="pt-BR" altLang="pt-BR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Súm</a:t>
            </a:r>
            <a:r>
              <a:rPr lang="pt-BR" altLang="pt-B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altLang="pt-B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37, STJ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</a:pPr>
            <a:r>
              <a:rPr lang="pt-BR" altLang="pt-BR" dirty="0">
                <a:solidFill>
                  <a:srgbClr val="92D050"/>
                </a:solidFill>
              </a:rPr>
              <a:t>			</a:t>
            </a:r>
          </a:p>
          <a:p>
            <a:pPr lvl="1"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</a:pPr>
            <a:r>
              <a:rPr lang="pt-BR" altLang="pt-BR" sz="2100" dirty="0">
                <a:solidFill>
                  <a:schemeClr val="tx1"/>
                </a:solidFill>
              </a:rPr>
              <a:t>	</a:t>
            </a:r>
            <a:r>
              <a:rPr lang="pt-BR" altLang="pt-BR" sz="29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Art. 223-F:</a:t>
            </a:r>
            <a:r>
              <a:rPr lang="pt-BR" altLang="pt-BR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“A reparação por danos extrapatrimoniais pode ser pedida </a:t>
            </a:r>
            <a:r>
              <a:rPr lang="pt-BR" altLang="pt-BR" sz="29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cumulativamente</a:t>
            </a:r>
            <a:r>
              <a:rPr lang="pt-BR" altLang="pt-BR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 a indenização por danos materiais decorrentes do mesmo ato lesivo”.  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</a:pPr>
            <a:endParaRPr lang="pt-BR" altLang="pt-BR" dirty="0">
              <a:solidFill>
                <a:srgbClr val="92D050"/>
              </a:solidFill>
            </a:endParaRP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</a:pPr>
            <a:r>
              <a:rPr lang="pt-BR" altLang="pt-BR" b="1" u="sng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pt-BR" altLang="pt-BR" sz="21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5" y="505730"/>
            <a:ext cx="2857500" cy="21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0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429686" y="763882"/>
            <a:ext cx="11137900" cy="6409404"/>
          </a:xfrm>
        </p:spPr>
        <p:txBody>
          <a:bodyPr>
            <a:normAutofit/>
          </a:bodyPr>
          <a:lstStyle/>
          <a:p>
            <a:pPr marL="0" indent="0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pt-BR" altLang="pt-BR" sz="3700" b="1" dirty="0">
                <a:solidFill>
                  <a:srgbClr val="FF9900"/>
                </a:solidFill>
              </a:rPr>
              <a:t>	</a:t>
            </a:r>
            <a:r>
              <a:rPr lang="pt-BR" alt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Dano Material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buFontTx/>
              <a:buChar char="•"/>
              <a:defRPr/>
            </a:pPr>
            <a:endParaRPr lang="pt-BR" altLang="pt-BR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pt-BR" altLang="pt-BR" sz="3200" dirty="0">
                <a:latin typeface="Arial" pitchFamily="34" charset="0"/>
                <a:cs typeface="Arial" pitchFamily="34" charset="0"/>
              </a:rPr>
              <a:t>Art. 402 CCB: Dano emergente e Lucro cessante: 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defRPr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Art. 223-F, § 2</a:t>
            </a:r>
            <a:r>
              <a:rPr lang="pt-BR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: A composição das perdas e danos,  assim compreendidos os </a:t>
            </a:r>
            <a:r>
              <a:rPr lang="pt-BR" sz="3200" u="sng" dirty="0">
                <a:latin typeface="Arial" panose="020B0604020202020204" pitchFamily="34" charset="0"/>
                <a:cs typeface="Arial" panose="020B0604020202020204" pitchFamily="34" charset="0"/>
              </a:rPr>
              <a:t>lucros cessantes e os danos emergentes, não interfere na avaliação dos danos extrapatrimoniais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defRPr/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213" lvl="1" indent="0">
              <a:defRPr/>
            </a:pPr>
            <a:endParaRPr lang="pt-BR" altLang="pt-BR" sz="27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marL="533213" lvl="1" indent="0">
              <a:defRPr/>
            </a:pPr>
            <a:r>
              <a:rPr lang="pt-BR" altLang="pt-BR" sz="27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altLang="pt-BR" dirty="0" smtClean="0">
              <a:latin typeface="Arial" pitchFamily="34" charset="0"/>
              <a:cs typeface="Arial" pitchFamily="34" charset="0"/>
            </a:endParaRPr>
          </a:p>
          <a:p>
            <a:pPr marL="1218773" lvl="2" indent="0">
              <a:defRPr/>
            </a:pPr>
            <a:endParaRPr lang="pt-BR" altLang="pt-BR" sz="1900" dirty="0">
              <a:latin typeface="Arial" pitchFamily="34" charset="0"/>
              <a:cs typeface="Arial" pitchFamily="34" charset="0"/>
            </a:endParaRPr>
          </a:p>
          <a:p>
            <a:pPr marL="1218773" lvl="2" indent="0">
              <a:defRPr/>
            </a:pPr>
            <a:r>
              <a:rPr lang="pt-BR" altLang="pt-BR" sz="1900" dirty="0">
                <a:latin typeface="Arial" pitchFamily="34" charset="0"/>
                <a:cs typeface="Arial" pitchFamily="34" charset="0"/>
              </a:rPr>
              <a:t>	</a:t>
            </a:r>
            <a:endParaRPr lang="pt-BR" alt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7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186265" y="714380"/>
            <a:ext cx="11851217" cy="63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9" rIns="121877" bIns="60939" anchor="ctr">
            <a:spAutoFit/>
          </a:bodyPr>
          <a:lstStyle>
            <a:lvl1pPr marL="342900" indent="-342900" eaLnBrk="0">
              <a:lnSpc>
                <a:spcPct val="102000"/>
              </a:lnSpc>
              <a:spcAft>
                <a:spcPts val="1425"/>
              </a:spcAft>
              <a:tabLst>
                <a:tab pos="4572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tabLst>
                <a:tab pos="4572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marL="1257300" indent="-342900" eaLnBrk="0">
              <a:lnSpc>
                <a:spcPct val="102000"/>
              </a:lnSpc>
              <a:spcAft>
                <a:spcPts val="850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t-BR" altLang="pt-BR" sz="3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Dano Moral </a:t>
            </a:r>
          </a:p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t-BR" altLang="pt-BR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(art. 5°, X, </a:t>
            </a:r>
            <a:r>
              <a:rPr lang="pt-BR" alt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CF)</a:t>
            </a:r>
            <a:endParaRPr lang="pt-BR" altLang="pt-BR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residual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500" i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pretium</a:t>
            </a:r>
            <a:r>
              <a:rPr lang="pt-BR" altLang="pt-BR" sz="35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500" i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doloris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35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altLang="pt-BR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Savatier</a:t>
            </a:r>
            <a:r>
              <a:rPr lang="pt-BR" altLang="pt-BR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altLang="pt-BR" sz="35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altLang="pt-BR" sz="3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todo sofrimento humano não resultante de uma perda pecuniária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pt-BR" dirty="0">
                <a:solidFill>
                  <a:schemeClr val="hlink"/>
                </a:solidFill>
                <a:latin typeface="Verdana" pitchFamily="34" charset="0"/>
              </a:rPr>
              <a:t>   	</a:t>
            </a:r>
            <a:r>
              <a:rPr lang="pt-BR" altLang="pt-BR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simples  lesão ao direito geral </a:t>
            </a:r>
            <a:r>
              <a:rPr lang="pt-BR" altLang="pt-B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altLang="pt-B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personalidade;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pt-BR" sz="35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							   </a:t>
            </a:r>
            <a:r>
              <a:rPr lang="pt-BR" alt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(art. </a:t>
            </a:r>
            <a:r>
              <a:rPr lang="pt-BR" alt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1º, III e art. 5º</a:t>
            </a:r>
            <a:r>
              <a:rPr lang="pt-BR" altLang="pt-B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X, </a:t>
            </a:r>
            <a:r>
              <a:rPr lang="pt-BR" alt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CF)</a:t>
            </a:r>
            <a:endParaRPr lang="pt-BR" altLang="pt-B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pt-BR" altLang="pt-B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71133" y="4581171"/>
            <a:ext cx="1441451" cy="14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7" tIns="60939" rIns="121877" bIns="60939" anchor="ctr"/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buFontTx/>
              <a:buChar char="•"/>
            </a:pPr>
            <a:endParaRPr lang="pt-BR" altLang="pt-BR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09934" y="3430059"/>
            <a:ext cx="10655018" cy="145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77" tIns="60939" rIns="121877" bIns="60939" anchor="ctr"/>
          <a:lstStyle>
            <a:lvl1pPr eaLnBrk="0">
              <a:lnSpc>
                <a:spcPct val="102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>
              <a:lnSpc>
                <a:spcPct val="102000"/>
              </a:lnSpc>
              <a:spcAft>
                <a:spcPts val="1138"/>
              </a:spcAf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>
              <a:lnSpc>
                <a:spcPct val="102000"/>
              </a:lnSpc>
              <a:spcAft>
                <a:spcPts val="850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>
              <a:lnSpc>
                <a:spcPct val="102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>
              <a:lnSpc>
                <a:spcPct val="102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>
                <a:schemeClr val="accent1"/>
              </a:buClr>
              <a:buFontTx/>
              <a:buChar char="•"/>
            </a:pPr>
            <a:endParaRPr lang="pt-BR" altLang="pt-BR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08535" y="786271"/>
            <a:ext cx="912823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DANO </a:t>
            </a:r>
            <a:r>
              <a:rPr lang="pt-BR" sz="2400" b="1" dirty="0">
                <a:solidFill>
                  <a:srgbClr val="FFFF00"/>
                </a:solidFill>
              </a:rPr>
              <a:t>MORAL. PRÁTICA MOTIVACIONAL DA </a:t>
            </a:r>
            <a:r>
              <a:rPr lang="pt-BR" sz="2400" b="1" dirty="0" smtClean="0">
                <a:solidFill>
                  <a:srgbClr val="FFFF00"/>
                </a:solidFill>
              </a:rPr>
              <a:t>EMPRESA. </a:t>
            </a:r>
          </a:p>
          <a:p>
            <a:r>
              <a:rPr lang="pt-BR" sz="2400" dirty="0" smtClean="0"/>
              <a:t>Para </a:t>
            </a:r>
            <a:r>
              <a:rPr lang="pt-BR" sz="2400" dirty="0"/>
              <a:t>configuração do dano moral é necessária a conjugação de três elementos: o dano, o </a:t>
            </a:r>
            <a:r>
              <a:rPr lang="pt-BR" sz="2400" dirty="0" smtClean="0"/>
              <a:t>nexo </a:t>
            </a:r>
            <a:r>
              <a:rPr lang="pt-BR" sz="2400" dirty="0"/>
              <a:t>causal e a conduta. </a:t>
            </a:r>
            <a:r>
              <a:rPr lang="pt-BR" sz="2400" dirty="0" smtClean="0"/>
              <a:t>O </a:t>
            </a:r>
            <a:r>
              <a:rPr lang="pt-BR" sz="2400" dirty="0"/>
              <a:t>fato de a empresa considerar a prática denominada "</a:t>
            </a:r>
            <a:r>
              <a:rPr lang="pt-BR" sz="2400" dirty="0" err="1"/>
              <a:t>cheers</a:t>
            </a:r>
            <a:r>
              <a:rPr lang="pt-BR" sz="2400" dirty="0"/>
              <a:t>" como uma atividade cultural de motivação não significa dizer que a mesma seja conduzida em total respeito ao indivíduo. Pelo contrário, fazer os empregados entoarem o hino da empresa e executarem uma coreografia, que inclui uma inadequada dança com "rebolado", ultrapassa todos os limites da motivação e da razoabilidade. Precedentes deste TST. Indenização </a:t>
            </a:r>
            <a:r>
              <a:rPr lang="pt-BR" sz="2400" dirty="0" smtClean="0"/>
              <a:t>no </a:t>
            </a:r>
            <a:r>
              <a:rPr lang="pt-BR" sz="2400" dirty="0"/>
              <a:t>importe de R$ 3.000,00 (três mil reais). </a:t>
            </a:r>
            <a:endParaRPr lang="pt-BR" sz="2400" dirty="0" smtClean="0"/>
          </a:p>
          <a:p>
            <a:endParaRPr lang="pt-B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pt-BR" sz="2000" dirty="0">
                <a:solidFill>
                  <a:schemeClr val="tx1">
                    <a:lumMod val="75000"/>
                  </a:schemeClr>
                </a:solidFill>
              </a:rPr>
              <a:t>RR - 448-87.2014.5.09.0007, </a:t>
            </a:r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Rel. Min. </a:t>
            </a:r>
            <a:r>
              <a:rPr lang="pt-BR" sz="2000" dirty="0">
                <a:solidFill>
                  <a:schemeClr val="tx1">
                    <a:lumMod val="75000"/>
                  </a:schemeClr>
                </a:solidFill>
              </a:rPr>
              <a:t>Douglas </a:t>
            </a:r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A. </a:t>
            </a:r>
            <a:r>
              <a:rPr lang="pt-BR" sz="2000" dirty="0">
                <a:solidFill>
                  <a:schemeClr val="tx1">
                    <a:lumMod val="75000"/>
                  </a:schemeClr>
                </a:solidFill>
              </a:rPr>
              <a:t>Rodrigues, 5ª </a:t>
            </a:r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T., </a:t>
            </a:r>
            <a:r>
              <a:rPr lang="pt-BR" sz="2000" dirty="0">
                <a:solidFill>
                  <a:schemeClr val="tx1">
                    <a:lumMod val="75000"/>
                  </a:schemeClr>
                </a:solidFill>
              </a:rPr>
              <a:t>DEJT </a:t>
            </a:r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23/03/2018) </a:t>
            </a:r>
          </a:p>
        </p:txBody>
      </p:sp>
    </p:spTree>
    <p:extLst>
      <p:ext uri="{BB962C8B-B14F-4D97-AF65-F5344CB8AC3E}">
        <p14:creationId xmlns:p14="http://schemas.microsoft.com/office/powerpoint/2010/main" val="431862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Words>1657</Words>
  <Application>Microsoft Office PowerPoint</Application>
  <PresentationFormat>Widescreen</PresentationFormat>
  <Paragraphs>305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2" baseType="lpstr">
      <vt:lpstr>SimSun</vt:lpstr>
      <vt:lpstr>Arial</vt:lpstr>
      <vt:lpstr>Calibri</vt:lpstr>
      <vt:lpstr>Century Gothic</vt:lpstr>
      <vt:lpstr>SymbolPS</vt:lpstr>
      <vt:lpstr>Tahoma</vt:lpstr>
      <vt:lpstr>Times New Roman</vt:lpstr>
      <vt:lpstr>Verdana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Manuela Dallegrave</cp:lastModifiedBy>
  <cp:revision>183</cp:revision>
  <cp:lastPrinted>2018-10-26T17:51:20Z</cp:lastPrinted>
  <dcterms:created xsi:type="dcterms:W3CDTF">2017-08-24T13:27:40Z</dcterms:created>
  <dcterms:modified xsi:type="dcterms:W3CDTF">2018-10-26T20:13:51Z</dcterms:modified>
</cp:coreProperties>
</file>