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384" r:id="rId3"/>
    <p:sldId id="373" r:id="rId4"/>
    <p:sldId id="398" r:id="rId5"/>
    <p:sldId id="404" r:id="rId6"/>
    <p:sldId id="408" r:id="rId7"/>
    <p:sldId id="405" r:id="rId8"/>
    <p:sldId id="406" r:id="rId9"/>
    <p:sldId id="407" r:id="rId10"/>
    <p:sldId id="368" r:id="rId11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 snapToGrid="0">
      <p:cViewPr varScale="1">
        <p:scale>
          <a:sx n="100" d="100"/>
          <a:sy n="100" d="100"/>
        </p:scale>
        <p:origin x="2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6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38A5C-5F9D-4A9E-9AA4-95F0B465DB1C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14DC-248E-4C48-8387-18CD93EBA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2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116215" y="5190245"/>
            <a:ext cx="5567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José Affonso Dallegrave Neto; </a:t>
            </a:r>
          </a:p>
          <a:p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dvogado; Mestre e Doutor pela UFPR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Pós-doutor pela Universidade de Lisboa (FDUNL)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43" y="2821022"/>
            <a:ext cx="3384886" cy="338488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98135" y="11666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i="1" dirty="0">
                <a:solidFill>
                  <a:schemeClr val="tx1">
                    <a:lumMod val="85000"/>
                  </a:schemeClr>
                </a:solidFill>
                <a:latin typeface="Helvetica" panose="020B0604020202020204" pitchFamily="34" charset="0"/>
              </a:rPr>
              <a:t>E</a:t>
            </a:r>
            <a:r>
              <a:rPr lang="pt-BR" sz="2400" i="1" smtClean="0">
                <a:solidFill>
                  <a:schemeClr val="tx1">
                    <a:lumMod val="85000"/>
                  </a:schemeClr>
                </a:solidFill>
                <a:latin typeface="Helvetica" panose="020B0604020202020204" pitchFamily="34" charset="0"/>
              </a:rPr>
              <a:t>m </a:t>
            </a:r>
            <a:r>
              <a:rPr lang="pt-BR" sz="2400" i="1" dirty="0">
                <a:solidFill>
                  <a:schemeClr val="tx1">
                    <a:lumMod val="85000"/>
                  </a:schemeClr>
                </a:solidFill>
                <a:latin typeface="Helvetica" panose="020B0604020202020204" pitchFamily="34" charset="0"/>
              </a:rPr>
              <a:t>uma neurótica sociedade controladora, há limites jurídicos para o empregador vigiar seus subalternos? </a:t>
            </a:r>
            <a:endParaRPr lang="pt-BR" sz="2400" i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53571" y="969884"/>
            <a:ext cx="18473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2000" dirty="0" smtClean="0"/>
          </a:p>
          <a:p>
            <a:endParaRPr lang="pt-B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6962" y="1116855"/>
            <a:ext cx="8946541" cy="589336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None/>
              <a:defRPr/>
            </a:pPr>
            <a:r>
              <a:rPr lang="en-MY" b="1" dirty="0" smtClean="0"/>
              <a:t>	</a:t>
            </a:r>
            <a:r>
              <a:rPr lang="en-MY" sz="3200" dirty="0" err="1" smtClean="0"/>
              <a:t>Concepção</a:t>
            </a:r>
            <a:r>
              <a:rPr lang="en-MY" sz="3200" dirty="0" smtClean="0"/>
              <a:t> </a:t>
            </a:r>
            <a:r>
              <a:rPr lang="en-MY" sz="3200" dirty="0" err="1" smtClean="0"/>
              <a:t>solidária</a:t>
            </a:r>
            <a:r>
              <a:rPr lang="en-MY" sz="3200" dirty="0" smtClean="0"/>
              <a:t> da CF: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en-MY" dirty="0" smtClean="0"/>
              <a:t> 	</a:t>
            </a:r>
          </a:p>
          <a:p>
            <a:pPr>
              <a:buClr>
                <a:schemeClr val="tx1"/>
              </a:buClr>
              <a:defRPr/>
            </a:pPr>
            <a:r>
              <a:rPr lang="en-MY" sz="2400" dirty="0" smtClean="0"/>
              <a:t>“</a:t>
            </a:r>
            <a:r>
              <a:rPr lang="en-MY" sz="2400" dirty="0" err="1"/>
              <a:t>patrimônio</a:t>
            </a:r>
            <a:r>
              <a:rPr lang="en-MY" sz="2400" dirty="0"/>
              <a:t> e </a:t>
            </a:r>
            <a:r>
              <a:rPr lang="en-MY" sz="2400" dirty="0" err="1"/>
              <a:t>pessoa</a:t>
            </a:r>
            <a:r>
              <a:rPr lang="en-MY" sz="2400" dirty="0"/>
              <a:t> </a:t>
            </a:r>
            <a:r>
              <a:rPr lang="en-MY" sz="2400" dirty="0" err="1"/>
              <a:t>integram</a:t>
            </a:r>
            <a:r>
              <a:rPr lang="en-MY" sz="2400" dirty="0"/>
              <a:t> </a:t>
            </a:r>
            <a:r>
              <a:rPr lang="en-MY" sz="2400" dirty="0" err="1"/>
              <a:t>realidades</a:t>
            </a:r>
            <a:r>
              <a:rPr lang="en-MY" sz="2400" dirty="0"/>
              <a:t> </a:t>
            </a:r>
            <a:r>
              <a:rPr lang="en-MY" sz="2400" dirty="0" smtClean="0"/>
              <a:t>que </a:t>
            </a:r>
            <a:r>
              <a:rPr lang="en-MY" sz="2400" dirty="0" err="1"/>
              <a:t>não</a:t>
            </a:r>
            <a:r>
              <a:rPr lang="en-MY" sz="2400" dirty="0"/>
              <a:t> se </a:t>
            </a:r>
            <a:r>
              <a:rPr lang="en-MY" sz="2400" dirty="0" err="1"/>
              <a:t>confundem</a:t>
            </a:r>
            <a:r>
              <a:rPr lang="en-MY" sz="2400" dirty="0" smtClean="0"/>
              <a:t>”;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MY" sz="2400" dirty="0" smtClean="0"/>
          </a:p>
          <a:p>
            <a:pPr>
              <a:buClr>
                <a:schemeClr val="tx1"/>
              </a:buClr>
              <a:defRPr/>
            </a:pPr>
            <a:r>
              <a:rPr lang="en-MY" sz="2400" dirty="0"/>
              <a:t>	</a:t>
            </a:r>
            <a:r>
              <a:rPr lang="pt-BR" sz="2400" dirty="0" smtClean="0"/>
              <a:t>há </a:t>
            </a:r>
            <a:r>
              <a:rPr lang="pt-BR" sz="2400" dirty="0"/>
              <a:t>que se inverter o foco: </a:t>
            </a:r>
            <a:endParaRPr lang="pt-BR" sz="2400" dirty="0" smtClean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“o </a:t>
            </a:r>
            <a:r>
              <a:rPr lang="pt-BR" sz="2400" dirty="0"/>
              <a:t>patrimônio deve servir à pessoa (e não o contrário</a:t>
            </a:r>
            <a:r>
              <a:rPr lang="pt-BR" sz="2400" dirty="0" smtClean="0"/>
              <a:t>)”. </a:t>
            </a:r>
            <a:endParaRPr lang="pt-BR" sz="2400" dirty="0"/>
          </a:p>
          <a:p>
            <a:pPr>
              <a:buClr>
                <a:schemeClr val="tx1"/>
              </a:buClr>
              <a:buNone/>
              <a:defRPr/>
            </a:pPr>
            <a:endParaRPr lang="pt-BR" sz="3400" dirty="0"/>
          </a:p>
          <a:p>
            <a:pPr marL="400050" lvl="1">
              <a:buFont typeface="Arial" pitchFamily="34" charset="0"/>
              <a:buNone/>
              <a:defRPr/>
            </a:pPr>
            <a:endParaRPr lang="pt-BR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400050" lvl="1">
              <a:buFont typeface="Arial" pitchFamily="34" charset="0"/>
              <a:buNone/>
              <a:defRPr/>
            </a:pPr>
            <a:endParaRPr lang="pt-BR" dirty="0">
              <a:solidFill>
                <a:schemeClr val="tx1">
                  <a:lumMod val="85000"/>
                </a:schemeClr>
              </a:solidFill>
            </a:endParaRPr>
          </a:p>
          <a:p>
            <a:pPr marL="400050" lvl="1">
              <a:buFont typeface="Arial" pitchFamily="34" charset="0"/>
              <a:buNone/>
              <a:defRPr/>
            </a:pPr>
            <a:r>
              <a:rPr lang="pt-BR" dirty="0">
                <a:solidFill>
                  <a:schemeClr val="tx1">
                    <a:lumMod val="85000"/>
                  </a:schemeClr>
                </a:solidFill>
              </a:rPr>
              <a:t>			</a:t>
            </a:r>
            <a:r>
              <a:rPr lang="pt-BR" sz="2900" dirty="0">
                <a:solidFill>
                  <a:schemeClr val="tx1">
                    <a:lumMod val="85000"/>
                  </a:schemeClr>
                </a:solidFill>
              </a:rPr>
              <a:t>      </a:t>
            </a:r>
            <a:r>
              <a:rPr lang="pt-BR" sz="2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Dallegrave </a:t>
            </a:r>
            <a:r>
              <a:rPr lang="pt-BR" sz="29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Neto</a:t>
            </a:r>
            <a:endParaRPr lang="pt-BR" sz="2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857250" lvl="3" indent="0">
              <a:buNone/>
            </a:pPr>
            <a:r>
              <a:rPr lang="pt-BR" sz="29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</a:t>
            </a:r>
            <a:r>
              <a:rPr lang="pt-B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www.dallegrave.com/produção </a:t>
            </a:r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científica</a:t>
            </a:r>
          </a:p>
          <a:p>
            <a:endParaRPr lang="pt-BR" sz="29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6" y="5722211"/>
            <a:ext cx="1350456" cy="90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906" y="4927620"/>
            <a:ext cx="2857592" cy="16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579550"/>
            <a:ext cx="8946541" cy="5668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/>
              <a:t>    </a:t>
            </a:r>
            <a:endParaRPr lang="pt-BR" sz="800" b="1" dirty="0"/>
          </a:p>
          <a:p>
            <a:r>
              <a:rPr lang="pt-BR" sz="2400" dirty="0" smtClean="0"/>
              <a:t>O pêndulo;</a:t>
            </a:r>
            <a:endParaRPr lang="pt-BR" sz="2400" dirty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800" dirty="0" smtClean="0"/>
              <a:t>     </a:t>
            </a:r>
            <a:r>
              <a:rPr lang="pt-BR" sz="2800" b="1" dirty="0" smtClean="0"/>
              <a:t>De </a:t>
            </a:r>
            <a:r>
              <a:rPr lang="pt-BR" sz="2800" b="1" dirty="0" err="1"/>
              <a:t>Masi</a:t>
            </a:r>
            <a:r>
              <a:rPr lang="pt-BR" sz="2800" b="1" dirty="0" smtClean="0"/>
              <a:t>:  edípico &lt; narcísico: </a:t>
            </a:r>
          </a:p>
          <a:p>
            <a:pPr marL="0" indent="0">
              <a:buNone/>
            </a:pPr>
            <a:endParaRPr lang="pt-BR" sz="2400" b="1" dirty="0" smtClean="0"/>
          </a:p>
          <a:p>
            <a:pPr lvl="5"/>
            <a:r>
              <a:rPr lang="pt-BR" sz="2400" dirty="0" smtClean="0"/>
              <a:t> exibicionismo e sedução  </a:t>
            </a:r>
          </a:p>
          <a:p>
            <a:pPr lvl="5"/>
            <a:r>
              <a:rPr lang="pt-BR" sz="2400" dirty="0"/>
              <a:t>s</a:t>
            </a:r>
            <a:r>
              <a:rPr lang="pt-BR" sz="2400" dirty="0" smtClean="0"/>
              <a:t>oc. dos excessos (e do tédio)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35" y="579550"/>
            <a:ext cx="1115316" cy="167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50" y="3569617"/>
            <a:ext cx="1593117" cy="21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1418" y="850728"/>
            <a:ext cx="8946541" cy="5686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/>
              <a:t>A mania  de controlar...</a:t>
            </a:r>
          </a:p>
          <a:p>
            <a:pPr marL="0" indent="0">
              <a:buNone/>
            </a:pPr>
            <a:endParaRPr lang="pt-BR" sz="2600" b="1" dirty="0"/>
          </a:p>
          <a:p>
            <a:pPr marL="0" indent="0">
              <a:buNone/>
            </a:pPr>
            <a:r>
              <a:rPr lang="pt-BR" sz="2700" dirty="0"/>
              <a:t>s</a:t>
            </a:r>
            <a:r>
              <a:rPr lang="pt-BR" sz="2700" dirty="0" smtClean="0"/>
              <a:t>oberania &lt; disciplina &lt; controle</a:t>
            </a:r>
          </a:p>
          <a:p>
            <a:pPr marL="0" indent="0">
              <a:buNone/>
            </a:pPr>
            <a:endParaRPr lang="pt-BR" sz="2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também há poder fora do Leviatã </a:t>
            </a:r>
            <a:r>
              <a:rPr lang="pt-BR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 da Santa Inquisição (microfísica)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“O poder circula; funciona e se exerce em rede”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disciplina confinada </a:t>
            </a:r>
            <a:endParaRPr lang="pt-BR" sz="2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sz="2600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541" y="1138074"/>
            <a:ext cx="3209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642026"/>
            <a:ext cx="8946541" cy="5804493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Panóptico</a:t>
            </a:r>
            <a:r>
              <a:rPr lang="pt-BR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(vigilância forçada do corpo; 1 sobre muitos)</a:t>
            </a:r>
          </a:p>
          <a:p>
            <a:r>
              <a:rPr lang="pt-BR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Sinóptico</a:t>
            </a:r>
            <a:r>
              <a:rPr lang="pt-BR" sz="28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(vigilância autorizada de tudo; muitos sobre 1)</a:t>
            </a: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400" dirty="0" smtClean="0"/>
          </a:p>
          <a:p>
            <a:pPr marL="0" indent="0">
              <a:buNone/>
            </a:pPr>
            <a:r>
              <a:rPr lang="pt-BR" dirty="0" smtClean="0"/>
              <a:t>    </a:t>
            </a:r>
            <a:r>
              <a:rPr lang="pt-BR" sz="3200" b="1" dirty="0" smtClean="0"/>
              <a:t>Controles:</a:t>
            </a:r>
          </a:p>
          <a:p>
            <a:pPr>
              <a:buFontTx/>
              <a:buChar char="-"/>
            </a:pPr>
            <a:r>
              <a:rPr lang="pt-BR" sz="2400" dirty="0" smtClean="0"/>
              <a:t>Câmeras; rastreadores e GPS;</a:t>
            </a:r>
          </a:p>
          <a:p>
            <a:pPr>
              <a:buFontTx/>
              <a:buChar char="-"/>
            </a:pPr>
            <a:r>
              <a:rPr lang="pt-BR" sz="2400" dirty="0" smtClean="0"/>
              <a:t>Históricos de Compras, </a:t>
            </a:r>
            <a:r>
              <a:rPr lang="pt-BR" sz="2400" dirty="0" err="1" smtClean="0"/>
              <a:t>Uber</a:t>
            </a:r>
            <a:r>
              <a:rPr lang="pt-BR" sz="2400" dirty="0" smtClean="0"/>
              <a:t>, Linha do tempo</a:t>
            </a:r>
          </a:p>
          <a:p>
            <a:pPr>
              <a:buFontTx/>
              <a:buChar char="-"/>
            </a:pPr>
            <a:r>
              <a:rPr lang="pt-BR" sz="2400" dirty="0" smtClean="0"/>
              <a:t>WhatsApp;</a:t>
            </a:r>
          </a:p>
          <a:p>
            <a:pPr>
              <a:buFontTx/>
              <a:buChar char="-"/>
            </a:pPr>
            <a:r>
              <a:rPr lang="pt-BR" sz="2400" dirty="0" smtClean="0"/>
              <a:t>$ eletrônico;</a:t>
            </a:r>
          </a:p>
          <a:p>
            <a:pPr>
              <a:buFontTx/>
              <a:buChar char="-"/>
            </a:pPr>
            <a:r>
              <a:rPr lang="pt-BR" sz="2400" dirty="0" smtClean="0"/>
              <a:t>Consultas em sites;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dirty="0" smtClean="0"/>
          </a:p>
        </p:txBody>
      </p:sp>
      <p:sp>
        <p:nvSpPr>
          <p:cNvPr id="4" name="AutoShape 4" descr="Resultado de imagem para li e concor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680" y="3968246"/>
            <a:ext cx="5139373" cy="28897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53" y="1575437"/>
            <a:ext cx="211549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9848" y="1391435"/>
            <a:ext cx="8946541" cy="469808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A força dos algoritmos;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2300" dirty="0"/>
              <a:t>“A ciência nos ensina que, em certo sentido, somos máquinas de processamento de dados </a:t>
            </a:r>
            <a:r>
              <a:rPr lang="pt-BR" sz="2300" dirty="0" smtClean="0"/>
              <a:t>(algoritmos</a:t>
            </a:r>
            <a:r>
              <a:rPr lang="pt-BR" sz="2300" dirty="0"/>
              <a:t>). </a:t>
            </a:r>
            <a:r>
              <a:rPr lang="pt-BR" sz="2300" i="1" dirty="0"/>
              <a:t>Ao manipular esses dados, podemos determinar nosso destino. </a:t>
            </a:r>
            <a:r>
              <a:rPr lang="pt-BR" sz="2300" dirty="0"/>
              <a:t>O problema é que outros algoritmos (aqueles que construímos) podem fazer isso de maneira </a:t>
            </a:r>
            <a:r>
              <a:rPr lang="pt-BR" sz="2300" dirty="0" smtClean="0"/>
              <a:t>mito </a:t>
            </a:r>
            <a:r>
              <a:rPr lang="pt-BR" sz="2300" dirty="0"/>
              <a:t>mais eficiente que nós</a:t>
            </a:r>
            <a:r>
              <a:rPr lang="pt-BR" sz="2300" dirty="0" smtClean="0"/>
              <a:t>.”</a:t>
            </a:r>
          </a:p>
          <a:p>
            <a:endParaRPr lang="pt-BR" sz="2200" dirty="0"/>
          </a:p>
          <a:p>
            <a:r>
              <a:rPr lang="pt-BR" sz="2800" dirty="0" smtClean="0"/>
              <a:t> </a:t>
            </a:r>
            <a:r>
              <a:rPr lang="pt-BR" sz="2800" dirty="0"/>
              <a:t>Empresas valorizadas</a:t>
            </a:r>
            <a:r>
              <a:rPr lang="pt-BR" sz="2800" dirty="0" smtClean="0"/>
              <a:t>:</a:t>
            </a:r>
          </a:p>
          <a:p>
            <a:endParaRPr lang="pt-BR" sz="28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642" y="4404083"/>
            <a:ext cx="3534383" cy="236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O poder sofisticado: regulador da </a:t>
            </a:r>
            <a:r>
              <a:rPr lang="pt-BR" sz="2400" dirty="0"/>
              <a:t>“informação, conhecimento, comunicação”. </a:t>
            </a:r>
          </a:p>
          <a:p>
            <a:endParaRPr lang="pt-BR" sz="2400" dirty="0" smtClean="0"/>
          </a:p>
          <a:p>
            <a:r>
              <a:rPr lang="pt-BR" sz="2400" dirty="0" smtClean="0"/>
              <a:t>pujança </a:t>
            </a:r>
            <a:r>
              <a:rPr lang="pt-BR" sz="2400" dirty="0"/>
              <a:t>das </a:t>
            </a:r>
            <a:r>
              <a:rPr lang="pt-BR" sz="2400" dirty="0" smtClean="0"/>
              <a:t> marcas e das franquias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“</a:t>
            </a:r>
            <a:r>
              <a:rPr lang="pt-BR" sz="2400" i="1" dirty="0"/>
              <a:t>o marketing é agora o instrumento de controle social; é a alma da empresa”. </a:t>
            </a:r>
            <a:r>
              <a:rPr lang="pt-BR" sz="2400" i="1" dirty="0" smtClean="0"/>
              <a:t>(Deleuze)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4401" y="982875"/>
            <a:ext cx="10511514" cy="5359559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 O empregador e o </a:t>
            </a:r>
            <a:r>
              <a:rPr lang="pt-BR" sz="3200" b="1" i="1" dirty="0" smtClean="0"/>
              <a:t>jus </a:t>
            </a:r>
            <a:r>
              <a:rPr lang="pt-BR" sz="3200" b="1" i="1" dirty="0" err="1" smtClean="0"/>
              <a:t>variandi</a:t>
            </a:r>
            <a:r>
              <a:rPr lang="pt-BR" sz="3200" b="1" i="1" dirty="0" smtClean="0"/>
              <a:t>:</a:t>
            </a:r>
          </a:p>
          <a:p>
            <a:pPr marL="0" indent="0">
              <a:buNone/>
            </a:pPr>
            <a:r>
              <a:rPr lang="pt-BR" sz="2400" i="1" dirty="0"/>
              <a:t> </a:t>
            </a:r>
            <a:r>
              <a:rPr lang="pt-BR" sz="2400" i="1" dirty="0" smtClean="0"/>
              <a:t>     real necessidade + assunção do risco</a:t>
            </a:r>
          </a:p>
          <a:p>
            <a:pPr marL="0" indent="0">
              <a:buNone/>
            </a:pPr>
            <a:r>
              <a:rPr lang="pt-BR" sz="2400" i="1" dirty="0"/>
              <a:t> </a:t>
            </a:r>
            <a:r>
              <a:rPr lang="pt-BR" sz="2400" i="1" dirty="0" smtClean="0"/>
              <a:t>     </a:t>
            </a:r>
          </a:p>
          <a:p>
            <a:r>
              <a:rPr lang="pt-BR" sz="2400" i="1" dirty="0" smtClean="0"/>
              <a:t>Controle sobre a pessoa (ou atividade)?</a:t>
            </a:r>
            <a:endParaRPr lang="pt-BR" sz="2400" i="1" dirty="0"/>
          </a:p>
          <a:p>
            <a:r>
              <a:rPr lang="pt-BR" sz="2400" i="1" dirty="0" smtClean="0"/>
              <a:t>Pode proibir o uso de barba e </a:t>
            </a:r>
            <a:r>
              <a:rPr lang="pt-BR" sz="2400" i="1" dirty="0" err="1" smtClean="0"/>
              <a:t>piercing</a:t>
            </a:r>
            <a:r>
              <a:rPr lang="pt-BR" sz="2400" i="1" dirty="0" smtClean="0"/>
              <a:t>?</a:t>
            </a:r>
          </a:p>
          <a:p>
            <a:pPr marL="457200" indent="-457200">
              <a:buAutoNum type="alphaLcParenR"/>
            </a:pPr>
            <a:endParaRPr lang="pt-BR" sz="2400" i="1" dirty="0"/>
          </a:p>
          <a:p>
            <a:pPr marL="0" indent="0">
              <a:buNone/>
            </a:pPr>
            <a:r>
              <a:rPr lang="pt-BR" sz="3200" b="1" dirty="0" smtClean="0">
                <a:solidFill>
                  <a:srgbClr val="FFFF00"/>
                </a:solidFill>
              </a:rPr>
              <a:t>Limites ao direito </a:t>
            </a:r>
            <a:r>
              <a:rPr lang="pt-BR" sz="3200" b="1" dirty="0" err="1" smtClean="0">
                <a:solidFill>
                  <a:srgbClr val="FFFF00"/>
                </a:solidFill>
              </a:rPr>
              <a:t>potestativo</a:t>
            </a:r>
            <a:endParaRPr lang="pt-BR" sz="3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400" i="1" dirty="0" smtClean="0"/>
              <a:t> (Liberal/</a:t>
            </a:r>
            <a:r>
              <a:rPr lang="pt-BR" sz="2400" i="1" dirty="0" err="1" smtClean="0"/>
              <a:t>proprietista</a:t>
            </a:r>
            <a:r>
              <a:rPr lang="pt-BR" sz="2400" i="1" dirty="0" smtClean="0"/>
              <a:t> x Solidário/dignidade)</a:t>
            </a:r>
          </a:p>
          <a:p>
            <a:pPr marL="457200" indent="-457200">
              <a:buAutoNum type="alphaLcParenR"/>
            </a:pPr>
            <a:endParaRPr lang="pt-BR" sz="2400" i="1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85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381328"/>
            <a:ext cx="8946541" cy="5476672"/>
          </a:xfrm>
        </p:spPr>
        <p:txBody>
          <a:bodyPr/>
          <a:lstStyle/>
          <a:p>
            <a:pPr marL="0" indent="0">
              <a:buNone/>
            </a:pPr>
            <a:r>
              <a:rPr lang="pt-BR" sz="3200" dirty="0" smtClean="0"/>
              <a:t>     </a:t>
            </a:r>
            <a:r>
              <a:rPr lang="pt-BR" sz="3200" b="1" dirty="0" smtClean="0"/>
              <a:t>Limites constitucionais:</a:t>
            </a:r>
          </a:p>
          <a:p>
            <a:pPr marL="0" indent="0">
              <a:buNone/>
            </a:pPr>
            <a:endParaRPr lang="pt-BR" sz="3200" b="1" dirty="0" smtClean="0"/>
          </a:p>
          <a:p>
            <a:r>
              <a:rPr lang="pt-BR" sz="2800" dirty="0" smtClean="0"/>
              <a:t>Não </a:t>
            </a:r>
            <a:r>
              <a:rPr lang="pt-BR" sz="2800" dirty="0"/>
              <a:t>discriminação</a:t>
            </a:r>
          </a:p>
          <a:p>
            <a:r>
              <a:rPr lang="pt-BR" sz="2800" dirty="0" smtClean="0"/>
              <a:t>Direito </a:t>
            </a:r>
            <a:r>
              <a:rPr lang="pt-BR" sz="2800" dirty="0"/>
              <a:t>geral de personalidade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Função </a:t>
            </a:r>
            <a:r>
              <a:rPr lang="pt-BR" sz="2800" dirty="0"/>
              <a:t>social da empresa; </a:t>
            </a:r>
            <a:r>
              <a:rPr lang="pt-BR" sz="2800" dirty="0" smtClean="0"/>
              <a:t>(empregado doente)</a:t>
            </a:r>
          </a:p>
          <a:p>
            <a:r>
              <a:rPr lang="pt-BR" sz="2800" dirty="0" smtClean="0"/>
              <a:t>Proporcionalidade</a:t>
            </a:r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525" y="2013626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797668"/>
            <a:ext cx="8946541" cy="6060332"/>
          </a:xfrm>
        </p:spPr>
        <p:txBody>
          <a:bodyPr>
            <a:normAutofit/>
          </a:bodyPr>
          <a:lstStyle/>
          <a:p>
            <a:pPr fontAlgn="ctr"/>
            <a:r>
              <a:rPr lang="pt-PT" sz="2400" dirty="0"/>
              <a:t>“Concurso público para </a:t>
            </a:r>
            <a:r>
              <a:rPr lang="pt-PT" sz="2400" b="1" dirty="0"/>
              <a:t>soldado</a:t>
            </a:r>
            <a:r>
              <a:rPr lang="pt-PT" sz="2400" dirty="0"/>
              <a:t> da PM. Exclusão por ter </a:t>
            </a:r>
            <a:r>
              <a:rPr lang="pt-PT" sz="2400" b="1" dirty="0"/>
              <a:t>tatuagem</a:t>
            </a:r>
            <a:r>
              <a:rPr lang="pt-PT" sz="2400" dirty="0"/>
              <a:t> no corpo. </a:t>
            </a:r>
            <a:r>
              <a:rPr lang="pt-PT" sz="2400" b="1" dirty="0"/>
              <a:t>Inconstitucionalidade</a:t>
            </a:r>
            <a:r>
              <a:rPr lang="pt-PT" sz="2400" dirty="0"/>
              <a:t> da proibição de tatuagens estabelecida em Leis e editais de concurso público reconhecida pelo STF”. </a:t>
            </a:r>
            <a:r>
              <a:rPr lang="pt-PT" sz="1800" dirty="0">
                <a:solidFill>
                  <a:schemeClr val="tx1">
                    <a:lumMod val="85000"/>
                  </a:schemeClr>
                </a:solidFill>
              </a:rPr>
              <a:t>(TJSP; Ac. 10113789; SP; 10ª Câmara de Dto  Pub.; Rel. Des. Marcelo Semer; DJESP 09/02/2017</a:t>
            </a:r>
            <a:r>
              <a:rPr lang="pt-PT" sz="1800" dirty="0" smtClean="0">
                <a:solidFill>
                  <a:schemeClr val="tx1">
                    <a:lumMod val="85000"/>
                  </a:schemeClr>
                </a:solidFill>
              </a:rPr>
              <a:t>).</a:t>
            </a:r>
          </a:p>
          <a:p>
            <a:pPr fontAlgn="ctr"/>
            <a:endParaRPr lang="pt-BR" sz="2400" dirty="0"/>
          </a:p>
          <a:p>
            <a:r>
              <a:rPr lang="pt-BR" sz="2400" dirty="0" smtClean="0"/>
              <a:t>“</a:t>
            </a:r>
            <a:r>
              <a:rPr lang="pt-BR" sz="2400" dirty="0"/>
              <a:t>TST decide que empresa </a:t>
            </a:r>
            <a:r>
              <a:rPr lang="pt-BR" sz="2400" dirty="0" smtClean="0"/>
              <a:t>pode </a:t>
            </a:r>
            <a:r>
              <a:rPr lang="pt-BR" sz="2400" dirty="0"/>
              <a:t>exigir certidão de antecedentes criminais para contratar. </a:t>
            </a:r>
            <a:r>
              <a:rPr lang="pt-BR" sz="2400" dirty="0" smtClean="0"/>
              <a:t>                                  (...)  </a:t>
            </a:r>
            <a:r>
              <a:rPr lang="pt-BR" sz="2400" dirty="0"/>
              <a:t>só haveria dano moral se a atividade a ser exercida não justificasse a exigência da certidão, o que não é o caso do </a:t>
            </a:r>
            <a:r>
              <a:rPr lang="pt-BR" sz="2400" b="1" dirty="0"/>
              <a:t>operador de telemarketing</a:t>
            </a:r>
            <a:r>
              <a:rPr lang="pt-BR" sz="2400" dirty="0"/>
              <a:t>, que tem acesso a dados sigilosos de clientes.”</a:t>
            </a:r>
            <a:r>
              <a:rPr lang="es-ES" sz="2400" dirty="0"/>
              <a:t> </a:t>
            </a:r>
            <a:r>
              <a:rPr lang="es-ES" dirty="0" err="1">
                <a:solidFill>
                  <a:schemeClr val="tx1">
                    <a:lumMod val="85000"/>
                  </a:schemeClr>
                </a:solidFill>
              </a:rPr>
              <a:t>Notícia</a:t>
            </a:r>
            <a:r>
              <a:rPr lang="es-E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1">
                    <a:lumMod val="85000"/>
                  </a:schemeClr>
                </a:solidFill>
              </a:rPr>
              <a:t>do TST: 1/12/2014</a:t>
            </a:r>
            <a:r>
              <a:rPr lang="es-ES" dirty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es-ES" dirty="0" err="1">
                <a:solidFill>
                  <a:schemeClr val="tx1">
                    <a:lumMod val="85000"/>
                  </a:schemeClr>
                </a:solidFill>
              </a:rPr>
              <a:t>Processo</a:t>
            </a:r>
            <a:r>
              <a:rPr lang="es-ES" dirty="0">
                <a:solidFill>
                  <a:schemeClr val="tx1">
                    <a:lumMod val="85000"/>
                  </a:schemeClr>
                </a:solidFill>
              </a:rPr>
              <a:t>: RR-154600-16.2013.5.13.0008.</a:t>
            </a:r>
            <a:endParaRPr lang="pt-B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85000"/>
                  </a:schemeClr>
                </a:solidFill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08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403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Helvetica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Hartmann Dahle</dc:creator>
  <cp:lastModifiedBy>Manuela Dallegrave</cp:lastModifiedBy>
  <cp:revision>121</cp:revision>
  <cp:lastPrinted>2018-09-18T20:59:40Z</cp:lastPrinted>
  <dcterms:created xsi:type="dcterms:W3CDTF">2017-08-24T13:27:40Z</dcterms:created>
  <dcterms:modified xsi:type="dcterms:W3CDTF">2018-10-10T11:46:05Z</dcterms:modified>
</cp:coreProperties>
</file>