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445" r:id="rId2"/>
    <p:sldId id="441" r:id="rId3"/>
    <p:sldId id="453" r:id="rId4"/>
    <p:sldId id="455" r:id="rId5"/>
    <p:sldId id="457" r:id="rId6"/>
    <p:sldId id="456" r:id="rId7"/>
    <p:sldId id="458" r:id="rId8"/>
    <p:sldId id="461" r:id="rId9"/>
    <p:sldId id="462" r:id="rId10"/>
    <p:sldId id="442" r:id="rId11"/>
    <p:sldId id="463" r:id="rId12"/>
    <p:sldId id="449" r:id="rId13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95" autoAdjust="0"/>
    <p:restoredTop sz="86477" autoAdjust="0"/>
  </p:normalViewPr>
  <p:slideViewPr>
    <p:cSldViewPr snapToGrid="0">
      <p:cViewPr varScale="1">
        <p:scale>
          <a:sx n="107" d="100"/>
          <a:sy n="107" d="100"/>
        </p:scale>
        <p:origin x="144" y="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6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38A5C-5F9D-4A9E-9AA4-95F0B465DB1C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214DC-248E-4C48-8387-18CD93EBAD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024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mte.gov.br/seg_sau/comissao-tripartite-paritaria-permanente-ctpp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68872" y="4496561"/>
            <a:ext cx="55675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José Affonso Dallegrave Neto; </a:t>
            </a:r>
          </a:p>
          <a:p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dvogado; Mestre e Doutor pela UFPR</a:t>
            </a:r>
          </a:p>
          <a:p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Pós-doutor pela Universidade de Lisboa (FDUNL)</a:t>
            </a:r>
          </a:p>
          <a:p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pt-BR" dirty="0" smtClean="0"/>
              <a:t>USP – 22/outubro/2018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68872" y="2224808"/>
            <a:ext cx="75362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chemeClr val="tx1">
                    <a:lumMod val="85000"/>
                  </a:schemeClr>
                </a:solidFill>
                <a:latin typeface="Helvetica" panose="020B0604020202020204" pitchFamily="34" charset="0"/>
              </a:rPr>
              <a:t>Radiação ionizante: </a:t>
            </a:r>
            <a:r>
              <a:rPr lang="pt-BR" sz="2400" b="1" i="1" dirty="0">
                <a:solidFill>
                  <a:schemeClr val="tx1">
                    <a:lumMod val="85000"/>
                  </a:schemeClr>
                </a:solidFill>
                <a:latin typeface="Helvetica" panose="020B0604020202020204" pitchFamily="34" charset="0"/>
              </a:rPr>
              <a:t>u</a:t>
            </a:r>
            <a:r>
              <a:rPr lang="pt-BR" sz="2400" b="1" i="1" dirty="0" smtClean="0">
                <a:solidFill>
                  <a:schemeClr val="tx1">
                    <a:lumMod val="85000"/>
                  </a:schemeClr>
                </a:solidFill>
                <a:latin typeface="Helvetica" panose="020B0604020202020204" pitchFamily="34" charset="0"/>
              </a:rPr>
              <a:t>m risco invisível  </a:t>
            </a:r>
          </a:p>
          <a:p>
            <a:r>
              <a:rPr lang="pt-BR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anose="020B0604020202020204" pitchFamily="34" charset="0"/>
              </a:rPr>
              <a:t>(aspectos jurídicos)</a:t>
            </a:r>
          </a:p>
          <a:p>
            <a:endParaRPr lang="pt-BR" sz="2000" i="1" dirty="0">
              <a:solidFill>
                <a:schemeClr val="accent2">
                  <a:lumMod val="60000"/>
                  <a:lumOff val="40000"/>
                </a:schemeClr>
              </a:solidFill>
              <a:latin typeface="Helvetica" panose="020B0604020202020204" pitchFamily="34" charset="0"/>
            </a:endParaRPr>
          </a:p>
          <a:p>
            <a:endParaRPr lang="pt-BR" sz="2000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Helvetica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72" y="-577739"/>
            <a:ext cx="47625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4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914400"/>
            <a:ext cx="10342454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FFFF00"/>
                </a:solidFill>
              </a:rPr>
              <a:t>Reforma Trabalhista: </a:t>
            </a:r>
            <a:r>
              <a:rPr lang="pt-BR" sz="3200" b="1" dirty="0">
                <a:solidFill>
                  <a:srgbClr val="FFFF00"/>
                </a:solidFill>
              </a:rPr>
              <a:t/>
            </a:r>
            <a:br>
              <a:rPr lang="pt-BR" sz="3200" b="1" dirty="0">
                <a:solidFill>
                  <a:srgbClr val="FFFF00"/>
                </a:solidFill>
              </a:rPr>
            </a:br>
            <a:endParaRPr lang="pt-BR" sz="3200" b="1" dirty="0" smtClean="0"/>
          </a:p>
          <a:p>
            <a:r>
              <a:rPr lang="pt-BR" sz="2800" dirty="0" smtClean="0"/>
              <a:t>incentivou a precarização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FF00"/>
                </a:solidFill>
              </a:rPr>
              <a:t>Art. 611-A</a:t>
            </a:r>
            <a:r>
              <a:rPr lang="pt-BR" dirty="0" smtClean="0"/>
              <a:t>: “A CCT e o ACT </a:t>
            </a:r>
            <a:r>
              <a:rPr lang="pt-BR" dirty="0"/>
              <a:t>têm prevalência sobre a lei quando, entre outros, dispuserem sobre: </a:t>
            </a:r>
            <a:r>
              <a:rPr lang="pt-BR" dirty="0" smtClean="0"/>
              <a:t> XII </a:t>
            </a:r>
            <a:r>
              <a:rPr lang="pt-BR" dirty="0"/>
              <a:t>- enquadramento do grau de insalubridade; 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err="1" smtClean="0">
                <a:solidFill>
                  <a:srgbClr val="FFFF00"/>
                </a:solidFill>
              </a:rPr>
              <a:t>Art</a:t>
            </a:r>
            <a:r>
              <a:rPr lang="pt-BR" dirty="0" smtClean="0">
                <a:solidFill>
                  <a:srgbClr val="FFFF00"/>
                </a:solidFill>
              </a:rPr>
              <a:t>, 611-B, </a:t>
            </a:r>
            <a:r>
              <a:rPr lang="pt-BR" dirty="0" err="1" smtClean="0">
                <a:solidFill>
                  <a:srgbClr val="FFFF00"/>
                </a:solidFill>
              </a:rPr>
              <a:t>pg</a:t>
            </a:r>
            <a:r>
              <a:rPr lang="pt-BR" dirty="0" smtClean="0">
                <a:solidFill>
                  <a:srgbClr val="FFFF00"/>
                </a:solidFill>
              </a:rPr>
              <a:t> único</a:t>
            </a:r>
            <a:r>
              <a:rPr lang="pt-BR" dirty="0" smtClean="0"/>
              <a:t>: “Regras </a:t>
            </a:r>
            <a:r>
              <a:rPr lang="pt-BR" dirty="0"/>
              <a:t>sobre duração do trabalho e intervalos não são consideradas como normas de saúde, higiene e segurança do trabalho para os fins do disposto neste artigo.” 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671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133" y="1020294"/>
            <a:ext cx="9404723" cy="2621558"/>
          </a:xfrm>
        </p:spPr>
        <p:txBody>
          <a:bodyPr/>
          <a:lstStyle/>
          <a:p>
            <a:r>
              <a:rPr lang="pt-BR" sz="3200" b="1" dirty="0" smtClean="0"/>
              <a:t>O futuro da lei trabalhista </a:t>
            </a:r>
            <a:r>
              <a:rPr lang="pt-BR" sz="2400" dirty="0" smtClean="0"/>
              <a:t>(</a:t>
            </a:r>
            <a:r>
              <a:rPr lang="pt-BR" sz="2400" dirty="0" err="1" smtClean="0"/>
              <a:t>Supiot</a:t>
            </a:r>
            <a:r>
              <a:rPr lang="pt-BR" sz="2400" dirty="0" smtClean="0"/>
              <a:t>)</a:t>
            </a:r>
            <a:br>
              <a:rPr lang="pt-BR" sz="2400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100" dirty="0" smtClean="0"/>
              <a:t>a) </a:t>
            </a:r>
            <a:r>
              <a:rPr lang="en-US" sz="2100" b="1" i="1" dirty="0" err="1" smtClean="0"/>
              <a:t>orientação</a:t>
            </a:r>
            <a:r>
              <a:rPr lang="en-US" sz="2100" b="1" i="1" dirty="0" smtClean="0"/>
              <a:t> </a:t>
            </a:r>
            <a:r>
              <a:rPr lang="en-US" sz="2100" b="1" i="1" dirty="0" err="1" smtClean="0"/>
              <a:t>transformista</a:t>
            </a:r>
            <a:r>
              <a:rPr lang="en-US" sz="2100" i="1" dirty="0" smtClean="0"/>
              <a:t>: </a:t>
            </a:r>
            <a:br>
              <a:rPr lang="en-US" sz="2100" i="1" dirty="0" smtClean="0"/>
            </a:br>
            <a:r>
              <a:rPr lang="en-US" sz="2100" i="1" dirty="0"/>
              <a:t> </a:t>
            </a:r>
            <a:r>
              <a:rPr lang="en-US" sz="2100" i="1" dirty="0" smtClean="0"/>
              <a:t>    </a:t>
            </a:r>
            <a:r>
              <a:rPr lang="en-US" sz="2100" dirty="0" err="1" smtClean="0"/>
              <a:t>submeter</a:t>
            </a:r>
            <a:r>
              <a:rPr lang="en-US" sz="2100" dirty="0" smtClean="0"/>
              <a:t> </a:t>
            </a:r>
            <a:r>
              <a:rPr lang="en-US" sz="2100" dirty="0"/>
              <a:t>o </a:t>
            </a:r>
            <a:r>
              <a:rPr lang="en-US" sz="2100" dirty="0" smtClean="0"/>
              <a:t> RH </a:t>
            </a:r>
            <a:r>
              <a:rPr lang="en-US" sz="2100" dirty="0" err="1" smtClean="0"/>
              <a:t>às</a:t>
            </a:r>
            <a:r>
              <a:rPr lang="en-US" sz="2100" dirty="0" smtClean="0"/>
              <a:t> </a:t>
            </a:r>
            <a:r>
              <a:rPr lang="en-US" sz="2100" dirty="0" err="1"/>
              <a:t>exigências</a:t>
            </a:r>
            <a:r>
              <a:rPr lang="en-US" sz="2100" dirty="0"/>
              <a:t> do </a:t>
            </a:r>
            <a:r>
              <a:rPr lang="en-US" sz="2100" dirty="0" err="1"/>
              <a:t>mercado</a:t>
            </a:r>
            <a:r>
              <a:rPr lang="en-US" sz="2100" dirty="0"/>
              <a:t> total.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b</a:t>
            </a:r>
            <a:r>
              <a:rPr lang="en-US" sz="2100" dirty="0" smtClean="0"/>
              <a:t>) </a:t>
            </a:r>
            <a:r>
              <a:rPr lang="en-US" sz="2100" b="1" i="1" dirty="0" err="1" smtClean="0"/>
              <a:t>orientação</a:t>
            </a:r>
            <a:r>
              <a:rPr lang="en-US" sz="2100" b="1" i="1" dirty="0" smtClean="0"/>
              <a:t> </a:t>
            </a:r>
            <a:r>
              <a:rPr lang="en-US" sz="2100" b="1" i="1" dirty="0" err="1" smtClean="0"/>
              <a:t>reformista</a:t>
            </a:r>
            <a:r>
              <a:rPr lang="en-US" sz="2100" i="1" dirty="0" smtClean="0"/>
              <a:t>: </a:t>
            </a:r>
            <a:br>
              <a:rPr lang="en-US" sz="2100" i="1" dirty="0" smtClean="0"/>
            </a:br>
            <a:r>
              <a:rPr lang="en-US" sz="2100" i="1" dirty="0" smtClean="0"/>
              <a:t>     </a:t>
            </a:r>
            <a:r>
              <a:rPr lang="en-US" sz="2100" dirty="0" err="1" smtClean="0"/>
              <a:t>inserir</a:t>
            </a:r>
            <a:r>
              <a:rPr lang="en-US" sz="2100" dirty="0" smtClean="0"/>
              <a:t> </a:t>
            </a:r>
            <a:r>
              <a:rPr lang="en-US" sz="2100" dirty="0"/>
              <a:t>a </a:t>
            </a:r>
            <a:r>
              <a:rPr lang="en-US" sz="2100" dirty="0" err="1"/>
              <a:t>justiça</a:t>
            </a:r>
            <a:r>
              <a:rPr lang="en-US" sz="2100" dirty="0"/>
              <a:t> social </a:t>
            </a:r>
            <a:r>
              <a:rPr lang="en-US" sz="2100" dirty="0" smtClean="0"/>
              <a:t>no debate </a:t>
            </a:r>
            <a:r>
              <a:rPr lang="en-US" sz="2100" dirty="0" err="1"/>
              <a:t>político</a:t>
            </a:r>
            <a:r>
              <a:rPr lang="en-US" sz="2100" dirty="0"/>
              <a:t> </a:t>
            </a:r>
            <a:r>
              <a:rPr lang="en-US" sz="2100" dirty="0" err="1" smtClean="0"/>
              <a:t>mundial</a:t>
            </a:r>
            <a:r>
              <a:rPr lang="en-US" sz="2100" dirty="0" smtClean="0"/>
              <a:t> </a:t>
            </a:r>
            <a:br>
              <a:rPr lang="en-US" sz="2100" dirty="0" smtClean="0"/>
            </a:br>
            <a:r>
              <a:rPr lang="en-US" sz="2100" dirty="0" smtClean="0"/>
              <a:t>    (e </a:t>
            </a:r>
            <a:r>
              <a:rPr lang="en-US" sz="2100" dirty="0" err="1" smtClean="0"/>
              <a:t>não</a:t>
            </a:r>
            <a:r>
              <a:rPr lang="en-US" sz="2100" dirty="0" smtClean="0"/>
              <a:t> o </a:t>
            </a:r>
            <a:r>
              <a:rPr lang="en-US" sz="2100" dirty="0" err="1" smtClean="0"/>
              <a:t>mercado</a:t>
            </a:r>
            <a:r>
              <a:rPr lang="en-US" sz="2100" dirty="0" smtClean="0"/>
              <a:t> </a:t>
            </a:r>
            <a:r>
              <a:rPr lang="en-US" sz="2100" dirty="0" err="1" smtClean="0"/>
              <a:t>como</a:t>
            </a:r>
            <a:r>
              <a:rPr lang="en-US" sz="2100" dirty="0" smtClean="0"/>
              <a:t> </a:t>
            </a:r>
            <a:r>
              <a:rPr lang="en-US" sz="2100" dirty="0" err="1" smtClean="0"/>
              <a:t>ideia</a:t>
            </a:r>
            <a:r>
              <a:rPr lang="en-US" sz="2100" dirty="0" smtClean="0"/>
              <a:t> </a:t>
            </a:r>
            <a:r>
              <a:rPr lang="en-US" sz="2100" dirty="0" err="1"/>
              <a:t>única</a:t>
            </a:r>
            <a:r>
              <a:rPr lang="en-US" sz="2100" dirty="0"/>
              <a:t> de </a:t>
            </a:r>
            <a:r>
              <a:rPr lang="en-US" sz="2100" dirty="0" err="1"/>
              <a:t>sobrevivência</a:t>
            </a:r>
            <a:r>
              <a:rPr lang="en-US" sz="2100" dirty="0"/>
              <a:t>).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pt-BR" sz="2100" dirty="0"/>
              <a:t/>
            </a:r>
            <a:br>
              <a:rPr lang="pt-BR" sz="2100" dirty="0"/>
            </a:br>
            <a:r>
              <a:rPr lang="pt-BR" sz="2100" dirty="0"/>
              <a:t/>
            </a:r>
            <a:br>
              <a:rPr lang="pt-BR" sz="2100" dirty="0"/>
            </a:br>
            <a:endParaRPr lang="pt-BR" sz="21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450" y="1946571"/>
            <a:ext cx="1970116" cy="147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0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53571" y="969884"/>
            <a:ext cx="18473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sz="2000" dirty="0" smtClean="0"/>
          </a:p>
          <a:p>
            <a:endParaRPr lang="pt-B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6962" y="1116855"/>
            <a:ext cx="8946541" cy="589336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None/>
              <a:defRPr/>
            </a:pPr>
            <a:r>
              <a:rPr lang="en-MY" b="1" dirty="0" smtClean="0"/>
              <a:t>	</a:t>
            </a:r>
            <a:r>
              <a:rPr lang="pt-BR" sz="3200" b="1" dirty="0" err="1"/>
              <a:t>Neoconstitucionalismo</a:t>
            </a:r>
            <a:r>
              <a:rPr lang="pt-BR" sz="3200" dirty="0"/>
              <a:t> </a:t>
            </a:r>
            <a:r>
              <a:rPr lang="pt-BR" sz="1800" dirty="0"/>
              <a:t>(art. 5º, § 2º, CF)</a:t>
            </a:r>
          </a:p>
          <a:p>
            <a:pPr>
              <a:buClr>
                <a:schemeClr val="tx1"/>
              </a:buClr>
              <a:buNone/>
              <a:defRPr/>
            </a:pPr>
            <a:r>
              <a:rPr lang="en-MY" sz="3200" dirty="0" smtClean="0"/>
              <a:t>	</a:t>
            </a:r>
          </a:p>
          <a:p>
            <a:pPr>
              <a:buClr>
                <a:schemeClr val="tx1"/>
              </a:buClr>
              <a:buNone/>
              <a:defRPr/>
            </a:pPr>
            <a:r>
              <a:rPr lang="pt-BR" sz="2400" dirty="0" smtClean="0"/>
              <a:t>	</a:t>
            </a:r>
            <a:r>
              <a:rPr lang="pt-BR" sz="2200" u="sng" dirty="0" smtClean="0"/>
              <a:t>Art</a:t>
            </a:r>
            <a:r>
              <a:rPr lang="pt-BR" sz="2200" u="sng" dirty="0"/>
              <a:t>. </a:t>
            </a:r>
            <a:r>
              <a:rPr lang="pt-BR" sz="2200" u="sng" dirty="0" smtClean="0"/>
              <a:t>7º</a:t>
            </a:r>
            <a:r>
              <a:rPr lang="pt-BR" sz="2200" dirty="0" smtClean="0"/>
              <a:t>: “São </a:t>
            </a:r>
            <a:r>
              <a:rPr lang="pt-BR" sz="2200" dirty="0"/>
              <a:t>direitos dos trabalhadores urbanos e rurais, além de outros que visem à melhoria de sua condição </a:t>
            </a:r>
            <a:r>
              <a:rPr lang="pt-BR" sz="2200" dirty="0" smtClean="0"/>
              <a:t>social:</a:t>
            </a:r>
          </a:p>
          <a:p>
            <a:pPr>
              <a:buClr>
                <a:schemeClr val="tx1"/>
              </a:buClr>
              <a:buNone/>
              <a:defRPr/>
            </a:pPr>
            <a:r>
              <a:rPr lang="pt-BR" sz="2200" dirty="0"/>
              <a:t>	</a:t>
            </a:r>
            <a:r>
              <a:rPr lang="pt-BR" sz="2200" u="sng" dirty="0" smtClean="0"/>
              <a:t>XXII</a:t>
            </a:r>
            <a:r>
              <a:rPr lang="pt-BR" sz="2200" dirty="0" smtClean="0"/>
              <a:t> </a:t>
            </a:r>
            <a:r>
              <a:rPr lang="pt-BR" sz="2200" dirty="0"/>
              <a:t>- redução dos riscos inerentes ao trabalho, por meio de normas de saúde, higiene e segurança</a:t>
            </a:r>
            <a:r>
              <a:rPr lang="pt-BR" sz="2200" dirty="0" smtClean="0"/>
              <a:t>;”</a:t>
            </a:r>
            <a:endParaRPr lang="pt-BR" sz="2200" dirty="0"/>
          </a:p>
          <a:p>
            <a:pPr marL="400050" lvl="1">
              <a:buFont typeface="Arial" pitchFamily="34" charset="0"/>
              <a:buNone/>
              <a:defRPr/>
            </a:pPr>
            <a:r>
              <a:rPr lang="pt-BR" sz="2200" dirty="0" smtClean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pt-BR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(retrocesso social) </a:t>
            </a:r>
          </a:p>
          <a:p>
            <a:pPr marL="400050" lvl="1">
              <a:buFont typeface="Arial" pitchFamily="34" charset="0"/>
              <a:buNone/>
              <a:defRPr/>
            </a:pPr>
            <a:endParaRPr lang="pt-BR" sz="22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400050" lvl="1">
              <a:buFont typeface="Arial" pitchFamily="34" charset="0"/>
              <a:buNone/>
              <a:defRPr/>
            </a:pPr>
            <a:endParaRPr lang="pt-BR" dirty="0">
              <a:solidFill>
                <a:schemeClr val="tx1">
                  <a:lumMod val="85000"/>
                </a:schemeClr>
              </a:solidFill>
            </a:endParaRPr>
          </a:p>
          <a:p>
            <a:pPr marL="400050" lvl="1">
              <a:buFont typeface="Arial" pitchFamily="34" charset="0"/>
              <a:buNone/>
              <a:defRPr/>
            </a:pPr>
            <a:r>
              <a:rPr lang="pt-BR" dirty="0">
                <a:solidFill>
                  <a:schemeClr val="tx1">
                    <a:lumMod val="85000"/>
                  </a:schemeClr>
                </a:solidFill>
              </a:rPr>
              <a:t>			</a:t>
            </a:r>
            <a:r>
              <a:rPr lang="pt-BR" sz="2900" dirty="0">
                <a:solidFill>
                  <a:schemeClr val="tx1">
                    <a:lumMod val="85000"/>
                  </a:schemeClr>
                </a:solidFill>
              </a:rPr>
              <a:t>      </a:t>
            </a:r>
            <a:r>
              <a:rPr lang="pt-BR" sz="29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Dallegrave </a:t>
            </a:r>
            <a:r>
              <a:rPr lang="pt-BR" sz="29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Neto</a:t>
            </a:r>
            <a:endParaRPr lang="pt-BR" sz="29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857250" lvl="3" indent="0">
              <a:buNone/>
            </a:pPr>
            <a:r>
              <a:rPr lang="pt-BR" sz="29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</a:t>
            </a:r>
            <a:r>
              <a:rPr lang="pt-B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www.dallegrave.com/produção </a:t>
            </a:r>
            <a:r>
              <a:rPr lang="pt-B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científica</a:t>
            </a:r>
          </a:p>
          <a:p>
            <a:endParaRPr lang="pt-BR" sz="29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66" y="5371144"/>
            <a:ext cx="1350456" cy="90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199" y="1923398"/>
            <a:ext cx="2203204" cy="270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5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4578" y="649171"/>
            <a:ext cx="8946541" cy="5704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 smtClean="0"/>
              <a:t>Tensão:  CF/88 x  Economia neoliberal</a:t>
            </a:r>
          </a:p>
          <a:p>
            <a:pPr marL="0" indent="0">
              <a:buNone/>
            </a:pPr>
            <a:endParaRPr lang="pt-BR" sz="2800" b="1" dirty="0"/>
          </a:p>
          <a:p>
            <a:r>
              <a:rPr lang="pt-BR" dirty="0" err="1" smtClean="0"/>
              <a:t>Supiot</a:t>
            </a:r>
            <a:r>
              <a:rPr lang="pt-BR" dirty="0" smtClean="0"/>
              <a:t>:  transição de governanças e mitos econômicos</a:t>
            </a:r>
          </a:p>
          <a:p>
            <a:r>
              <a:rPr lang="pt-BR" dirty="0" smtClean="0"/>
              <a:t>Mão visível ou invisível do mercado (total)?</a:t>
            </a:r>
          </a:p>
          <a:p>
            <a:endParaRPr lang="pt-BR" dirty="0" smtClean="0"/>
          </a:p>
          <a:p>
            <a:r>
              <a:rPr lang="pt-BR" sz="2800" dirty="0" smtClean="0">
                <a:solidFill>
                  <a:srgbClr val="FFFF00"/>
                </a:solidFill>
              </a:rPr>
              <a:t>Cartilha neoliberal e a Reforma:</a:t>
            </a:r>
          </a:p>
          <a:p>
            <a:pPr>
              <a:buFontTx/>
              <a:buChar char="-"/>
            </a:pPr>
            <a:r>
              <a:rPr lang="pt-BR" sz="2100" dirty="0" smtClean="0"/>
              <a:t>defesa </a:t>
            </a:r>
            <a:r>
              <a:rPr lang="pt-BR" sz="2100" dirty="0"/>
              <a:t>do mercado eficiente </a:t>
            </a:r>
            <a:endParaRPr lang="pt-BR" sz="2100" dirty="0" smtClean="0"/>
          </a:p>
          <a:p>
            <a:pPr>
              <a:buFontTx/>
              <a:buChar char="-"/>
            </a:pPr>
            <a:r>
              <a:rPr lang="pt-BR" sz="2100" dirty="0" smtClean="0"/>
              <a:t>fim </a:t>
            </a:r>
            <a:r>
              <a:rPr lang="pt-BR" sz="2100" dirty="0"/>
              <a:t>do sindicalismo de </a:t>
            </a:r>
            <a:r>
              <a:rPr lang="pt-BR" sz="2100" dirty="0" smtClean="0"/>
              <a:t>combate;          </a:t>
            </a:r>
          </a:p>
          <a:p>
            <a:pPr>
              <a:buFontTx/>
              <a:buChar char="-"/>
            </a:pPr>
            <a:r>
              <a:rPr lang="pt-BR" sz="2100" dirty="0" smtClean="0"/>
              <a:t>flexibilização </a:t>
            </a:r>
            <a:r>
              <a:rPr lang="pt-BR" sz="2100" dirty="0"/>
              <a:t>do </a:t>
            </a:r>
            <a:r>
              <a:rPr lang="pt-BR" sz="2100" dirty="0" smtClean="0"/>
              <a:t>DT;</a:t>
            </a:r>
          </a:p>
          <a:p>
            <a:pPr>
              <a:buFontTx/>
              <a:buChar char="-"/>
            </a:pPr>
            <a:r>
              <a:rPr lang="pt-BR" sz="2100" dirty="0" smtClean="0"/>
              <a:t>Dumping do </a:t>
            </a:r>
            <a:r>
              <a:rPr lang="pt-BR" sz="2100" i="1" dirty="0" err="1"/>
              <a:t>c</a:t>
            </a:r>
            <a:r>
              <a:rPr lang="pt-BR" sz="2100" i="1" dirty="0" err="1" smtClean="0"/>
              <a:t>rowd</a:t>
            </a:r>
            <a:r>
              <a:rPr lang="pt-BR" sz="2100" i="1" dirty="0" smtClean="0"/>
              <a:t> </a:t>
            </a:r>
            <a:r>
              <a:rPr lang="pt-BR" sz="2100" i="1" dirty="0" err="1" smtClean="0"/>
              <a:t>work</a:t>
            </a:r>
            <a:endParaRPr lang="pt-BR" sz="2100" i="1" dirty="0" smtClean="0"/>
          </a:p>
          <a:p>
            <a:pPr>
              <a:buFontTx/>
              <a:buChar char="-"/>
            </a:pPr>
            <a:r>
              <a:rPr lang="pt-BR" sz="2100" dirty="0" smtClean="0"/>
              <a:t>Subordinação por algoritmo</a:t>
            </a:r>
            <a:endParaRPr lang="pt-BR" sz="2100" dirty="0"/>
          </a:p>
          <a:p>
            <a:pPr marL="0" indent="0">
              <a:buNone/>
            </a:pPr>
            <a:endParaRPr lang="pt-BR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119" y="649171"/>
            <a:ext cx="2481262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5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9448" y="1138518"/>
            <a:ext cx="10042635" cy="4726254"/>
          </a:xfrm>
        </p:spPr>
        <p:txBody>
          <a:bodyPr>
            <a:normAutofit fontScale="77500" lnSpcReduction="20000"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Case:</a:t>
            </a:r>
            <a:r>
              <a:rPr lang="pt-BR" sz="2800" dirty="0" smtClean="0"/>
              <a:t> </a:t>
            </a:r>
          </a:p>
          <a:p>
            <a:r>
              <a:rPr lang="pt-BR" sz="2800" b="1" dirty="0" smtClean="0"/>
              <a:t>Nota explicativa  no Quadro Anexo à Portaria </a:t>
            </a:r>
            <a:r>
              <a:rPr lang="pt-BR" sz="2800" b="1" dirty="0"/>
              <a:t>do </a:t>
            </a:r>
            <a:r>
              <a:rPr lang="pt-BR" sz="2800" b="1" dirty="0" err="1" smtClean="0"/>
              <a:t>MTb</a:t>
            </a:r>
            <a:r>
              <a:rPr lang="pt-BR" sz="2800" b="1" dirty="0" smtClean="0"/>
              <a:t> n. 595/2015 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sz="2600" dirty="0" smtClean="0"/>
              <a:t>esclarece </a:t>
            </a:r>
            <a:r>
              <a:rPr lang="pt-BR" sz="2600" dirty="0"/>
              <a:t>que, </a:t>
            </a:r>
            <a:r>
              <a:rPr lang="pt-BR" sz="2600" dirty="0" smtClean="0"/>
              <a:t>doravante:</a:t>
            </a:r>
          </a:p>
          <a:p>
            <a:endParaRPr lang="pt-BR" sz="2600" i="1" dirty="0"/>
          </a:p>
          <a:p>
            <a:pPr marL="0" indent="0">
              <a:buNone/>
            </a:pPr>
            <a:r>
              <a:rPr lang="pt-BR" sz="2600" i="1" dirty="0" smtClean="0"/>
              <a:t>A) não </a:t>
            </a:r>
            <a:r>
              <a:rPr lang="pt-BR" sz="2600" i="1" dirty="0"/>
              <a:t>são consideradas perigosas as atividades desenvolvidas em áreas que utilizam </a:t>
            </a:r>
            <a:r>
              <a:rPr lang="pt-BR" sz="2600" i="1" u="sng" dirty="0"/>
              <a:t>equipamentos móveis </a:t>
            </a:r>
            <a:r>
              <a:rPr lang="pt-BR" sz="2600" i="1" dirty="0"/>
              <a:t>de Raios X para diagnóstico médico</a:t>
            </a:r>
            <a:r>
              <a:rPr lang="pt-BR" sz="2600" dirty="0" smtClean="0"/>
              <a:t>.</a:t>
            </a:r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r>
              <a:rPr lang="pt-BR" sz="2600" dirty="0" smtClean="0"/>
              <a:t>B) </a:t>
            </a:r>
            <a:r>
              <a:rPr lang="pt-BR" sz="2600" u="sng" dirty="0" smtClean="0"/>
              <a:t>Áreas </a:t>
            </a:r>
            <a:r>
              <a:rPr lang="pt-BR" sz="2600" u="sng" dirty="0"/>
              <a:t>tais como emergências</a:t>
            </a:r>
            <a:r>
              <a:rPr lang="pt-BR" sz="2600" dirty="0"/>
              <a:t>, centro de tratamento intensivo, sala de recuperação e leitos de internação </a:t>
            </a:r>
            <a:r>
              <a:rPr lang="pt-BR" sz="2600" u="sng" dirty="0"/>
              <a:t>não são classificadas como salas de irradiação</a:t>
            </a:r>
            <a:r>
              <a:rPr lang="pt-BR" sz="2600" dirty="0"/>
              <a:t> em razão do uso do equipamento móvel de Raios X</a:t>
            </a:r>
            <a:r>
              <a:rPr lang="pt-BR" sz="2600" dirty="0" smtClean="0"/>
              <a:t>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>
                <a:solidFill>
                  <a:srgbClr val="FFC000"/>
                </a:solidFill>
              </a:rPr>
              <a:t>* audiência pública não concluída (TST)</a:t>
            </a:r>
            <a:endParaRPr lang="pt-BR" dirty="0">
              <a:solidFill>
                <a:srgbClr val="FFC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06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788279"/>
            <a:ext cx="9254633" cy="5570483"/>
          </a:xfrm>
        </p:spPr>
        <p:txBody>
          <a:bodyPr>
            <a:normAutofit fontScale="92500" lnSpcReduction="10000"/>
          </a:bodyPr>
          <a:lstStyle/>
          <a:p>
            <a:r>
              <a:rPr lang="pt-BR" sz="2600" b="1" dirty="0" err="1" smtClean="0"/>
              <a:t>Goiania</a:t>
            </a:r>
            <a:r>
              <a:rPr lang="pt-BR" sz="2600" b="1" dirty="0" smtClean="0"/>
              <a:t> 1987: maior acidente radiológico </a:t>
            </a:r>
          </a:p>
          <a:p>
            <a:pPr marL="0" indent="0">
              <a:buNone/>
            </a:pPr>
            <a:r>
              <a:rPr lang="pt-BR" dirty="0" smtClean="0"/>
              <a:t>    </a:t>
            </a:r>
            <a:r>
              <a:rPr lang="pt-BR" sz="1800" dirty="0" smtClean="0"/>
              <a:t>(destruição </a:t>
            </a:r>
            <a:r>
              <a:rPr lang="pt-BR" sz="1800" dirty="0"/>
              <a:t>da bomba de césio </a:t>
            </a:r>
            <a:r>
              <a:rPr lang="pt-BR" sz="1800" dirty="0" smtClean="0"/>
              <a:t>137: 4 mortes e centenas de vítimas)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/>
              <a:t>A partir </a:t>
            </a:r>
            <a:r>
              <a:rPr lang="pt-BR" dirty="0" smtClean="0"/>
              <a:t>desse acidente: Port. 3393/1987 = </a:t>
            </a:r>
            <a:r>
              <a:rPr lang="pt-BR" dirty="0" err="1" smtClean="0"/>
              <a:t>adic</a:t>
            </a:r>
            <a:r>
              <a:rPr lang="pt-BR" dirty="0" smtClean="0"/>
              <a:t>/periculosidade com base em 2 pressupostos:</a:t>
            </a:r>
          </a:p>
          <a:p>
            <a:pPr marL="0" indent="0">
              <a:buNone/>
            </a:pPr>
            <a:endParaRPr lang="pt-BR" sz="800" dirty="0" smtClean="0"/>
          </a:p>
          <a:p>
            <a:r>
              <a:rPr lang="pt-BR" dirty="0" smtClean="0"/>
              <a:t>i</a:t>
            </a:r>
            <a:r>
              <a:rPr lang="pt-BR" dirty="0"/>
              <a:t>) </a:t>
            </a:r>
            <a:r>
              <a:rPr lang="pt-BR" i="1" dirty="0" err="1" smtClean="0"/>
              <a:t>qquer</a:t>
            </a:r>
            <a:r>
              <a:rPr lang="pt-BR" i="1" dirty="0" smtClean="0"/>
              <a:t> </a:t>
            </a:r>
            <a:r>
              <a:rPr lang="pt-BR" i="1" dirty="0"/>
              <a:t>exposição do trabalhador às </a:t>
            </a:r>
            <a:r>
              <a:rPr lang="pt-BR" i="1" u="sng" dirty="0"/>
              <a:t>radiações ionizantes</a:t>
            </a:r>
            <a:r>
              <a:rPr lang="pt-BR" i="1" dirty="0"/>
              <a:t> </a:t>
            </a:r>
            <a:r>
              <a:rPr lang="pt-BR" i="1" dirty="0" smtClean="0"/>
              <a:t>é </a:t>
            </a:r>
            <a:r>
              <a:rPr lang="pt-BR" i="1" dirty="0"/>
              <a:t>potencialmente prejudicial à sua saúde</a:t>
            </a:r>
            <a:r>
              <a:rPr lang="pt-BR" dirty="0"/>
              <a:t>; </a:t>
            </a:r>
            <a:endParaRPr lang="pt-BR" dirty="0" smtClean="0"/>
          </a:p>
          <a:p>
            <a:r>
              <a:rPr lang="pt-BR" dirty="0" err="1" smtClean="0"/>
              <a:t>ii</a:t>
            </a:r>
            <a:r>
              <a:rPr lang="pt-BR" dirty="0"/>
              <a:t>) </a:t>
            </a:r>
            <a:r>
              <a:rPr lang="pt-BR" i="1" dirty="0"/>
              <a:t>o presente estado da tecnologia nuclear </a:t>
            </a:r>
            <a:r>
              <a:rPr lang="pt-BR" i="1" u="sng" dirty="0"/>
              <a:t>não permite evitar</a:t>
            </a:r>
            <a:r>
              <a:rPr lang="pt-BR" i="1" dirty="0"/>
              <a:t>, ou reduzir a zero, o risco em </a:t>
            </a:r>
            <a:r>
              <a:rPr lang="pt-BR" i="1" dirty="0" smtClean="0"/>
              <a:t>potencial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*após 4 meses de </a:t>
            </a:r>
            <a:r>
              <a:rPr lang="pt-BR" dirty="0"/>
              <a:t>revogação </a:t>
            </a:r>
            <a:r>
              <a:rPr lang="pt-BR" dirty="0" smtClean="0"/>
              <a:t>da Port. 3.393, o </a:t>
            </a:r>
            <a:r>
              <a:rPr lang="pt-BR" dirty="0" err="1" smtClean="0"/>
              <a:t>MTb</a:t>
            </a:r>
            <a:r>
              <a:rPr lang="pt-BR" dirty="0" smtClean="0"/>
              <a:t> editou </a:t>
            </a:r>
            <a:r>
              <a:rPr lang="pt-BR" dirty="0"/>
              <a:t>a </a:t>
            </a:r>
            <a:r>
              <a:rPr lang="pt-BR" dirty="0" smtClean="0"/>
              <a:t>Port. </a:t>
            </a:r>
            <a:r>
              <a:rPr lang="pt-BR" dirty="0"/>
              <a:t>518/2003, reafirmando seus </a:t>
            </a:r>
            <a:r>
              <a:rPr lang="pt-BR" dirty="0" smtClean="0"/>
              <a:t>termos.</a:t>
            </a:r>
          </a:p>
          <a:p>
            <a:endParaRPr lang="pt-BR" sz="1900" dirty="0" smtClean="0"/>
          </a:p>
          <a:p>
            <a:pPr marL="0" indent="0">
              <a:buNone/>
            </a:pPr>
            <a:r>
              <a:rPr lang="pt-BR" dirty="0" smtClean="0">
                <a:solidFill>
                  <a:srgbClr val="FFC000"/>
                </a:solidFill>
              </a:rPr>
              <a:t>* quase 30 anos depois, a Port. 595/2015 revoga o </a:t>
            </a:r>
            <a:r>
              <a:rPr lang="pt-BR" u="sng" dirty="0" err="1" smtClean="0">
                <a:solidFill>
                  <a:srgbClr val="FFC000"/>
                </a:solidFill>
              </a:rPr>
              <a:t>adic</a:t>
            </a:r>
            <a:r>
              <a:rPr lang="pt-BR" u="sng" dirty="0" smtClean="0">
                <a:solidFill>
                  <a:srgbClr val="FFC000"/>
                </a:solidFill>
              </a:rPr>
              <a:t>/periculosidade</a:t>
            </a:r>
            <a:r>
              <a:rPr lang="pt-BR" dirty="0" smtClean="0">
                <a:solidFill>
                  <a:srgbClr val="FFC000"/>
                </a:solidFill>
              </a:rPr>
              <a:t> dos operadores de equipamentos móveis de raios-X;</a:t>
            </a:r>
            <a:endParaRPr lang="pt-BR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6732" y="1059691"/>
            <a:ext cx="8946541" cy="4584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rgbClr val="FFC000"/>
                </a:solidFill>
              </a:rPr>
              <a:t>F</a:t>
            </a:r>
            <a:r>
              <a:rPr lang="pt-BR" sz="2800" dirty="0" smtClean="0">
                <a:solidFill>
                  <a:srgbClr val="FFC000"/>
                </a:solidFill>
              </a:rPr>
              <a:t>alta </a:t>
            </a:r>
            <a:r>
              <a:rPr lang="pt-BR" sz="2800" dirty="0">
                <a:solidFill>
                  <a:srgbClr val="FFC000"/>
                </a:solidFill>
              </a:rPr>
              <a:t>de cientificidade da Portaria n. 595/2015</a:t>
            </a:r>
          </a:p>
          <a:p>
            <a:endParaRPr lang="pt-BR" dirty="0" smtClean="0"/>
          </a:p>
          <a:p>
            <a:r>
              <a:rPr lang="pt-BR" dirty="0" smtClean="0"/>
              <a:t>A Port. </a:t>
            </a:r>
            <a:r>
              <a:rPr lang="pt-BR" dirty="0"/>
              <a:t>595/2015 </a:t>
            </a:r>
            <a:r>
              <a:rPr lang="pt-BR" dirty="0" smtClean="0"/>
              <a:t>não adentrou </a:t>
            </a:r>
            <a:r>
              <a:rPr lang="pt-BR" dirty="0"/>
              <a:t>no tema dos </a:t>
            </a:r>
            <a:r>
              <a:rPr lang="pt-BR" i="1" dirty="0"/>
              <a:t>níveis de tolerância da radiação</a:t>
            </a:r>
            <a:r>
              <a:rPr lang="pt-BR" dirty="0"/>
              <a:t>, tampouco se baseou em </a:t>
            </a:r>
            <a:r>
              <a:rPr lang="pt-BR" dirty="0" smtClean="0"/>
              <a:t>fundamento científico;</a:t>
            </a:r>
            <a:endParaRPr lang="pt-BR" sz="1800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Hoje, é </a:t>
            </a:r>
            <a:r>
              <a:rPr lang="pt-BR" dirty="0" smtClean="0"/>
              <a:t>sabido, </a:t>
            </a:r>
            <a:r>
              <a:rPr lang="pt-BR" u="sng" dirty="0"/>
              <a:t>não existe dosagem segura de exposição </a:t>
            </a:r>
            <a:r>
              <a:rPr lang="pt-BR" dirty="0"/>
              <a:t>ao raio-X </a:t>
            </a:r>
            <a:r>
              <a:rPr lang="pt-BR" dirty="0" smtClean="0"/>
              <a:t>(mesmo em </a:t>
            </a:r>
            <a:r>
              <a:rPr lang="pt-BR" dirty="0"/>
              <a:t>baixas </a:t>
            </a:r>
            <a:r>
              <a:rPr lang="pt-BR" dirty="0" smtClean="0"/>
              <a:t>doses </a:t>
            </a:r>
            <a:r>
              <a:rPr lang="pt-BR" dirty="0"/>
              <a:t>a radiação ionizante tem efeito acumulativo no organismo dos </a:t>
            </a:r>
            <a:r>
              <a:rPr lang="pt-BR" dirty="0" smtClean="0"/>
              <a:t>trabalhadores)</a:t>
            </a:r>
          </a:p>
          <a:p>
            <a:endParaRPr lang="pt-BR" dirty="0" smtClean="0"/>
          </a:p>
          <a:p>
            <a:r>
              <a:rPr lang="pt-BR" dirty="0"/>
              <a:t>O tamanho do aparelho não significa </a:t>
            </a:r>
            <a:r>
              <a:rPr lang="pt-BR" sz="1600" dirty="0" smtClean="0"/>
              <a:t>(necessariamente)</a:t>
            </a:r>
            <a:r>
              <a:rPr lang="pt-BR" dirty="0" smtClean="0"/>
              <a:t> potência menor (que diga a eficiente </a:t>
            </a:r>
            <a:r>
              <a:rPr lang="pt-BR" dirty="0" smtClean="0">
                <a:solidFill>
                  <a:srgbClr val="FFFF00"/>
                </a:solidFill>
              </a:rPr>
              <a:t>nanotecnologia</a:t>
            </a:r>
            <a:r>
              <a:rPr lang="pt-BR" dirty="0" smtClean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45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9527" y="1264649"/>
            <a:ext cx="8946541" cy="4195481"/>
          </a:xfrm>
        </p:spPr>
        <p:txBody>
          <a:bodyPr/>
          <a:lstStyle/>
          <a:p>
            <a:r>
              <a:rPr lang="pt-BR" dirty="0" smtClean="0"/>
              <a:t>Hoje já há proteção até para exposição às radiações </a:t>
            </a:r>
            <a:r>
              <a:rPr lang="pt-BR" i="1" u="sng" dirty="0"/>
              <a:t>não ionizantes</a:t>
            </a:r>
            <a:r>
              <a:rPr lang="pt-BR" u="sng" dirty="0"/>
              <a:t> </a:t>
            </a:r>
            <a:r>
              <a:rPr lang="pt-BR" dirty="0"/>
              <a:t>(</a:t>
            </a:r>
            <a:r>
              <a:rPr lang="pt-BR" dirty="0" smtClean="0"/>
              <a:t>telefonia celular). 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Com </a:t>
            </a:r>
            <a:r>
              <a:rPr lang="pt-BR" dirty="0"/>
              <a:t>maior razão, o Direito deve tutelar os </a:t>
            </a:r>
            <a:r>
              <a:rPr lang="pt-BR" dirty="0" smtClean="0"/>
              <a:t>à </a:t>
            </a:r>
            <a:r>
              <a:rPr lang="pt-BR" u="sng" dirty="0"/>
              <a:t>radiação </a:t>
            </a:r>
            <a:r>
              <a:rPr lang="pt-BR" i="1" u="sng" dirty="0" smtClean="0"/>
              <a:t>ionizante </a:t>
            </a:r>
            <a:r>
              <a:rPr lang="pt-BR" i="1" dirty="0" smtClean="0"/>
              <a:t>(mais ofensiva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dirty="0" smtClean="0"/>
              <a:t>letal)</a:t>
            </a:r>
          </a:p>
          <a:p>
            <a:endParaRPr lang="pt-BR" b="1" dirty="0" smtClean="0"/>
          </a:p>
          <a:p>
            <a:r>
              <a:rPr lang="pt-BR" b="1" dirty="0" smtClean="0"/>
              <a:t>Port. </a:t>
            </a:r>
            <a:r>
              <a:rPr lang="pt-BR" b="1" dirty="0"/>
              <a:t>453/1998 da ANVISA </a:t>
            </a:r>
            <a:r>
              <a:rPr lang="pt-BR" b="1" dirty="0" smtClean="0"/>
              <a:t> </a:t>
            </a:r>
            <a:r>
              <a:rPr lang="pt-BR" dirty="0" smtClean="0"/>
              <a:t>está na linha das </a:t>
            </a:r>
            <a:r>
              <a:rPr lang="pt-BR" dirty="0"/>
              <a:t>recentes diretivas de proteção radiológica da Organização Mundial da </a:t>
            </a:r>
            <a:r>
              <a:rPr lang="pt-BR" dirty="0" smtClean="0"/>
              <a:t>Saúde;</a:t>
            </a:r>
            <a:endParaRPr lang="pt-BR" dirty="0"/>
          </a:p>
          <a:p>
            <a:endParaRPr lang="pt-BR" dirty="0"/>
          </a:p>
        </p:txBody>
      </p:sp>
      <p:sp>
        <p:nvSpPr>
          <p:cNvPr id="4" name="AutoShape 2" descr="Resultado de imagem para radiaÃ§Ã£o nÃ£o ioniza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624" y="1285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3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2950" y="646392"/>
            <a:ext cx="9522647" cy="5806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/>
              <a:t>Port. </a:t>
            </a:r>
            <a:r>
              <a:rPr lang="pt-BR" sz="3000" b="1" dirty="0" smtClean="0"/>
              <a:t>595/2015: argumento apenas economicista</a:t>
            </a:r>
          </a:p>
          <a:p>
            <a:endParaRPr lang="pt-BR" dirty="0" smtClean="0"/>
          </a:p>
          <a:p>
            <a:r>
              <a:rPr lang="pt-BR" i="1" dirty="0" smtClean="0">
                <a:solidFill>
                  <a:srgbClr val="FFFF00"/>
                </a:solidFill>
              </a:rPr>
              <a:t>79º </a:t>
            </a:r>
            <a:r>
              <a:rPr lang="pt-BR" i="1" dirty="0">
                <a:solidFill>
                  <a:srgbClr val="FFFF00"/>
                </a:solidFill>
              </a:rPr>
              <a:t>Reunião Ordinária</a:t>
            </a:r>
            <a:r>
              <a:rPr lang="pt-BR" dirty="0">
                <a:solidFill>
                  <a:srgbClr val="FFFF00"/>
                </a:solidFill>
              </a:rPr>
              <a:t> da </a:t>
            </a:r>
            <a:r>
              <a:rPr lang="pt-BR" dirty="0" smtClean="0">
                <a:solidFill>
                  <a:srgbClr val="FFFF00"/>
                </a:solidFill>
              </a:rPr>
              <a:t>Comissão </a:t>
            </a:r>
            <a:r>
              <a:rPr lang="pt-BR" dirty="0" smtClean="0"/>
              <a:t>(CTTP do </a:t>
            </a:r>
            <a:r>
              <a:rPr lang="pt-BR" dirty="0" err="1" smtClean="0"/>
              <a:t>MTb</a:t>
            </a:r>
            <a:r>
              <a:rPr lang="pt-BR" dirty="0" smtClean="0"/>
              <a:t>):</a:t>
            </a:r>
          </a:p>
          <a:p>
            <a:endParaRPr lang="pt-BR" dirty="0"/>
          </a:p>
          <a:p>
            <a:r>
              <a:rPr lang="pt-BR" dirty="0"/>
              <a:t>“(...) Robson comentou que </a:t>
            </a:r>
            <a:r>
              <a:rPr lang="pt-BR" u="sng" dirty="0"/>
              <a:t>existe uma grande demanda dos hospitais universitários</a:t>
            </a:r>
            <a:r>
              <a:rPr lang="pt-BR" dirty="0"/>
              <a:t>, oriunda do próprio ministro da educação junto ao do trabalho, e que já está até em curso no processo judicial, baseado no fato de que vários profissionais (não técnicos radiológicos) entenderem que, por estarem trabalhando em enfermarias, em </a:t>
            </a:r>
            <a:r>
              <a:rPr lang="pt-BR" dirty="0" smtClean="0"/>
              <a:t>UTI, </a:t>
            </a:r>
            <a:r>
              <a:rPr lang="pt-BR" dirty="0"/>
              <a:t>e pelo fato de que, não de forma rotineira, </a:t>
            </a:r>
            <a:r>
              <a:rPr lang="pt-BR" dirty="0" smtClean="0"/>
              <a:t>tem </a:t>
            </a:r>
            <a:r>
              <a:rPr lang="pt-BR" dirty="0"/>
              <a:t>pacientes </a:t>
            </a:r>
            <a:r>
              <a:rPr lang="pt-BR" dirty="0" smtClean="0"/>
              <a:t>submetidos </a:t>
            </a:r>
            <a:r>
              <a:rPr lang="pt-BR" dirty="0"/>
              <a:t>a Raios X por meio de aparelho móvel, acreditam que aquele momento lhes garantem o adicional de periculosidade. </a:t>
            </a:r>
            <a:r>
              <a:rPr lang="pt-BR" b="1" dirty="0" smtClean="0"/>
              <a:t>Acrescenta </a:t>
            </a:r>
            <a:r>
              <a:rPr lang="pt-BR" b="1" dirty="0"/>
              <a:t>que isso poderá gerar um passivo aos cofres públicos de mais de 1 bilhão de reais</a:t>
            </a:r>
            <a:r>
              <a:rPr lang="pt-BR" dirty="0"/>
              <a:t>, (...)” </a:t>
            </a:r>
          </a:p>
          <a:p>
            <a:endParaRPr lang="pt-BR" dirty="0" smtClean="0"/>
          </a:p>
          <a:p>
            <a:r>
              <a:rPr lang="pt-BR" sz="1700" dirty="0" smtClean="0"/>
              <a:t>*disponível: </a:t>
            </a:r>
            <a:r>
              <a:rPr lang="pt-BR" sz="1700" u="sng" dirty="0" smtClean="0">
                <a:hlinkClick r:id="rId2"/>
              </a:rPr>
              <a:t>http</a:t>
            </a:r>
            <a:r>
              <a:rPr lang="pt-BR" sz="1700" u="sng" dirty="0">
                <a:hlinkClick r:id="rId2"/>
              </a:rPr>
              <a:t>://portal.mte.gov.br/seg_sau/comissao-tripartite-paritaria-permanente-ctpp.htm</a:t>
            </a:r>
            <a:r>
              <a:rPr lang="pt-BR" sz="1700" dirty="0"/>
              <a:t>. </a:t>
            </a:r>
            <a:r>
              <a:rPr lang="pt-BR" sz="1700" dirty="0" smtClean="0"/>
              <a:t>Acesso: </a:t>
            </a:r>
            <a:r>
              <a:rPr lang="pt-BR" sz="1700" dirty="0"/>
              <a:t>19/04/2016.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94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977472"/>
            <a:ext cx="8946541" cy="5602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/>
              <a:t>Da </a:t>
            </a:r>
            <a:r>
              <a:rPr lang="pt-BR" sz="2800" b="1" dirty="0"/>
              <a:t>não consulta </a:t>
            </a:r>
            <a:r>
              <a:rPr lang="pt-BR" sz="2800" b="1" dirty="0" smtClean="0"/>
              <a:t>aos órgãos técnicos:</a:t>
            </a:r>
          </a:p>
          <a:p>
            <a:endParaRPr lang="pt-BR" b="1" dirty="0"/>
          </a:p>
          <a:p>
            <a:r>
              <a:rPr lang="pt-BR" b="1" dirty="0" smtClean="0"/>
              <a:t>Port.1.127/2003</a:t>
            </a:r>
            <a:r>
              <a:rPr lang="pt-BR" dirty="0" smtClean="0"/>
              <a:t> </a:t>
            </a:r>
            <a:r>
              <a:rPr lang="pt-BR" dirty="0"/>
              <a:t>do </a:t>
            </a:r>
            <a:r>
              <a:rPr lang="pt-BR" dirty="0" err="1"/>
              <a:t>MTb</a:t>
            </a:r>
            <a:r>
              <a:rPr lang="pt-BR" dirty="0"/>
              <a:t> disciplina </a:t>
            </a:r>
            <a:r>
              <a:rPr lang="pt-BR" dirty="0" smtClean="0"/>
              <a:t>procedimentos para revisão </a:t>
            </a:r>
            <a:r>
              <a:rPr lang="pt-BR" dirty="0"/>
              <a:t>de Normas </a:t>
            </a:r>
            <a:r>
              <a:rPr lang="pt-BR" dirty="0" smtClean="0"/>
              <a:t>Regulamentadoras (caso da NR-16)</a:t>
            </a:r>
            <a:endParaRPr lang="pt-BR" dirty="0"/>
          </a:p>
          <a:p>
            <a:endParaRPr lang="pt-BR" dirty="0"/>
          </a:p>
          <a:p>
            <a:r>
              <a:rPr lang="pt-BR" dirty="0" smtClean="0"/>
              <a:t>Era </a:t>
            </a:r>
            <a:r>
              <a:rPr lang="pt-BR" dirty="0"/>
              <a:t>necessário convidar </a:t>
            </a:r>
            <a:r>
              <a:rPr lang="pt-BR" dirty="0" smtClean="0"/>
              <a:t>a </a:t>
            </a:r>
            <a:r>
              <a:rPr lang="pt-BR" b="1" dirty="0" smtClean="0"/>
              <a:t>CNEN </a:t>
            </a:r>
            <a:r>
              <a:rPr lang="pt-BR" dirty="0" smtClean="0"/>
              <a:t>- </a:t>
            </a:r>
            <a:r>
              <a:rPr lang="pt-BR" dirty="0"/>
              <a:t>Comissão Nacional de Energia Nuclear </a:t>
            </a:r>
            <a:r>
              <a:rPr lang="pt-BR" dirty="0" smtClean="0"/>
              <a:t>e a </a:t>
            </a:r>
            <a:r>
              <a:rPr lang="pt-BR" b="1" dirty="0" smtClean="0"/>
              <a:t>ANVISA</a:t>
            </a:r>
            <a:r>
              <a:rPr lang="pt-BR" dirty="0" smtClean="0"/>
              <a:t> - </a:t>
            </a:r>
            <a:r>
              <a:rPr lang="pt-BR" dirty="0"/>
              <a:t>Agência Nacional de Vigilância Sanitária - ANVISA.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*As Atas demonstram que </a:t>
            </a:r>
            <a:r>
              <a:rPr lang="pt-BR" b="1" u="sng" dirty="0"/>
              <a:t>não houve qualquer </a:t>
            </a:r>
            <a:r>
              <a:rPr lang="pt-BR" b="1" u="sng" dirty="0" smtClean="0"/>
              <a:t>consulta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26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8955" y="701555"/>
            <a:ext cx="8946541" cy="5256159"/>
          </a:xfrm>
        </p:spPr>
        <p:txBody>
          <a:bodyPr>
            <a:normAutofit/>
          </a:bodyPr>
          <a:lstStyle/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 smtClean="0"/>
              <a:t>“Criaremos uma nova CTPS verde </a:t>
            </a:r>
            <a:r>
              <a:rPr lang="pt-BR" dirty="0"/>
              <a:t>e </a:t>
            </a:r>
            <a:r>
              <a:rPr lang="pt-BR" dirty="0" smtClean="0"/>
              <a:t>amarela” </a:t>
            </a:r>
            <a:r>
              <a:rPr lang="pt-BR" dirty="0" smtClean="0">
                <a:solidFill>
                  <a:srgbClr val="FFFF00"/>
                </a:solidFill>
              </a:rPr>
              <a:t>UOL:13/9/18</a:t>
            </a:r>
            <a:endParaRPr lang="pt-BR" dirty="0">
              <a:solidFill>
                <a:srgbClr val="FFFF00"/>
              </a:solidFill>
            </a:endParaRPr>
          </a:p>
          <a:p>
            <a:endParaRPr lang="pt-BR" b="1" dirty="0" smtClean="0"/>
          </a:p>
          <a:p>
            <a:r>
              <a:rPr lang="pt-BR" b="1" dirty="0" smtClean="0"/>
              <a:t>Kim </a:t>
            </a:r>
            <a:r>
              <a:rPr lang="pt-BR" b="1" dirty="0" err="1"/>
              <a:t>Kataguiri</a:t>
            </a:r>
            <a:r>
              <a:rPr lang="pt-BR" b="1" dirty="0"/>
              <a:t> </a:t>
            </a:r>
            <a:r>
              <a:rPr lang="pt-BR" dirty="0"/>
              <a:t>– </a:t>
            </a:r>
            <a:r>
              <a:rPr lang="pt-BR" dirty="0" smtClean="0"/>
              <a:t>Líder </a:t>
            </a:r>
            <a:r>
              <a:rPr lang="pt-BR" dirty="0"/>
              <a:t>do MBL (pretendente </a:t>
            </a:r>
            <a:r>
              <a:rPr lang="pt-BR" dirty="0" smtClean="0"/>
              <a:t>à </a:t>
            </a:r>
            <a:r>
              <a:rPr lang="pt-BR" dirty="0"/>
              <a:t>Pres. Câmara)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i="1" dirty="0" smtClean="0"/>
              <a:t>“A JT tira dinheiro de quem trabalha e produz; rouba dos + pobres para dar para os + ricos e ainda é admirada por todo mundo”</a:t>
            </a:r>
          </a:p>
          <a:p>
            <a:pPr marL="0" indent="0">
              <a:buNone/>
            </a:pPr>
            <a:r>
              <a:rPr lang="pt-BR" i="1" dirty="0" smtClean="0"/>
              <a:t>“O objetivo é garantir + $ no bolso do trabalhador e melhores condições para o empregador” </a:t>
            </a:r>
            <a:r>
              <a:rPr lang="pt-BR" i="1" dirty="0" smtClean="0">
                <a:solidFill>
                  <a:srgbClr val="FF0000"/>
                </a:solidFill>
              </a:rPr>
              <a:t>(</a:t>
            </a:r>
            <a:r>
              <a:rPr lang="pt-BR" i="1" dirty="0" err="1" smtClean="0">
                <a:solidFill>
                  <a:srgbClr val="FF0000"/>
                </a:solidFill>
              </a:rPr>
              <a:t>Youtube</a:t>
            </a:r>
            <a:r>
              <a:rPr lang="pt-BR" i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pt-BR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i="1" dirty="0" smtClean="0">
                <a:solidFill>
                  <a:srgbClr val="FFFF00"/>
                </a:solidFill>
              </a:rPr>
              <a:t>* </a:t>
            </a:r>
            <a:r>
              <a:rPr lang="pt-BR" i="1" dirty="0" err="1" smtClean="0">
                <a:solidFill>
                  <a:srgbClr val="FFFF00"/>
                </a:solidFill>
              </a:rPr>
              <a:t>Dieselgate</a:t>
            </a:r>
            <a:r>
              <a:rPr lang="pt-BR" i="1" dirty="0" smtClean="0">
                <a:solidFill>
                  <a:srgbClr val="FFFF00"/>
                </a:solidFill>
              </a:rPr>
              <a:t> (2015) e Amâncio Ortega (2017 – R$ 5 Mi)</a:t>
            </a:r>
            <a:endParaRPr lang="pt-BR" i="1" dirty="0">
              <a:solidFill>
                <a:srgbClr val="FFFF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918" y="1880435"/>
            <a:ext cx="2117834" cy="158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512" y="4424781"/>
            <a:ext cx="1949176" cy="9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2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2845</TotalTime>
  <Words>712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Helvetica</vt:lpstr>
      <vt:lpstr>Wingdings 3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futuro da lei trabalhista (Supiot)   a) orientação transformista:       submeter o  RH às exigências do mercado total.    b) orientação reformista:       inserir a justiça social no debate político mundial      (e não o mercado como ideia única de sobrevivência).  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Hartmann Dahle</dc:creator>
  <cp:lastModifiedBy>Manuela Dallegrave</cp:lastModifiedBy>
  <cp:revision>173</cp:revision>
  <cp:lastPrinted>2018-10-22T13:46:21Z</cp:lastPrinted>
  <dcterms:created xsi:type="dcterms:W3CDTF">2017-08-24T13:27:40Z</dcterms:created>
  <dcterms:modified xsi:type="dcterms:W3CDTF">2018-10-22T16:32:39Z</dcterms:modified>
</cp:coreProperties>
</file>