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58" r:id="rId3"/>
    <p:sldId id="378" r:id="rId4"/>
    <p:sldId id="457" r:id="rId5"/>
    <p:sldId id="444" r:id="rId6"/>
    <p:sldId id="446" r:id="rId7"/>
    <p:sldId id="448" r:id="rId8"/>
    <p:sldId id="455" r:id="rId9"/>
    <p:sldId id="461" r:id="rId10"/>
    <p:sldId id="456" r:id="rId11"/>
    <p:sldId id="442" r:id="rId12"/>
    <p:sldId id="462" r:id="rId13"/>
    <p:sldId id="467" r:id="rId14"/>
    <p:sldId id="468" r:id="rId15"/>
    <p:sldId id="472" r:id="rId16"/>
    <p:sldId id="474" r:id="rId17"/>
    <p:sldId id="476" r:id="rId18"/>
    <p:sldId id="463" r:id="rId19"/>
    <p:sldId id="464" r:id="rId20"/>
    <p:sldId id="473" r:id="rId21"/>
    <p:sldId id="471" r:id="rId22"/>
    <p:sldId id="443" r:id="rId23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 snapToGrid="0">
      <p:cViewPr varScale="1">
        <p:scale>
          <a:sx n="59" d="100"/>
          <a:sy n="59" d="100"/>
        </p:scale>
        <p:origin x="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6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38A5C-5F9D-4A9E-9AA4-95F0B465DB1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14DC-248E-4C48-8387-18CD93EBA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2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92582-18E6-485C-8B04-E27707ACFB57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06CF-DC5B-4C97-8B4A-B59BB326D5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25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06CF-DC5B-4C97-8B4A-B59BB326D5D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55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gisteronlinee.com.br/mgstrnet/lpext.dll?f=FifLink&amp;t=document-frame.htm&amp;l=jump&amp;iid=c:\Views44\Magister\Mgstrnet\MagNet_Legis.nfo&amp;d=CLT,%20art.%20795&amp;sid=2f2b1d7e.4e8e2b8.0.0#JD_CLTart79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8057" y="5303498"/>
            <a:ext cx="46842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José Affonso Dallegrave Neto</a:t>
            </a:r>
          </a:p>
          <a:p>
            <a:r>
              <a:rPr lang="pt-BR" dirty="0">
                <a:solidFill>
                  <a:srgbClr val="FFC000"/>
                </a:solidFill>
              </a:rPr>
              <a:t>A</a:t>
            </a:r>
            <a:r>
              <a:rPr lang="pt-BR" dirty="0" smtClean="0">
                <a:solidFill>
                  <a:srgbClr val="FFC000"/>
                </a:solidFill>
              </a:rPr>
              <a:t>dvogado; Doutor pela UFPR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Pós-doutor pela Universidade de Lisboa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19" y="795255"/>
            <a:ext cx="6062745" cy="60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1168" y="740031"/>
            <a:ext cx="9633005" cy="543910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</a:rPr>
              <a:t>  </a:t>
            </a:r>
            <a:r>
              <a:rPr lang="pt-BR" sz="2800" b="1" dirty="0" smtClean="0">
                <a:solidFill>
                  <a:srgbClr val="FFFF00"/>
                </a:solidFill>
              </a:rPr>
              <a:t>Contrato </a:t>
            </a:r>
            <a:r>
              <a:rPr lang="pt-BR" sz="2800" b="1" dirty="0">
                <a:solidFill>
                  <a:srgbClr val="FFFF00"/>
                </a:solidFill>
              </a:rPr>
              <a:t>intermitente </a:t>
            </a:r>
            <a:r>
              <a:rPr lang="pt-BR" dirty="0" smtClean="0"/>
              <a:t>(art</a:t>
            </a:r>
            <a:r>
              <a:rPr lang="pt-BR" dirty="0"/>
              <a:t>. 452-A e </a:t>
            </a:r>
            <a:r>
              <a:rPr lang="pt-BR" dirty="0" err="1" smtClean="0"/>
              <a:t>ss</a:t>
            </a:r>
            <a:r>
              <a:rPr lang="pt-BR" dirty="0" smtClean="0"/>
              <a:t>)</a:t>
            </a:r>
            <a:endParaRPr lang="pt-BR" dirty="0"/>
          </a:p>
          <a:p>
            <a:pPr marL="266700" indent="0">
              <a:buFont typeface="Arial" panose="020B0604020202020204" pitchFamily="34" charset="0"/>
              <a:buNone/>
              <a:defRPr/>
            </a:pPr>
            <a:r>
              <a:rPr lang="pt-BR" dirty="0"/>
              <a:t>- </a:t>
            </a:r>
            <a:r>
              <a:rPr lang="pt-BR" dirty="0" smtClean="0"/>
              <a:t>   Reduz informalidade (“</a:t>
            </a:r>
            <a:r>
              <a:rPr lang="pt-BR" b="1" i="1" dirty="0" smtClean="0"/>
              <a:t>stand </a:t>
            </a:r>
            <a:r>
              <a:rPr lang="pt-BR" b="1" i="1" dirty="0" err="1"/>
              <a:t>by</a:t>
            </a:r>
            <a:r>
              <a:rPr lang="pt-BR" i="1" dirty="0" smtClean="0"/>
              <a:t>”)</a:t>
            </a:r>
            <a:endParaRPr lang="pt-BR" dirty="0"/>
          </a:p>
          <a:p>
            <a:pPr marL="609600">
              <a:buFontTx/>
              <a:buChar char="-"/>
              <a:defRPr/>
            </a:pPr>
            <a:r>
              <a:rPr lang="pt-BR" dirty="0" smtClean="0"/>
              <a:t>Custo baixo: </a:t>
            </a:r>
            <a:r>
              <a:rPr lang="pt-BR" dirty="0"/>
              <a:t>doméstica x </a:t>
            </a:r>
            <a:r>
              <a:rPr lang="pt-BR" dirty="0" smtClean="0"/>
              <a:t>diarista</a:t>
            </a:r>
          </a:p>
          <a:p>
            <a:pPr marL="609600">
              <a:buFontTx/>
              <a:buChar char="-"/>
              <a:defRPr/>
            </a:pPr>
            <a:endParaRPr lang="pt-BR" dirty="0" smtClean="0"/>
          </a:p>
          <a:p>
            <a:pPr marL="609600">
              <a:buFontTx/>
              <a:buChar char="-"/>
              <a:defRPr/>
            </a:pP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Convocação:</a:t>
            </a:r>
            <a:r>
              <a:rPr lang="pt-BR" dirty="0" smtClean="0"/>
              <a:t> </a:t>
            </a:r>
            <a:r>
              <a:rPr lang="pt-BR" dirty="0" err="1" smtClean="0"/>
              <a:t>qquer</a:t>
            </a:r>
            <a:r>
              <a:rPr lang="pt-BR" dirty="0" smtClean="0"/>
              <a:t> meio em 3 dias corridos;</a:t>
            </a:r>
          </a:p>
          <a:p>
            <a:pPr marL="609600">
              <a:buFontTx/>
              <a:buChar char="-"/>
              <a:defRPr/>
            </a:pPr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Resposta:</a:t>
            </a:r>
            <a:r>
              <a:rPr lang="pt-BR" dirty="0" smtClean="0"/>
              <a:t> 1 dia útil (</a:t>
            </a:r>
            <a:r>
              <a:rPr lang="pt-BR" dirty="0" err="1" smtClean="0"/>
              <a:t>resusa</a:t>
            </a:r>
            <a:r>
              <a:rPr lang="pt-BR" dirty="0" smtClean="0"/>
              <a:t> presumida = silêncio); </a:t>
            </a:r>
          </a:p>
          <a:p>
            <a:pPr marL="609600">
              <a:buFontTx/>
              <a:buChar char="-"/>
              <a:defRPr/>
            </a:pPr>
            <a:endParaRPr lang="pt-BR" dirty="0"/>
          </a:p>
          <a:p>
            <a:pPr marL="609600">
              <a:buFontTx/>
              <a:buChar char="-"/>
              <a:defRPr/>
            </a:pPr>
            <a:endParaRPr lang="pt-BR" sz="1000" dirty="0"/>
          </a:p>
          <a:p>
            <a:pPr marL="266700" indent="0"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rgbClr val="FFFF00"/>
                </a:solidFill>
              </a:rPr>
              <a:t>*Art</a:t>
            </a:r>
            <a:r>
              <a:rPr lang="pt-BR" b="1" dirty="0">
                <a:solidFill>
                  <a:srgbClr val="FFFF00"/>
                </a:solidFill>
              </a:rPr>
              <a:t>. 452-A, § </a:t>
            </a:r>
            <a:r>
              <a:rPr lang="pt-BR" b="1" dirty="0" smtClean="0">
                <a:solidFill>
                  <a:srgbClr val="FFFF00"/>
                </a:solidFill>
              </a:rPr>
              <a:t>6º: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fatia </a:t>
            </a:r>
            <a:r>
              <a:rPr lang="pt-BR" dirty="0" err="1" smtClean="0"/>
              <a:t>pgto</a:t>
            </a:r>
            <a:r>
              <a:rPr lang="pt-BR" dirty="0" smtClean="0"/>
              <a:t> </a:t>
            </a:r>
            <a:r>
              <a:rPr lang="pt-BR" dirty="0" err="1" smtClean="0"/>
              <a:t>proprocional</a:t>
            </a:r>
            <a:r>
              <a:rPr lang="pt-BR" dirty="0" smtClean="0"/>
              <a:t> de férias</a:t>
            </a:r>
            <a:r>
              <a:rPr lang="pt-BR" dirty="0"/>
              <a:t>, </a:t>
            </a:r>
            <a:r>
              <a:rPr lang="pt-BR" dirty="0" smtClean="0"/>
              <a:t>13º.; RSR e adicionais.</a:t>
            </a:r>
          </a:p>
          <a:p>
            <a:pPr marL="266700" indent="0"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rgbClr val="FFFF00"/>
                </a:solidFill>
              </a:rPr>
              <a:t>§ </a:t>
            </a:r>
            <a:r>
              <a:rPr lang="pt-BR" dirty="0">
                <a:solidFill>
                  <a:srgbClr val="FFFF00"/>
                </a:solidFill>
              </a:rPr>
              <a:t>4º</a:t>
            </a:r>
            <a:r>
              <a:rPr lang="pt-BR" dirty="0"/>
              <a:t>:  </a:t>
            </a:r>
            <a:r>
              <a:rPr lang="pt-BR" dirty="0" smtClean="0"/>
              <a:t>multa de 50% no descumprimento </a:t>
            </a:r>
          </a:p>
          <a:p>
            <a:pPr marL="266700" indent="0"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rgbClr val="FFFF00"/>
                </a:solidFill>
              </a:rPr>
              <a:t>§ 9º: </a:t>
            </a:r>
            <a:r>
              <a:rPr lang="pt-BR" dirty="0" smtClean="0"/>
              <a:t>“férias” a cada 12 meses</a:t>
            </a:r>
          </a:p>
          <a:p>
            <a:pPr marL="266700" indent="0">
              <a:buFont typeface="Arial" panose="020B0604020202020204" pitchFamily="34" charset="0"/>
              <a:buNone/>
              <a:defRPr/>
            </a:pPr>
            <a:r>
              <a:rPr lang="pt-BR" i="1" dirty="0" err="1" smtClean="0"/>
              <a:t>Fraus</a:t>
            </a:r>
            <a:r>
              <a:rPr lang="pt-BR" i="1" dirty="0" smtClean="0"/>
              <a:t> legis</a:t>
            </a:r>
            <a:r>
              <a:rPr lang="pt-BR" dirty="0" smtClean="0"/>
              <a:t> = chamada regular e habitual </a:t>
            </a:r>
            <a:endParaRPr lang="pt-B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943" y="4740567"/>
            <a:ext cx="2499577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FFFF00"/>
                </a:solidFill>
              </a:rPr>
              <a:t>Mercado Jurídico em transformação: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200" dirty="0" smtClean="0"/>
              <a:t>smart contracts</a:t>
            </a:r>
          </a:p>
          <a:p>
            <a:r>
              <a:rPr lang="en-US" sz="2200" dirty="0" err="1" smtClean="0"/>
              <a:t>Divórcio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escritura</a:t>
            </a:r>
            <a:r>
              <a:rPr lang="en-US" sz="2200" dirty="0" smtClean="0"/>
              <a:t> </a:t>
            </a:r>
            <a:r>
              <a:rPr lang="en-US" sz="2200" dirty="0" err="1" smtClean="0"/>
              <a:t>pública</a:t>
            </a:r>
            <a:endParaRPr lang="en-US" sz="2200" dirty="0" smtClean="0"/>
          </a:p>
          <a:p>
            <a:r>
              <a:rPr lang="en-US" sz="2200" dirty="0" smtClean="0"/>
              <a:t>IBM Watson</a:t>
            </a:r>
          </a:p>
          <a:p>
            <a:r>
              <a:rPr lang="en-US" sz="2200" dirty="0" err="1" smtClean="0"/>
              <a:t>Tecnólogo</a:t>
            </a:r>
            <a:r>
              <a:rPr lang="en-US" sz="2200" dirty="0" smtClean="0"/>
              <a:t> </a:t>
            </a:r>
            <a:r>
              <a:rPr lang="en-US" sz="2200" dirty="0" err="1" smtClean="0"/>
              <a:t>jurídico</a:t>
            </a:r>
            <a:r>
              <a:rPr lang="en-US" sz="2200" dirty="0" smtClean="0"/>
              <a:t> (EAD: 2 </a:t>
            </a:r>
            <a:r>
              <a:rPr lang="en-US" sz="2200" dirty="0" err="1" smtClean="0"/>
              <a:t>anos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1 </a:t>
            </a:r>
            <a:r>
              <a:rPr lang="en-US" sz="2200" dirty="0" err="1" smtClean="0"/>
              <a:t>Milhão</a:t>
            </a:r>
            <a:r>
              <a:rPr lang="en-US" sz="2200" dirty="0" smtClean="0"/>
              <a:t> de </a:t>
            </a:r>
            <a:r>
              <a:rPr lang="en-US" sz="2200" dirty="0" err="1" smtClean="0"/>
              <a:t>advogados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ativa</a:t>
            </a:r>
            <a:endParaRPr lang="en-US" sz="2200" dirty="0" smtClean="0"/>
          </a:p>
          <a:p>
            <a:r>
              <a:rPr lang="en-US" sz="2200" dirty="0" smtClean="0"/>
              <a:t>Legal tech </a:t>
            </a:r>
            <a:r>
              <a:rPr lang="en-US" sz="1800" dirty="0" smtClean="0"/>
              <a:t>(</a:t>
            </a:r>
            <a:r>
              <a:rPr lang="en-US" sz="1800" dirty="0" err="1" smtClean="0"/>
              <a:t>gestão</a:t>
            </a:r>
            <a:r>
              <a:rPr lang="en-US" sz="1800" dirty="0" smtClean="0"/>
              <a:t> de doc; </a:t>
            </a:r>
            <a:r>
              <a:rPr lang="en-US" sz="1800" dirty="0" err="1" smtClean="0"/>
              <a:t>jurimetria</a:t>
            </a:r>
            <a:r>
              <a:rPr lang="en-US" sz="1800" dirty="0" smtClean="0"/>
              <a:t>, </a:t>
            </a:r>
            <a:r>
              <a:rPr lang="en-US" sz="1800" dirty="0" err="1" smtClean="0"/>
              <a:t>análises</a:t>
            </a:r>
            <a:r>
              <a:rPr lang="en-US" sz="1800" dirty="0" smtClean="0"/>
              <a:t>) </a:t>
            </a:r>
          </a:p>
          <a:p>
            <a:r>
              <a:rPr lang="en-US" sz="2200" dirty="0" smtClean="0"/>
              <a:t>95% da JT </a:t>
            </a:r>
            <a:r>
              <a:rPr lang="en-US" sz="2200" dirty="0" err="1" smtClean="0"/>
              <a:t>está</a:t>
            </a:r>
            <a:r>
              <a:rPr lang="en-US" sz="2200" dirty="0" smtClean="0"/>
              <a:t> </a:t>
            </a:r>
            <a:r>
              <a:rPr lang="en-US" sz="2200" dirty="0" err="1" smtClean="0"/>
              <a:t>interligada</a:t>
            </a:r>
            <a:r>
              <a:rPr lang="en-US" sz="2200" dirty="0" smtClean="0"/>
              <a:t> e </a:t>
            </a:r>
            <a:r>
              <a:rPr lang="en-US" sz="2200" dirty="0" err="1" smtClean="0"/>
              <a:t>informatizada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PJE e </a:t>
            </a:r>
            <a:r>
              <a:rPr lang="en-US" sz="2200" dirty="0" err="1" smtClean="0"/>
              <a:t>Leilão</a:t>
            </a:r>
            <a:r>
              <a:rPr lang="en-US" sz="2200" dirty="0" smtClean="0"/>
              <a:t> </a:t>
            </a:r>
            <a:r>
              <a:rPr lang="en-US" sz="2200" dirty="0" err="1" smtClean="0"/>
              <a:t>eletrônico</a:t>
            </a:r>
            <a:endParaRPr lang="en-US" sz="2200" dirty="0" smtClean="0"/>
          </a:p>
          <a:p>
            <a:endParaRPr lang="en-US" sz="2200" dirty="0"/>
          </a:p>
          <a:p>
            <a:endParaRPr lang="pt-BR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823" y="3548407"/>
            <a:ext cx="2880247" cy="17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5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984990"/>
            <a:ext cx="9404723" cy="1400530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Desafios da Justiça do </a:t>
            </a:r>
            <a:r>
              <a:rPr lang="pt-BR" b="1" dirty="0" smtClean="0">
                <a:solidFill>
                  <a:srgbClr val="FFFF00"/>
                </a:solidFill>
              </a:rPr>
              <a:t>Trabalho:</a:t>
            </a:r>
            <a:r>
              <a:rPr lang="pt-BR" b="1" dirty="0">
                <a:solidFill>
                  <a:srgbClr val="FFFF00"/>
                </a:solidFill>
              </a:rPr>
              <a:t/>
            </a:r>
            <a:br>
              <a:rPr lang="pt-BR" b="1" dirty="0">
                <a:solidFill>
                  <a:srgbClr val="FFFF00"/>
                </a:solidFill>
              </a:rPr>
            </a:b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6980" y="2271286"/>
            <a:ext cx="1030406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    </a:t>
            </a:r>
            <a:r>
              <a:rPr lang="pt-BR" sz="3000" b="1" dirty="0" smtClean="0"/>
              <a:t>A </a:t>
            </a:r>
            <a:r>
              <a:rPr lang="pt-BR" sz="3000" b="1" dirty="0"/>
              <a:t>execução corre por conta de quem?</a:t>
            </a:r>
            <a:endParaRPr lang="pt-BR" sz="3000" dirty="0"/>
          </a:p>
          <a:p>
            <a:r>
              <a:rPr lang="pt-BR" sz="1900" b="1" dirty="0"/>
              <a:t>Art. </a:t>
            </a:r>
            <a:r>
              <a:rPr lang="pt-BR" sz="1900" b="1" dirty="0" smtClean="0"/>
              <a:t>797, CPC:</a:t>
            </a:r>
            <a:r>
              <a:rPr lang="pt-BR" sz="1900" dirty="0"/>
              <a:t> </a:t>
            </a:r>
            <a:r>
              <a:rPr lang="pt-BR" sz="1900" dirty="0" smtClean="0"/>
              <a:t>(...) </a:t>
            </a:r>
            <a:r>
              <a:rPr lang="pt-BR" sz="1900" u="sng" dirty="0" smtClean="0"/>
              <a:t>realiza-se </a:t>
            </a:r>
            <a:r>
              <a:rPr lang="pt-BR" sz="1900" u="sng" dirty="0"/>
              <a:t>a execução no interesse do exequente</a:t>
            </a:r>
            <a:r>
              <a:rPr lang="pt-BR" sz="1900" dirty="0"/>
              <a:t> </a:t>
            </a:r>
            <a:endParaRPr lang="pt-BR" sz="1900" dirty="0" smtClean="0"/>
          </a:p>
          <a:p>
            <a:pPr fontAlgn="base"/>
            <a:r>
              <a:rPr lang="pt-BR" sz="1900" b="1" dirty="0" smtClean="0"/>
              <a:t>Art</a:t>
            </a:r>
            <a:r>
              <a:rPr lang="pt-BR" sz="1900" b="1" dirty="0"/>
              <a:t>. </a:t>
            </a:r>
            <a:r>
              <a:rPr lang="pt-BR" sz="1900" b="1" dirty="0" smtClean="0"/>
              <a:t>805, CPC:</a:t>
            </a:r>
            <a:r>
              <a:rPr lang="pt-BR" sz="1900" dirty="0"/>
              <a:t> </a:t>
            </a:r>
            <a:r>
              <a:rPr lang="pt-BR" sz="1900" dirty="0" smtClean="0"/>
              <a:t>(...) o </a:t>
            </a:r>
            <a:r>
              <a:rPr lang="pt-BR" sz="1900" dirty="0"/>
              <a:t>juiz </a:t>
            </a:r>
            <a:r>
              <a:rPr lang="pt-BR" sz="1900" dirty="0" smtClean="0"/>
              <a:t>conduzirá </a:t>
            </a:r>
            <a:r>
              <a:rPr lang="pt-BR" sz="1900" u="sng" dirty="0" smtClean="0"/>
              <a:t>pelo </a:t>
            </a:r>
            <a:r>
              <a:rPr lang="pt-BR" sz="1900" u="sng" dirty="0"/>
              <a:t>modo menos gravoso para o executado</a:t>
            </a:r>
            <a:r>
              <a:rPr lang="pt-BR" sz="1900" dirty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princípio deveria </a:t>
            </a:r>
            <a:r>
              <a:rPr lang="pt-BR" dirty="0"/>
              <a:t>reger o </a:t>
            </a:r>
            <a:r>
              <a:rPr lang="pt-BR" dirty="0" smtClean="0"/>
              <a:t>(</a:t>
            </a:r>
            <a:r>
              <a:rPr lang="pt-BR" dirty="0"/>
              <a:t>in)acolhimento </a:t>
            </a:r>
            <a:r>
              <a:rPr lang="pt-BR" dirty="0" smtClean="0"/>
              <a:t>das </a:t>
            </a:r>
            <a:r>
              <a:rPr lang="pt-BR" dirty="0"/>
              <a:t>arrematações</a:t>
            </a:r>
          </a:p>
          <a:p>
            <a:r>
              <a:rPr lang="pt-BR" b="1" dirty="0" smtClean="0">
                <a:solidFill>
                  <a:srgbClr val="FFC000"/>
                </a:solidFill>
              </a:rPr>
              <a:t>desafio</a:t>
            </a:r>
            <a:r>
              <a:rPr lang="pt-BR" b="1" dirty="0">
                <a:solidFill>
                  <a:srgbClr val="FFC000"/>
                </a:solidFill>
              </a:rPr>
              <a:t>:</a:t>
            </a:r>
            <a:r>
              <a:rPr lang="pt-BR" dirty="0"/>
              <a:t> demonstrar ao juiz </a:t>
            </a:r>
            <a:r>
              <a:rPr lang="pt-BR" dirty="0" smtClean="0"/>
              <a:t>práticas céleres, eficazes </a:t>
            </a:r>
            <a:r>
              <a:rPr lang="pt-BR" dirty="0"/>
              <a:t>e inovadoras 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1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818866"/>
            <a:ext cx="9951375" cy="52407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*Após CPC/15 cabem </a:t>
            </a:r>
            <a:r>
              <a:rPr lang="pt-BR" sz="2800" b="1" dirty="0">
                <a:solidFill>
                  <a:srgbClr val="FFFF00"/>
                </a:solidFill>
              </a:rPr>
              <a:t>Embargos à Arrematação?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“Na </a:t>
            </a:r>
            <a:r>
              <a:rPr lang="pt-BR" dirty="0"/>
              <a:t>vigência do CPC/2015 a parte dispõe do prazo de até 10 dias a contar do aperfeiçoamento da arrematação para invocar as </a:t>
            </a:r>
            <a:r>
              <a:rPr lang="pt-BR" dirty="0" smtClean="0"/>
              <a:t>hipóteses* </a:t>
            </a:r>
            <a:r>
              <a:rPr lang="pt-BR" dirty="0"/>
              <a:t>do § 1º do art. 903 do CPC . Incabível a oposição de embargos à arrematação, devendo a nulidade ser postulada por </a:t>
            </a:r>
            <a:r>
              <a:rPr lang="pt-BR" u="sng" dirty="0"/>
              <a:t>ação </a:t>
            </a:r>
            <a:r>
              <a:rPr lang="pt-BR" u="sng" dirty="0" smtClean="0"/>
              <a:t>autônoma</a:t>
            </a:r>
            <a:r>
              <a:rPr lang="pt-BR" dirty="0" smtClean="0"/>
              <a:t>”. </a:t>
            </a:r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TRT 4ª R.; AP </a:t>
            </a:r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20776-81.2016.5.04.0791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; DEJTRS 11/10/2018; </a:t>
            </a:r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p. 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784)</a:t>
            </a:r>
          </a:p>
          <a:p>
            <a:pPr marL="0" indent="0">
              <a:buNone/>
            </a:pPr>
            <a:endParaRPr lang="pt-BR" sz="900" dirty="0" smtClean="0"/>
          </a:p>
          <a:p>
            <a:r>
              <a:rPr lang="pt-BR" i="1" dirty="0" smtClean="0"/>
              <a:t>*taxativas</a:t>
            </a:r>
          </a:p>
          <a:p>
            <a:endParaRPr lang="pt-BR" i="1" dirty="0" smtClean="0"/>
          </a:p>
          <a:p>
            <a:r>
              <a:rPr lang="pt-BR" i="1" dirty="0" smtClean="0"/>
              <a:t>Cada juiz tem seu próprio rito</a:t>
            </a:r>
          </a:p>
          <a:p>
            <a:endParaRPr lang="pt-BR" i="1" dirty="0" smtClean="0"/>
          </a:p>
          <a:p>
            <a:r>
              <a:rPr lang="pt-BR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Art. 5º... LXXVIII , CF:</a:t>
            </a:r>
            <a:r>
              <a:rPr lang="pt-BR" i="1" dirty="0" smtClean="0"/>
              <a:t> “a todos, no âmbito judicial e administrativo, são assegurados a </a:t>
            </a:r>
            <a:r>
              <a:rPr lang="pt-BR" i="1" u="sng" dirty="0" smtClean="0"/>
              <a:t>razoável duração do processo</a:t>
            </a:r>
            <a:r>
              <a:rPr lang="pt-BR" i="1" dirty="0" smtClean="0"/>
              <a:t> </a:t>
            </a:r>
            <a:r>
              <a:rPr lang="pt-BR" b="1" i="1" dirty="0" smtClean="0"/>
              <a:t>e</a:t>
            </a:r>
            <a:r>
              <a:rPr lang="pt-BR" i="1" dirty="0" smtClean="0"/>
              <a:t> os meios que garantam a </a:t>
            </a:r>
            <a:r>
              <a:rPr lang="pt-BR" i="1" u="sng" dirty="0" smtClean="0"/>
              <a:t>celeridade de sua tramitação</a:t>
            </a:r>
            <a:r>
              <a:rPr lang="pt-BR" i="1" dirty="0" smtClean="0"/>
              <a:t>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4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53429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Quem retarda a marcha deve assumir riscos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Honorários de sucumbência + Multa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Art. 903, § 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6</a:t>
            </a:r>
            <a:r>
              <a:rPr lang="pt-BR" u="sng" baseline="30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</a:t>
            </a:r>
            <a:r>
              <a:rPr lang="pt-BR" dirty="0"/>
              <a:t> </a:t>
            </a:r>
            <a:r>
              <a:rPr lang="pt-BR" dirty="0" smtClean="0"/>
              <a:t>: Considera-se </a:t>
            </a:r>
            <a:r>
              <a:rPr lang="pt-BR" dirty="0"/>
              <a:t>ato atentatório à dignidade da justiça a </a:t>
            </a:r>
            <a:r>
              <a:rPr lang="pt-BR" u="sng" dirty="0"/>
              <a:t>suscitação infundada de vício </a:t>
            </a:r>
            <a:r>
              <a:rPr lang="pt-BR" dirty="0"/>
              <a:t>com o objetivo de ensejar a desistência do arrematante, devendo o suscitante ser condenado, sem prejuízo da responsabilidade por </a:t>
            </a:r>
            <a:r>
              <a:rPr lang="pt-BR" u="sng" dirty="0"/>
              <a:t>perdas e danos</a:t>
            </a:r>
            <a:r>
              <a:rPr lang="pt-BR" dirty="0"/>
              <a:t>, ao pagamento de </a:t>
            </a:r>
            <a:r>
              <a:rPr lang="pt-BR" u="sng" dirty="0"/>
              <a:t>multa</a:t>
            </a:r>
            <a:r>
              <a:rPr lang="pt-BR" dirty="0"/>
              <a:t>, a ser fixada pelo juiz e devida ao exequente, em montante não superior a </a:t>
            </a:r>
            <a:r>
              <a:rPr lang="pt-BR" dirty="0" smtClean="0"/>
              <a:t>20% </a:t>
            </a:r>
            <a:r>
              <a:rPr lang="pt-BR" dirty="0"/>
              <a:t>do valor atualizado do bem.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26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1443" y="1160064"/>
            <a:ext cx="9812739" cy="5827594"/>
          </a:xfrm>
        </p:spPr>
        <p:txBody>
          <a:bodyPr>
            <a:normAutofit lnSpcReduction="10000"/>
          </a:bodyPr>
          <a:lstStyle/>
          <a:p>
            <a:r>
              <a:rPr lang="pt-BR" sz="2200" dirty="0" smtClean="0">
                <a:latin typeface="Arial Narrow" panose="020B0606020202030204" pitchFamily="34" charset="0"/>
              </a:rPr>
              <a:t>“Atualmente </a:t>
            </a:r>
            <a:r>
              <a:rPr lang="pt-BR" sz="2200" dirty="0">
                <a:latin typeface="Arial Narrow" panose="020B0606020202030204" pitchFamily="34" charset="0"/>
              </a:rPr>
              <a:t>vivenciamos o </a:t>
            </a:r>
            <a:r>
              <a:rPr lang="pt-BR" sz="2200" dirty="0" err="1" smtClean="0">
                <a:latin typeface="Arial Narrow" panose="020B0606020202030204" pitchFamily="34" charset="0"/>
              </a:rPr>
              <a:t>Neoprocessualismo</a:t>
            </a:r>
            <a:r>
              <a:rPr lang="pt-BR" sz="2200" dirty="0" smtClean="0">
                <a:latin typeface="Arial Narrow" panose="020B0606020202030204" pitchFamily="34" charset="0"/>
              </a:rPr>
              <a:t>, </a:t>
            </a:r>
            <a:r>
              <a:rPr lang="pt-BR" sz="2200" dirty="0">
                <a:latin typeface="Arial Narrow" panose="020B0606020202030204" pitchFamily="34" charset="0"/>
              </a:rPr>
              <a:t>o qual se consagra na visão </a:t>
            </a:r>
            <a:r>
              <a:rPr lang="pt-BR" sz="2200" dirty="0" err="1">
                <a:latin typeface="Arial Narrow" panose="020B0606020202030204" pitchFamily="34" charset="0"/>
              </a:rPr>
              <a:t>neoconstitucionalista</a:t>
            </a:r>
            <a:r>
              <a:rPr lang="pt-BR" sz="2200" dirty="0">
                <a:latin typeface="Arial Narrow" panose="020B0606020202030204" pitchFamily="34" charset="0"/>
              </a:rPr>
              <a:t> dentro do direito processual. </a:t>
            </a:r>
            <a:r>
              <a:rPr lang="pt-BR" sz="2200" dirty="0" smtClean="0">
                <a:latin typeface="Arial Narrow" panose="020B0606020202030204" pitchFamily="34" charset="0"/>
              </a:rPr>
              <a:t>(...)</a:t>
            </a:r>
          </a:p>
          <a:p>
            <a:endParaRPr lang="pt-BR" sz="800" dirty="0" smtClean="0">
              <a:latin typeface="Arial Narrow" panose="020B0606020202030204" pitchFamily="34" charset="0"/>
            </a:endParaRPr>
          </a:p>
          <a:p>
            <a:r>
              <a:rPr lang="pt-BR" sz="2200" u="sng" dirty="0" smtClean="0">
                <a:latin typeface="Arial Narrow" panose="020B0606020202030204" pitchFamily="34" charset="0"/>
              </a:rPr>
              <a:t>A </a:t>
            </a:r>
            <a:r>
              <a:rPr lang="pt-BR" sz="2200" u="sng" dirty="0">
                <a:latin typeface="Arial Narrow" panose="020B0606020202030204" pitchFamily="34" charset="0"/>
              </a:rPr>
              <a:t>ação anulatória proposta pelos autores visa justamente a ferir a razoável duração do processo</a:t>
            </a:r>
            <a:r>
              <a:rPr lang="pt-BR" sz="2200" dirty="0">
                <a:latin typeface="Arial Narrow" panose="020B0606020202030204" pitchFamily="34" charset="0"/>
              </a:rPr>
              <a:t>, impedindo o cumprimento dos princípios da efetividade e da celeridade processual insculpidos no </a:t>
            </a:r>
            <a:r>
              <a:rPr lang="pt-BR" sz="2200" dirty="0" smtClean="0">
                <a:latin typeface="Arial Narrow" panose="020B0606020202030204" pitchFamily="34" charset="0"/>
              </a:rPr>
              <a:t>art.5º</a:t>
            </a:r>
            <a:r>
              <a:rPr lang="pt-BR" sz="2200" dirty="0">
                <a:latin typeface="Arial Narrow" panose="020B0606020202030204" pitchFamily="34" charset="0"/>
              </a:rPr>
              <a:t>, LXXVIII, da </a:t>
            </a:r>
            <a:r>
              <a:rPr lang="pt-BR" sz="2200" dirty="0" smtClean="0">
                <a:latin typeface="Arial Narrow" panose="020B0606020202030204" pitchFamily="34" charset="0"/>
              </a:rPr>
              <a:t>CF, </a:t>
            </a:r>
            <a:r>
              <a:rPr lang="pt-BR" sz="2200" u="sng" dirty="0">
                <a:latin typeface="Arial Narrow" panose="020B0606020202030204" pitchFamily="34" charset="0"/>
              </a:rPr>
              <a:t>uma vez que os requerentes buscam atrasar o trâmite processual ao frágil argumento de que os executados e interessados não foram intimados pessoalmente, quando na realidade o juízo de origem e o leiloeiro oficial cumpriram as normas previstas na Lei 6830/80</a:t>
            </a:r>
            <a:r>
              <a:rPr lang="pt-BR" sz="2200" dirty="0">
                <a:latin typeface="Arial Narrow" panose="020B0606020202030204" pitchFamily="34" charset="0"/>
              </a:rPr>
              <a:t>. </a:t>
            </a:r>
            <a:r>
              <a:rPr lang="pt-BR" sz="2200" dirty="0" smtClean="0">
                <a:latin typeface="Arial Narrow" panose="020B0606020202030204" pitchFamily="34" charset="0"/>
              </a:rPr>
              <a:t> (...)</a:t>
            </a:r>
          </a:p>
          <a:p>
            <a:endParaRPr lang="pt-BR" sz="800" dirty="0">
              <a:latin typeface="Arial Narrow" panose="020B0606020202030204" pitchFamily="34" charset="0"/>
            </a:endParaRPr>
          </a:p>
          <a:p>
            <a:r>
              <a:rPr lang="pt-BR" sz="2200" u="sng" dirty="0" smtClean="0">
                <a:latin typeface="Arial Narrow" panose="020B0606020202030204" pitchFamily="34" charset="0"/>
              </a:rPr>
              <a:t>Ao </a:t>
            </a:r>
            <a:r>
              <a:rPr lang="pt-BR" sz="2200" u="sng" dirty="0">
                <a:latin typeface="Arial Narrow" panose="020B0606020202030204" pitchFamily="34" charset="0"/>
              </a:rPr>
              <a:t>criar embaraços</a:t>
            </a:r>
            <a:r>
              <a:rPr lang="pt-BR" sz="2200" dirty="0">
                <a:latin typeface="Arial Narrow" panose="020B0606020202030204" pitchFamily="34" charset="0"/>
              </a:rPr>
              <a:t>, como no caso em apreço, apresentando incidentes processuais apenas para dificultar o cumprimento da ordem judicial, sem qualquer violação ao ordenamento jurídico </a:t>
            </a:r>
            <a:r>
              <a:rPr lang="pt-BR" sz="2200" dirty="0" smtClean="0">
                <a:latin typeface="Arial Narrow" panose="020B0606020202030204" pitchFamily="34" charset="0"/>
              </a:rPr>
              <a:t>pátrio, </a:t>
            </a:r>
            <a:r>
              <a:rPr lang="pt-BR" sz="2200" dirty="0">
                <a:latin typeface="Arial Narrow" panose="020B0606020202030204" pitchFamily="34" charset="0"/>
              </a:rPr>
              <a:t>tem-se que os autores praticaram ato atentatório à dignidade da justiça, pelo que </a:t>
            </a:r>
            <a:r>
              <a:rPr lang="pt-BR" sz="2200" u="sng" dirty="0">
                <a:latin typeface="Arial Narrow" panose="020B0606020202030204" pitchFamily="34" charset="0"/>
              </a:rPr>
              <a:t>devem ser condenados</a:t>
            </a:r>
            <a:r>
              <a:rPr lang="pt-BR" sz="2200" dirty="0">
                <a:latin typeface="Arial Narrow" panose="020B0606020202030204" pitchFamily="34" charset="0"/>
              </a:rPr>
              <a:t>, de ofício, ao </a:t>
            </a:r>
            <a:r>
              <a:rPr lang="pt-BR" sz="2200" dirty="0" err="1" smtClean="0">
                <a:latin typeface="Arial Narrow" panose="020B0606020202030204" pitchFamily="34" charset="0"/>
              </a:rPr>
              <a:t>pgto</a:t>
            </a:r>
            <a:r>
              <a:rPr lang="pt-BR" sz="2200" dirty="0" smtClean="0">
                <a:latin typeface="Arial Narrow" panose="020B0606020202030204" pitchFamily="34" charset="0"/>
              </a:rPr>
              <a:t> </a:t>
            </a:r>
            <a:r>
              <a:rPr lang="pt-BR" sz="2200" dirty="0">
                <a:latin typeface="Arial Narrow" panose="020B0606020202030204" pitchFamily="34" charset="0"/>
              </a:rPr>
              <a:t>de </a:t>
            </a:r>
            <a:r>
              <a:rPr lang="pt-BR" sz="2200" u="sng" dirty="0">
                <a:latin typeface="Arial Narrow" panose="020B0606020202030204" pitchFamily="34" charset="0"/>
              </a:rPr>
              <a:t>multa</a:t>
            </a:r>
            <a:r>
              <a:rPr lang="pt-BR" sz="2200" dirty="0">
                <a:latin typeface="Arial Narrow" panose="020B0606020202030204" pitchFamily="34" charset="0"/>
              </a:rPr>
              <a:t> no importe de</a:t>
            </a:r>
            <a:r>
              <a:rPr lang="pt-BR" sz="2200" u="sng" dirty="0">
                <a:latin typeface="Arial Narrow" panose="020B0606020202030204" pitchFamily="34" charset="0"/>
              </a:rPr>
              <a:t> 10%</a:t>
            </a:r>
            <a:r>
              <a:rPr lang="pt-BR" sz="2200" dirty="0">
                <a:latin typeface="Arial Narrow" panose="020B0606020202030204" pitchFamily="34" charset="0"/>
              </a:rPr>
              <a:t> do valor da condenação, nos termos dos artigos 77, </a:t>
            </a:r>
            <a:r>
              <a:rPr lang="pt-BR" sz="2200" dirty="0" smtClean="0">
                <a:latin typeface="Arial Narrow" panose="020B0606020202030204" pitchFamily="34" charset="0"/>
              </a:rPr>
              <a:t>IV</a:t>
            </a:r>
            <a:r>
              <a:rPr lang="pt-BR" sz="2200" dirty="0">
                <a:latin typeface="Arial Narrow" panose="020B0606020202030204" pitchFamily="34" charset="0"/>
              </a:rPr>
              <a:t>, §§2º e 3º do CPC </a:t>
            </a:r>
            <a:r>
              <a:rPr lang="pt-BR" sz="2200" dirty="0" smtClean="0">
                <a:latin typeface="Arial Narrow" panose="020B0606020202030204" pitchFamily="34" charset="0"/>
              </a:rPr>
              <a:t>vigente”. </a:t>
            </a:r>
          </a:p>
          <a:p>
            <a:endParaRPr lang="pt-BR" sz="800" dirty="0" smtClean="0">
              <a:latin typeface="Arial Narrow" panose="020B0606020202030204" pitchFamily="34" charset="0"/>
            </a:endParaRPr>
          </a:p>
          <a:p>
            <a:r>
              <a:rPr lang="pt-BR" sz="17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TRT-PR-0293-2015-092-09-00-9-ACO-29955-2016; Seção Especializada. </a:t>
            </a:r>
            <a:r>
              <a:rPr lang="pt-BR" sz="1700" dirty="0">
                <a:solidFill>
                  <a:srgbClr val="FFFF00"/>
                </a:solidFill>
                <a:latin typeface="Arial Narrow" panose="020B0606020202030204" pitchFamily="34" charset="0"/>
              </a:rPr>
              <a:t>Rel. </a:t>
            </a:r>
            <a:r>
              <a:rPr lang="pt-BR" sz="17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Cássio C. Filho. </a:t>
            </a:r>
            <a:r>
              <a:rPr lang="pt-BR" sz="1700" dirty="0">
                <a:solidFill>
                  <a:srgbClr val="FFFF00"/>
                </a:solidFill>
                <a:latin typeface="Arial Narrow" panose="020B0606020202030204" pitchFamily="34" charset="0"/>
              </a:rPr>
              <a:t>DEJT: 30-08-2016</a:t>
            </a:r>
          </a:p>
          <a:p>
            <a:endParaRPr lang="pt-BR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941686"/>
            <a:ext cx="9596533" cy="47471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 </a:t>
            </a:r>
            <a:r>
              <a:rPr lang="pt-BR" sz="2800" b="1" dirty="0" smtClean="0">
                <a:solidFill>
                  <a:srgbClr val="FFFF00"/>
                </a:solidFill>
              </a:rPr>
              <a:t>*Nulidade arguida na 1ª. Oportunidade</a:t>
            </a:r>
          </a:p>
          <a:p>
            <a:pPr marL="0" indent="0">
              <a:buNone/>
            </a:pPr>
            <a:endParaRPr lang="pt-BR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Art. </a:t>
            </a:r>
            <a:r>
              <a:rPr lang="pt-BR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795, CLT: </a:t>
            </a:r>
            <a:r>
              <a:rPr lang="pt-BR" sz="2200" dirty="0"/>
              <a:t>As nulidades não serão declaradas senão mediante provocação das partes, as quais </a:t>
            </a:r>
            <a:r>
              <a:rPr lang="pt-BR" sz="2200" u="sng" dirty="0"/>
              <a:t>deverão </a:t>
            </a:r>
            <a:r>
              <a:rPr lang="pt-BR" sz="2200" u="sng" dirty="0" err="1"/>
              <a:t>argüi-las</a:t>
            </a:r>
            <a:r>
              <a:rPr lang="pt-BR" sz="2200" u="sng" dirty="0"/>
              <a:t> à primeira vez </a:t>
            </a:r>
            <a:r>
              <a:rPr lang="pt-BR" sz="2200" dirty="0"/>
              <a:t>em que tiverem de falar em audiência ou nos autos.</a:t>
            </a:r>
          </a:p>
          <a:p>
            <a:pPr marL="0" indent="0">
              <a:buNone/>
            </a:pPr>
            <a:endParaRPr lang="pt-BR" sz="2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/>
              <a:t> </a:t>
            </a:r>
            <a:r>
              <a:rPr lang="pt-BR" sz="2400" dirty="0" smtClean="0"/>
              <a:t>“A arguição de anulação da arrematação (...) deve ser feita na primeira oportunidade nos termos do </a:t>
            </a:r>
            <a:r>
              <a:rPr lang="pt-BR" sz="2400" dirty="0" smtClean="0">
                <a:hlinkClick r:id="rId2"/>
              </a:rPr>
              <a:t>art. 795 da CLT</a:t>
            </a:r>
            <a:r>
              <a:rPr lang="pt-BR" sz="2400" dirty="0" smtClean="0"/>
              <a:t>. Feita após mais de um ano de assinado o auto e a carta arrematação e quando já havia manifestação anterior nos autos, resta configurada a </a:t>
            </a:r>
            <a:r>
              <a:rPr lang="pt-BR" sz="2400" b="1" dirty="0" smtClean="0"/>
              <a:t>preclusão temporal</a:t>
            </a:r>
            <a:r>
              <a:rPr lang="pt-BR" sz="2400" dirty="0" smtClean="0"/>
              <a:t>. </a:t>
            </a:r>
            <a:r>
              <a:rPr lang="pt-BR" sz="2200" dirty="0" smtClean="0">
                <a:solidFill>
                  <a:schemeClr val="tx1">
                    <a:lumMod val="85000"/>
                  </a:schemeClr>
                </a:solidFill>
              </a:rPr>
              <a:t>(TRT 17ª R.; Rec. 0000562-57.2014.5.17.0151; 1ª. Turma; DOES 01/12/2017; Pág. 901) 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286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9535" y="928045"/>
            <a:ext cx="9924079" cy="5766179"/>
          </a:xfrm>
        </p:spPr>
        <p:txBody>
          <a:bodyPr>
            <a:normAutofit lnSpcReduction="10000"/>
          </a:bodyPr>
          <a:lstStyle/>
          <a:p>
            <a:r>
              <a:rPr lang="pt-BR" sz="2200" b="1" dirty="0" smtClean="0">
                <a:solidFill>
                  <a:srgbClr val="FFFF00"/>
                </a:solidFill>
              </a:rPr>
              <a:t>Art</a:t>
            </a:r>
            <a:r>
              <a:rPr lang="pt-BR" sz="2200" b="1" dirty="0">
                <a:solidFill>
                  <a:srgbClr val="FFFF00"/>
                </a:solidFill>
              </a:rPr>
              <a:t>. </a:t>
            </a:r>
            <a:r>
              <a:rPr lang="pt-BR" sz="2200" b="1" dirty="0" smtClean="0">
                <a:solidFill>
                  <a:srgbClr val="FFFF00"/>
                </a:solidFill>
              </a:rPr>
              <a:t>794, CLT </a:t>
            </a:r>
            <a:r>
              <a:rPr lang="pt-BR" sz="2200" dirty="0"/>
              <a:t>- Nos processos sujeitos à apreciação da JT </a:t>
            </a:r>
            <a:r>
              <a:rPr lang="pt-BR" sz="2200" u="sng" dirty="0"/>
              <a:t>só haverá nulidade quando resultar dos atos inquinados manifesto prejuízo</a:t>
            </a:r>
            <a:r>
              <a:rPr lang="pt-BR" sz="2200" dirty="0"/>
              <a:t> às partes litigantes.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AÇÃO </a:t>
            </a:r>
            <a:r>
              <a:rPr lang="pt-BR" dirty="0"/>
              <a:t>ANULATÓRIA DE ARREMATAÇÃO. VÍCIO FORMAL DO </a:t>
            </a:r>
            <a:r>
              <a:rPr lang="pt-BR" dirty="0" smtClean="0"/>
              <a:t>EDITAL. </a:t>
            </a:r>
          </a:p>
          <a:p>
            <a:pPr marL="400050" lvl="1" indent="0">
              <a:buNone/>
            </a:pPr>
            <a:r>
              <a:rPr lang="pt-BR" dirty="0" smtClean="0"/>
              <a:t>O </a:t>
            </a:r>
            <a:r>
              <a:rPr lang="pt-BR" u="sng" dirty="0"/>
              <a:t>lançamento incorreto de dado</a:t>
            </a:r>
            <a:r>
              <a:rPr lang="pt-BR" dirty="0"/>
              <a:t> relativo à metragem do imóvel no edital de praça, que apontou área maior do que a efetivamente levada a leilão, </a:t>
            </a:r>
            <a:r>
              <a:rPr lang="pt-BR" u="sng" dirty="0"/>
              <a:t>não enseja nulidade absoluta</a:t>
            </a:r>
            <a:r>
              <a:rPr lang="pt-BR" dirty="0"/>
              <a:t>, mormente quando todos os demais dados necessários à correta </a:t>
            </a:r>
            <a:r>
              <a:rPr lang="pt-BR" dirty="0" smtClean="0"/>
              <a:t>identificação </a:t>
            </a:r>
            <a:r>
              <a:rPr lang="pt-BR" dirty="0"/>
              <a:t>do imóvel estão corretos. Dessa forma, tratando-se de nulidade relativa, não existem motivos que ensejem a anulação do ato, ante a </a:t>
            </a:r>
            <a:r>
              <a:rPr lang="pt-BR" u="sng" dirty="0"/>
              <a:t>inexistência de prejuízo </a:t>
            </a:r>
            <a:r>
              <a:rPr lang="pt-BR" dirty="0"/>
              <a:t>dele decorrente, haja vista que o arrematante, ciente de que a área arrematada é menor do que a indicada no edital, concorda com a arrematação pelo preço que pagou. </a:t>
            </a:r>
            <a:r>
              <a:rPr lang="pt-BR" sz="1500" dirty="0">
                <a:solidFill>
                  <a:schemeClr val="tx1">
                    <a:lumMod val="85000"/>
                  </a:schemeClr>
                </a:solidFill>
              </a:rPr>
              <a:t>(TRT 6ª R.; RO 0001139-83.2013.5.06.0019; 3ª. Turma; DOEPE 12/08/2014)</a:t>
            </a:r>
          </a:p>
          <a:p>
            <a:endParaRPr lang="pt-BR" dirty="0"/>
          </a:p>
          <a:p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Art. 796 </a:t>
            </a:r>
            <a:r>
              <a:rPr lang="pt-BR" dirty="0"/>
              <a:t>- A nulidade não será </a:t>
            </a:r>
            <a:r>
              <a:rPr lang="pt-BR" dirty="0" smtClean="0"/>
              <a:t>pronunciada quando:</a:t>
            </a:r>
            <a:endParaRPr lang="pt-BR" dirty="0"/>
          </a:p>
          <a:p>
            <a:pPr marL="400050" lvl="1" indent="0">
              <a:buNone/>
            </a:pPr>
            <a:r>
              <a:rPr lang="pt-BR" dirty="0"/>
              <a:t>a) </a:t>
            </a:r>
            <a:r>
              <a:rPr lang="pt-BR" dirty="0" smtClean="0"/>
              <a:t>for </a:t>
            </a:r>
            <a:r>
              <a:rPr lang="pt-BR" dirty="0"/>
              <a:t>possível suprir-se a falta ou repetir-se o ato;</a:t>
            </a:r>
          </a:p>
          <a:p>
            <a:pPr marL="400050" lvl="1" indent="0">
              <a:buNone/>
            </a:pPr>
            <a:r>
              <a:rPr lang="pt-BR" dirty="0"/>
              <a:t>b) </a:t>
            </a:r>
            <a:r>
              <a:rPr lang="pt-BR" dirty="0" err="1" smtClean="0"/>
              <a:t>argüida</a:t>
            </a:r>
            <a:r>
              <a:rPr lang="pt-BR" dirty="0" smtClean="0"/>
              <a:t> </a:t>
            </a:r>
            <a:r>
              <a:rPr lang="pt-BR" dirty="0"/>
              <a:t>por quem lhe tiver dado causa.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13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542198"/>
            <a:ext cx="9337225" cy="4706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    </a:t>
            </a:r>
            <a:r>
              <a:rPr lang="pt-BR" b="1" dirty="0" smtClean="0">
                <a:solidFill>
                  <a:srgbClr val="FFFF00"/>
                </a:solidFill>
              </a:rPr>
              <a:t>*</a:t>
            </a:r>
            <a:r>
              <a:rPr lang="pt-BR" sz="2800" b="1" dirty="0" smtClean="0">
                <a:solidFill>
                  <a:srgbClr val="FFFF00"/>
                </a:solidFill>
              </a:rPr>
              <a:t>Lanço vil</a:t>
            </a:r>
          </a:p>
          <a:p>
            <a:pPr marL="0" indent="0">
              <a:buNone/>
            </a:pPr>
            <a:endParaRPr lang="pt-BR" sz="1000" dirty="0"/>
          </a:p>
          <a:p>
            <a:r>
              <a:rPr lang="pt-BR" dirty="0"/>
              <a:t>Art. 903, § 1º, I, </a:t>
            </a:r>
            <a:r>
              <a:rPr lang="pt-BR" dirty="0" smtClean="0"/>
              <a:t>CPC: invalidação </a:t>
            </a:r>
            <a:r>
              <a:rPr lang="pt-BR" dirty="0"/>
              <a:t>“por preço vil ou com outro vício</a:t>
            </a:r>
            <a:r>
              <a:rPr lang="pt-BR" dirty="0" smtClean="0"/>
              <a:t>”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r>
              <a:rPr lang="pt-BR" b="1" dirty="0"/>
              <a:t>OJ EX SE – 03: </a:t>
            </a:r>
            <a:r>
              <a:rPr lang="pt-BR" b="1" dirty="0" smtClean="0"/>
              <a:t> VI </a:t>
            </a:r>
            <a:r>
              <a:rPr lang="pt-BR" b="1" dirty="0"/>
              <a:t>- </a:t>
            </a:r>
            <a:r>
              <a:rPr lang="pt-BR" b="1" dirty="0" smtClean="0"/>
              <a:t> </a:t>
            </a:r>
          </a:p>
          <a:p>
            <a:pPr marL="400050" lvl="1" indent="0">
              <a:buNone/>
            </a:pPr>
            <a:r>
              <a:rPr lang="pt-BR" dirty="0" smtClean="0"/>
              <a:t>“Nos </a:t>
            </a:r>
            <a:r>
              <a:rPr lang="pt-BR" dirty="0"/>
              <a:t>termos do artigo 891 do CPC/15, aplicável ao processo do trabalho </a:t>
            </a:r>
            <a:r>
              <a:rPr lang="pt-BR" dirty="0" smtClean="0"/>
              <a:t>(...), considera-se </a:t>
            </a:r>
            <a:r>
              <a:rPr lang="pt-BR" dirty="0"/>
              <a:t>vil o lanço </a:t>
            </a:r>
            <a:r>
              <a:rPr lang="pt-BR" b="1" u="sng" dirty="0"/>
              <a:t>inferior a 50%</a:t>
            </a:r>
            <a:r>
              <a:rPr lang="pt-BR" b="1" dirty="0"/>
              <a:t> </a:t>
            </a:r>
            <a:r>
              <a:rPr lang="pt-BR" dirty="0"/>
              <a:t>do valor da avaliação. </a:t>
            </a:r>
            <a:endParaRPr lang="pt-BR" dirty="0" smtClean="0"/>
          </a:p>
          <a:p>
            <a:pPr marL="400050" lvl="1" indent="0">
              <a:buNone/>
            </a:pPr>
            <a:r>
              <a:rPr lang="pt-BR" dirty="0" smtClean="0"/>
              <a:t>Poderá</a:t>
            </a:r>
            <a:r>
              <a:rPr lang="pt-BR" dirty="0"/>
              <a:t>, entretanto, o </a:t>
            </a:r>
            <a:r>
              <a:rPr lang="pt-BR" u="sng" dirty="0"/>
              <a:t>Juiz estipular preço diverso</a:t>
            </a:r>
            <a:r>
              <a:rPr lang="pt-BR" dirty="0"/>
              <a:t>, desde que devidamente justificado nas circunstâncias dos autos e que conste do </a:t>
            </a:r>
            <a:r>
              <a:rPr lang="pt-BR" u="sng" dirty="0" smtClean="0"/>
              <a:t>edital</a:t>
            </a:r>
            <a:r>
              <a:rPr lang="pt-BR" dirty="0" smtClean="0"/>
              <a:t>”. </a:t>
            </a:r>
          </a:p>
          <a:p>
            <a:endParaRPr lang="pt-BR" dirty="0"/>
          </a:p>
          <a:p>
            <a:r>
              <a:rPr lang="pt-BR" dirty="0" smtClean="0"/>
              <a:t>juiz pode </a:t>
            </a:r>
            <a:r>
              <a:rPr lang="pt-BR" dirty="0"/>
              <a:t>inserir percentual ou valor nominal;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7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364774"/>
            <a:ext cx="8946541" cy="4774441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*</a:t>
            </a:r>
            <a:r>
              <a:rPr lang="pt-BR" sz="2800" b="1" dirty="0" smtClean="0">
                <a:solidFill>
                  <a:srgbClr val="FFFF00"/>
                </a:solidFill>
              </a:rPr>
              <a:t>Indicação </a:t>
            </a:r>
            <a:r>
              <a:rPr lang="pt-BR" sz="2800" b="1" dirty="0">
                <a:solidFill>
                  <a:srgbClr val="FFFF00"/>
                </a:solidFill>
              </a:rPr>
              <a:t>de leiloeiro</a:t>
            </a:r>
            <a:r>
              <a:rPr lang="pt-BR" sz="2800" b="1" dirty="0" smtClean="0">
                <a:solidFill>
                  <a:srgbClr val="FFFF00"/>
                </a:solidFill>
              </a:rPr>
              <a:t>?</a:t>
            </a:r>
          </a:p>
          <a:p>
            <a:pPr marL="0" indent="0">
              <a:buNone/>
            </a:pPr>
            <a:endParaRPr lang="pt-BR" sz="2800" dirty="0">
              <a:solidFill>
                <a:srgbClr val="FFFF00"/>
              </a:solidFill>
            </a:endParaRPr>
          </a:p>
          <a:p>
            <a:r>
              <a:rPr lang="pt-BR" dirty="0"/>
              <a:t>Art. 883, CPC:  </a:t>
            </a:r>
            <a:r>
              <a:rPr lang="pt-BR" dirty="0" smtClean="0"/>
              <a:t>“Caberá </a:t>
            </a:r>
            <a:r>
              <a:rPr lang="pt-BR" dirty="0"/>
              <a:t>ao juiz a designação do leiloeiro público, que </a:t>
            </a:r>
            <a:r>
              <a:rPr lang="pt-BR" u="sng" dirty="0"/>
              <a:t>poderá</a:t>
            </a:r>
            <a:r>
              <a:rPr lang="pt-BR" dirty="0"/>
              <a:t> ser indicado pelo </a:t>
            </a:r>
            <a:r>
              <a:rPr lang="pt-BR" dirty="0" smtClean="0"/>
              <a:t>exequente”.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“Lei </a:t>
            </a:r>
            <a:r>
              <a:rPr lang="pt-BR" dirty="0"/>
              <a:t>Processual apenas faculta ao exequente a prerrogativa da indicação do leiloeiro, cabendo a efetiva designação ao magistrado. Ato que não se reveste de </a:t>
            </a:r>
            <a:r>
              <a:rPr lang="pt-BR" dirty="0" smtClean="0"/>
              <a:t>ilegalidade”.</a:t>
            </a:r>
            <a:r>
              <a:rPr lang="pt-BR" dirty="0"/>
              <a:t> </a:t>
            </a:r>
            <a:r>
              <a:rPr lang="pt-BR" sz="1800" dirty="0">
                <a:solidFill>
                  <a:schemeClr val="tx1">
                    <a:lumMod val="85000"/>
                  </a:schemeClr>
                </a:solidFill>
              </a:rPr>
              <a:t>(TJRJ; AI 0054222-83.2018.8.19.0000</a:t>
            </a:r>
            <a:r>
              <a:rPr lang="pt-BR" sz="1800" dirty="0" smtClean="0">
                <a:solidFill>
                  <a:schemeClr val="tx1">
                    <a:lumMod val="85000"/>
                  </a:schemeClr>
                </a:solidFill>
              </a:rPr>
              <a:t>; 18ª. Câmara </a:t>
            </a:r>
            <a:r>
              <a:rPr lang="pt-BR" sz="1800" dirty="0">
                <a:solidFill>
                  <a:schemeClr val="tx1">
                    <a:lumMod val="85000"/>
                  </a:schemeClr>
                </a:solidFill>
              </a:rPr>
              <a:t>Cível; DORJ 11/10/2018; Pág. 444</a:t>
            </a:r>
            <a:r>
              <a:rPr lang="pt-BR" sz="1800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endParaRPr lang="pt-BR" sz="18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1">
                    <a:lumMod val="85000"/>
                  </a:schemeClr>
                </a:solidFill>
              </a:rPr>
              <a:t>As partes podem convencionar ritos?</a:t>
            </a:r>
            <a:endParaRPr lang="pt-BR" sz="2400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33967" y="763589"/>
            <a:ext cx="9967384" cy="48167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cs typeface="Calibri" pitchFamily="34" charset="0"/>
              </a:rPr>
              <a:t>O tema </a:t>
            </a:r>
            <a:r>
              <a:rPr lang="pt-BR" sz="2800" b="1" dirty="0" smtClean="0">
                <a:cs typeface="Calibri" pitchFamily="34" charset="0"/>
              </a:rPr>
              <a:t>na Hipermodernidade:</a:t>
            </a:r>
            <a:endParaRPr lang="pt-BR" sz="2800" b="1" dirty="0">
              <a:cs typeface="Calibri" pitchFamily="34" charset="0"/>
            </a:endParaRPr>
          </a:p>
          <a:p>
            <a:pPr>
              <a:defRPr/>
            </a:pPr>
            <a:endParaRPr lang="pt-BR" sz="2800" b="1" dirty="0">
              <a:cs typeface="Calibri" pitchFamily="34" charset="0"/>
            </a:endParaRPr>
          </a:p>
          <a:p>
            <a:pPr>
              <a:defRPr/>
            </a:pPr>
            <a:r>
              <a:rPr lang="pt-BR" sz="2400" dirty="0">
                <a:cs typeface="Calibri" pitchFamily="34" charset="0"/>
              </a:rPr>
              <a:t> </a:t>
            </a:r>
            <a:r>
              <a:rPr lang="pt-BR" sz="2400" dirty="0">
                <a:solidFill>
                  <a:srgbClr val="FFFF00"/>
                </a:solidFill>
                <a:cs typeface="Calibri" pitchFamily="34" charset="0"/>
              </a:rPr>
              <a:t>mercado, tecnologia e indivíduo;</a:t>
            </a:r>
          </a:p>
          <a:p>
            <a:pPr>
              <a:defRPr/>
            </a:pPr>
            <a:endParaRPr lang="pt-BR" sz="2400" dirty="0">
              <a:cs typeface="Calibri" pitchFamily="34" charset="0"/>
            </a:endParaRPr>
          </a:p>
          <a:p>
            <a:pPr>
              <a:defRPr/>
            </a:pPr>
            <a:r>
              <a:rPr lang="pt-BR" sz="2300" i="1" dirty="0">
                <a:cs typeface="Calibri" pitchFamily="34" charset="0"/>
              </a:rPr>
              <a:t>digitalizada, veloz, consumista, atomizada,</a:t>
            </a:r>
          </a:p>
          <a:p>
            <a:pPr>
              <a:defRPr/>
            </a:pPr>
            <a:r>
              <a:rPr lang="pt-BR" sz="2300" i="1" dirty="0">
                <a:cs typeface="Calibri" pitchFamily="34" charset="0"/>
              </a:rPr>
              <a:t>vaidosa, diversificada e xenófoba, </a:t>
            </a:r>
          </a:p>
          <a:p>
            <a:pPr>
              <a:defRPr/>
            </a:pPr>
            <a:r>
              <a:rPr lang="pt-BR" sz="2300" i="1" dirty="0">
                <a:cs typeface="Calibri" pitchFamily="34" charset="0"/>
              </a:rPr>
              <a:t>com verdades relativas e  competitiva</a:t>
            </a:r>
          </a:p>
          <a:p>
            <a:pPr>
              <a:defRPr/>
            </a:pPr>
            <a:endParaRPr lang="pt-BR" sz="2400" dirty="0">
              <a:solidFill>
                <a:srgbClr val="FFFF00"/>
              </a:solidFill>
              <a:cs typeface="Calibri" pitchFamily="34" charset="0"/>
            </a:endParaRPr>
          </a:p>
          <a:p>
            <a:pPr>
              <a:defRPr/>
            </a:pPr>
            <a:endParaRPr lang="pt-BR" sz="2000" dirty="0">
              <a:solidFill>
                <a:srgbClr val="FFFF00"/>
              </a:solidFill>
              <a:cs typeface="Arial" pitchFamily="34" charset="0"/>
            </a:endParaRPr>
          </a:p>
          <a:p>
            <a:pPr marL="342900" indent="-342900">
              <a:defRPr/>
            </a:pPr>
            <a:r>
              <a:rPr lang="pt-BR" sz="2400" dirty="0">
                <a:cs typeface="Arial" pitchFamily="34" charset="0"/>
              </a:rPr>
              <a:t>produtividade da empresa x dignidade do trabalhador</a:t>
            </a:r>
          </a:p>
          <a:p>
            <a:pPr>
              <a:defRPr/>
            </a:pPr>
            <a:endParaRPr lang="pt-BR" sz="2400" dirty="0">
              <a:solidFill>
                <a:srgbClr val="FFFF00"/>
              </a:solidFill>
              <a:cs typeface="Arial" pitchFamily="34" charset="0"/>
            </a:endParaRPr>
          </a:p>
          <a:p>
            <a:pPr marL="342900" indent="-342900">
              <a:defRPr/>
            </a:pPr>
            <a:r>
              <a:rPr lang="pt-BR" sz="2400" dirty="0" err="1">
                <a:solidFill>
                  <a:srgbClr val="FFC000"/>
                </a:solidFill>
                <a:cs typeface="Arial" pitchFamily="34" charset="0"/>
              </a:rPr>
              <a:t>hiperindivíduo</a:t>
            </a:r>
            <a:r>
              <a:rPr lang="pt-BR" sz="2400" dirty="0">
                <a:solidFill>
                  <a:srgbClr val="FFC000"/>
                </a:solidFill>
                <a:cs typeface="Arial" pitchFamily="34" charset="0"/>
              </a:rPr>
              <a:t> + </a:t>
            </a:r>
            <a:r>
              <a:rPr lang="pt-BR" sz="2400" dirty="0" err="1">
                <a:solidFill>
                  <a:srgbClr val="FFC000"/>
                </a:solidFill>
                <a:cs typeface="Arial" pitchFamily="34" charset="0"/>
              </a:rPr>
              <a:t>hiper</a:t>
            </a:r>
            <a:r>
              <a:rPr lang="pt-BR" sz="2400" dirty="0">
                <a:solidFill>
                  <a:srgbClr val="FFC000"/>
                </a:solidFill>
                <a:cs typeface="Arial" pitchFamily="34" charset="0"/>
              </a:rPr>
              <a:t> exigência do empregado</a:t>
            </a:r>
            <a:endParaRPr lang="pt-BR" sz="2800" dirty="0">
              <a:solidFill>
                <a:srgbClr val="FFC000"/>
              </a:solidFill>
              <a:cs typeface="Arial" pitchFamily="34" charset="0"/>
            </a:endParaRPr>
          </a:p>
          <a:p>
            <a:pPr>
              <a:defRPr/>
            </a:pPr>
            <a:endParaRPr lang="pt-BR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651" y="4040189"/>
            <a:ext cx="10909300" cy="5413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079" y="2456597"/>
            <a:ext cx="1830717" cy="10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411462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     </a:t>
            </a:r>
            <a:r>
              <a:rPr lang="pt-BR" sz="2800" b="1" dirty="0" smtClean="0">
                <a:solidFill>
                  <a:srgbClr val="FFFF00"/>
                </a:solidFill>
              </a:rPr>
              <a:t>Negócio Jurídico Processual</a:t>
            </a:r>
          </a:p>
          <a:p>
            <a:pPr marL="0" indent="0">
              <a:buNone/>
            </a:pPr>
            <a:endParaRPr lang="pt-BR" i="1" dirty="0" smtClean="0"/>
          </a:p>
          <a:p>
            <a:r>
              <a:rPr lang="pt-BR" i="1" dirty="0" smtClean="0"/>
              <a:t>Art. 190:  “Versando </a:t>
            </a:r>
            <a:r>
              <a:rPr lang="pt-BR" i="1" dirty="0"/>
              <a:t>o processo sobre direitos que admitam </a:t>
            </a:r>
            <a:r>
              <a:rPr lang="pt-BR" i="1" dirty="0" err="1"/>
              <a:t>autocomposição</a:t>
            </a:r>
            <a:r>
              <a:rPr lang="pt-BR" i="1" dirty="0"/>
              <a:t>, </a:t>
            </a:r>
            <a:r>
              <a:rPr lang="pt-BR" i="1" u="sng" dirty="0"/>
              <a:t>é lícito às partes </a:t>
            </a:r>
            <a:r>
              <a:rPr lang="pt-BR" i="1" dirty="0"/>
              <a:t>plenamente capazes </a:t>
            </a:r>
            <a:r>
              <a:rPr lang="pt-BR" i="1" u="sng" dirty="0"/>
              <a:t>estipular mudanças no procedimento</a:t>
            </a:r>
            <a:r>
              <a:rPr lang="pt-BR" i="1" dirty="0"/>
              <a:t> para ajustá-lo às especificidades da causa e convencionar sobre os seus ônus, poderes, faculdades e deveres processuais, antes ou durante o processo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IN n˚ 39 do TST </a:t>
            </a:r>
            <a:r>
              <a:rPr lang="pt-BR" dirty="0" smtClean="0"/>
              <a:t>diz que o </a:t>
            </a:r>
            <a:r>
              <a:rPr lang="pt-BR" dirty="0"/>
              <a:t>art. 190 do </a:t>
            </a:r>
            <a:r>
              <a:rPr lang="pt-BR" dirty="0" smtClean="0"/>
              <a:t>CPC é inaplicável;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CPC/15: </a:t>
            </a:r>
            <a:r>
              <a:rPr lang="pt-BR" dirty="0" err="1" smtClean="0"/>
              <a:t>Neoprocessualismo</a:t>
            </a:r>
            <a:r>
              <a:rPr lang="pt-BR" dirty="0" smtClean="0"/>
              <a:t> democrático &gt; ato de jurisdição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38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8721" y="1173707"/>
            <a:ext cx="10142443" cy="5363570"/>
          </a:xfrm>
        </p:spPr>
        <p:txBody>
          <a:bodyPr>
            <a:normAutofit fontScale="92500" lnSpcReduction="20000"/>
          </a:bodyPr>
          <a:lstStyle/>
          <a:p>
            <a:r>
              <a:rPr lang="pt-BR" sz="2600" b="1" dirty="0"/>
              <a:t>Resolução Nº 236 de </a:t>
            </a:r>
            <a:r>
              <a:rPr lang="pt-BR" sz="2600" b="1" dirty="0" smtClean="0"/>
              <a:t>13/07/2016 do CNJ:</a:t>
            </a:r>
            <a:endParaRPr lang="pt-BR" sz="2600" b="1" dirty="0"/>
          </a:p>
          <a:p>
            <a:endParaRPr lang="pt-BR" dirty="0" smtClean="0"/>
          </a:p>
          <a:p>
            <a:r>
              <a:rPr lang="pt-BR" b="1" dirty="0" smtClean="0">
                <a:solidFill>
                  <a:srgbClr val="FFFF00"/>
                </a:solidFill>
              </a:rPr>
              <a:t>Art</a:t>
            </a:r>
            <a:r>
              <a:rPr lang="pt-BR" b="1" dirty="0">
                <a:solidFill>
                  <a:srgbClr val="FFFF00"/>
                </a:solidFill>
              </a:rPr>
              <a:t>. 7º</a:t>
            </a:r>
            <a:r>
              <a:rPr lang="pt-BR" dirty="0"/>
              <a:t> Além da comissão sobre o valor de arrematação, a ser fixada pelo magistrado (art. 884, parágrafo único), no mínimo de 5% </a:t>
            </a:r>
            <a:r>
              <a:rPr lang="pt-BR" dirty="0" smtClean="0"/>
              <a:t>sobre </a:t>
            </a:r>
            <a:r>
              <a:rPr lang="pt-BR" dirty="0"/>
              <a:t>o valor da arrematação </a:t>
            </a:r>
            <a:r>
              <a:rPr lang="pt-BR" dirty="0" smtClean="0"/>
              <a:t>(Decreto </a:t>
            </a:r>
            <a:r>
              <a:rPr lang="pt-BR" dirty="0"/>
              <a:t>21.981/1932), a cargo do arrematante, fará jus o leiloeiro público ao ressarcimento das despesas com a remoção, guarda e conservação dos bens, desde que documentalmente comprovadas, na forma da lei.</a:t>
            </a:r>
          </a:p>
          <a:p>
            <a:r>
              <a:rPr lang="pt-BR" b="1" dirty="0">
                <a:solidFill>
                  <a:srgbClr val="FFFF00"/>
                </a:solidFill>
              </a:rPr>
              <a:t>§ 1º </a:t>
            </a:r>
            <a:r>
              <a:rPr lang="pt-BR" dirty="0"/>
              <a:t>Não será devida a comissão ao leiloeiro público na hipótese da desistência de que trata o art. 775 do Código de Processo Civil, de anulação da arrematação ou de resultado negativo da hasta pública.</a:t>
            </a:r>
          </a:p>
          <a:p>
            <a:r>
              <a:rPr lang="pt-BR" b="1" dirty="0">
                <a:solidFill>
                  <a:srgbClr val="FFFF00"/>
                </a:solidFill>
              </a:rPr>
              <a:t>§ 2º</a:t>
            </a:r>
            <a:r>
              <a:rPr lang="pt-BR" dirty="0"/>
              <a:t> Anulada ou verificada a ineficácia da arrematação ou ocorrendo a desistência prevista no art. 775 do Código de Processo Civil, o leiloeiro público e o corretor devolverão ao arrematante o valor recebido a título de comissão, corrigido pelos índices aplicáveis aos créditos respectivos.</a:t>
            </a:r>
          </a:p>
          <a:p>
            <a:r>
              <a:rPr lang="pt-BR" b="1" dirty="0">
                <a:solidFill>
                  <a:srgbClr val="FFFF00"/>
                </a:solidFill>
              </a:rPr>
              <a:t>§ 3º </a:t>
            </a:r>
            <a:r>
              <a:rPr lang="pt-BR" b="1" dirty="0"/>
              <a:t>Na hipótese de </a:t>
            </a:r>
            <a:r>
              <a:rPr lang="pt-BR" b="1" u="sng" dirty="0"/>
              <a:t>acordo ou remição após a realização </a:t>
            </a:r>
            <a:r>
              <a:rPr lang="pt-BR" b="1" dirty="0"/>
              <a:t>da alienação, o leiloeiro</a:t>
            </a:r>
            <a:r>
              <a:rPr lang="pt-BR" dirty="0"/>
              <a:t> e o corretor público </a:t>
            </a:r>
            <a:r>
              <a:rPr lang="pt-BR" b="1" u="sng" dirty="0"/>
              <a:t>farão jus à comissão</a:t>
            </a:r>
            <a:r>
              <a:rPr lang="pt-BR" dirty="0"/>
              <a:t> prevista no caput.</a:t>
            </a:r>
          </a:p>
          <a:p>
            <a:r>
              <a:rPr lang="pt-BR" b="1" dirty="0">
                <a:solidFill>
                  <a:srgbClr val="FFFF00"/>
                </a:solidFill>
              </a:rPr>
              <a:t>§ 4º </a:t>
            </a:r>
            <a:r>
              <a:rPr lang="pt-BR" dirty="0"/>
              <a:t>Se o valor de arrematação for superior ao crédito do exequente, </a:t>
            </a:r>
            <a:r>
              <a:rPr lang="pt-BR" b="1" u="sng" dirty="0"/>
              <a:t>a comissão do leiloeiro</a:t>
            </a:r>
            <a:r>
              <a:rPr lang="pt-BR" dirty="0"/>
              <a:t> público, bem como as despesas com remoção e guarda dos bens, </a:t>
            </a:r>
            <a:r>
              <a:rPr lang="pt-BR" b="1" u="sng" dirty="0"/>
              <a:t>poderá ser deduzida do produto da arrematação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63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4843" y="882869"/>
            <a:ext cx="8946541" cy="5675585"/>
          </a:xfrm>
        </p:spPr>
        <p:txBody>
          <a:bodyPr/>
          <a:lstStyle/>
          <a:p>
            <a:endParaRPr lang="pt-BR" sz="2200" dirty="0"/>
          </a:p>
          <a:p>
            <a:pPr marL="0" indent="0">
              <a:buNone/>
            </a:pPr>
            <a:r>
              <a:rPr lang="pt-BR" sz="1800" dirty="0" smtClean="0"/>
              <a:t>		</a:t>
            </a:r>
            <a:r>
              <a:rPr lang="pt-BR" sz="2800" b="1" dirty="0" smtClean="0"/>
              <a:t>Crise de identidade da JT: </a:t>
            </a:r>
          </a:p>
          <a:p>
            <a:pPr marL="0" indent="0">
              <a:buNone/>
            </a:pPr>
            <a:r>
              <a:rPr lang="pt-BR" sz="1800" dirty="0"/>
              <a:t>	</a:t>
            </a:r>
            <a:r>
              <a:rPr lang="pt-BR" sz="1800" dirty="0" smtClean="0"/>
              <a:t>	fase cognitiva (social) x execução (patronal)</a:t>
            </a:r>
            <a:endParaRPr lang="pt-BR" sz="1800" dirty="0"/>
          </a:p>
          <a:p>
            <a:pPr marL="0" indent="0">
              <a:buNone/>
            </a:pPr>
            <a:r>
              <a:rPr lang="pt-BR" sz="1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pt-BR" sz="1800" dirty="0" smtClean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pt-BR" dirty="0" smtClean="0">
                <a:solidFill>
                  <a:schemeClr val="tx1">
                    <a:lumMod val="85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pt-BR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pt-BR" b="1" dirty="0" smtClean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pt-BR" b="1" dirty="0" smtClean="0"/>
              <a:t>José Affonso Dallegrave Neto 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pt-B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(www.Dallegrave.com.br)</a:t>
            </a:r>
            <a:endParaRPr lang="pt-BR" dirty="0"/>
          </a:p>
          <a:p>
            <a:pPr lvl="5"/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43" y="4086098"/>
            <a:ext cx="11334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4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599" y="469460"/>
            <a:ext cx="10455360" cy="4999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/>
              <a:t>   Indústria </a:t>
            </a:r>
            <a:r>
              <a:rPr lang="pt-BR" sz="3200" b="1" dirty="0"/>
              <a:t>4.0 - </a:t>
            </a:r>
            <a:r>
              <a:rPr lang="pt-BR" dirty="0" smtClean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sz="800" dirty="0"/>
          </a:p>
          <a:p>
            <a:pPr marL="0" indent="0">
              <a:buNone/>
            </a:pPr>
            <a:r>
              <a:rPr lang="pt-BR" sz="2400" i="1" dirty="0" smtClean="0"/>
              <a:t>    </a:t>
            </a:r>
            <a:r>
              <a:rPr lang="pt-BR" sz="2400" b="1" i="1" dirty="0" smtClean="0"/>
              <a:t>Fusão </a:t>
            </a:r>
            <a:r>
              <a:rPr lang="pt-BR" sz="2400" b="1" i="1" dirty="0"/>
              <a:t>de tecnologia + interação do mundo: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Físico</a:t>
            </a:r>
            <a:r>
              <a:rPr lang="pt-BR" sz="2400" dirty="0"/>
              <a:t>: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(3D, robótica, droner, grafenos e polímeros)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Biológico</a:t>
            </a:r>
            <a:r>
              <a:rPr lang="pt-BR" sz="2400" dirty="0"/>
              <a:t>: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(transgênicos, genoma, edição biológica)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Digital: 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Big Data; Internet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das 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coisas;</a:t>
            </a:r>
            <a:endParaRPr lang="pt-BR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48" y="2797446"/>
            <a:ext cx="2533498" cy="14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66" y="4863548"/>
            <a:ext cx="2854463" cy="18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66671" y="4717351"/>
            <a:ext cx="79977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Características:</a:t>
            </a:r>
          </a:p>
          <a:p>
            <a:endParaRPr lang="pt-BR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Velocidade</a:t>
            </a:r>
            <a:r>
              <a:rPr lang="pt-BR" sz="2000" dirty="0"/>
              <a:t>: </a:t>
            </a:r>
            <a:r>
              <a:rPr lang="pt-BR" sz="2000" dirty="0" smtClean="0"/>
              <a:t>descobertas e processamento;  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Alcance: </a:t>
            </a:r>
            <a:r>
              <a:rPr lang="pt-BR" sz="2000" dirty="0"/>
              <a:t>ubíquo </a:t>
            </a:r>
            <a:r>
              <a:rPr lang="pt-BR" sz="2000" dirty="0" smtClean="0"/>
              <a:t>e remoto (</a:t>
            </a:r>
            <a:r>
              <a:rPr lang="pt-BR" sz="2000" dirty="0" err="1" smtClean="0"/>
              <a:t>IoT</a:t>
            </a:r>
            <a:r>
              <a:rPr lang="pt-BR" sz="2000" dirty="0" smtClean="0"/>
              <a:t>);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 smtClean="0"/>
              <a:t>Ciber</a:t>
            </a:r>
            <a:r>
              <a:rPr lang="pt-BR" sz="2000" dirty="0" smtClean="0"/>
              <a:t>-físico: interface homem-máquina + </a:t>
            </a:r>
            <a:r>
              <a:rPr lang="pt-BR" sz="2000" i="1" dirty="0" err="1" smtClean="0"/>
              <a:t>machine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learning</a:t>
            </a:r>
            <a:r>
              <a:rPr lang="pt-BR" sz="2000" dirty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582" y="724853"/>
            <a:ext cx="22066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4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3840" y="1055080"/>
            <a:ext cx="10972800" cy="561662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800" b="1" i="1" dirty="0" smtClean="0">
                <a:solidFill>
                  <a:srgbClr val="FFFF00"/>
                </a:solidFill>
              </a:rPr>
              <a:t>Profissões do futuro:</a:t>
            </a:r>
          </a:p>
          <a:p>
            <a:pPr>
              <a:buFontTx/>
              <a:buChar char="-"/>
            </a:pPr>
            <a:endParaRPr lang="pt-BR" sz="1500" b="1" i="1" dirty="0" smtClean="0">
              <a:solidFill>
                <a:srgbClr val="FFFF00"/>
              </a:solidFill>
            </a:endParaRPr>
          </a:p>
          <a:p>
            <a:r>
              <a:rPr lang="pt-BR" sz="2300" i="1" dirty="0"/>
              <a:t>Consultor de genoma</a:t>
            </a:r>
            <a:r>
              <a:rPr lang="pt-BR" sz="2300" b="1" dirty="0"/>
              <a:t> </a:t>
            </a:r>
            <a:r>
              <a:rPr lang="pt-BR" sz="2300" b="1" dirty="0" smtClean="0"/>
              <a:t>(</a:t>
            </a:r>
            <a:r>
              <a:rPr lang="pt-BR" sz="2300" dirty="0" smtClean="0"/>
              <a:t>“</a:t>
            </a:r>
            <a:r>
              <a:rPr lang="pt-BR" sz="2300" dirty="0"/>
              <a:t>arquiteto de bebês</a:t>
            </a:r>
            <a:r>
              <a:rPr lang="pt-BR" sz="2300" dirty="0" smtClean="0"/>
              <a:t>”); </a:t>
            </a:r>
            <a:endParaRPr lang="pt-BR" sz="2300" dirty="0"/>
          </a:p>
          <a:p>
            <a:r>
              <a:rPr lang="pt-BR" sz="2300" i="1" dirty="0"/>
              <a:t>Consultor de </a:t>
            </a:r>
            <a:r>
              <a:rPr lang="pt-BR" sz="2300" i="1" dirty="0" smtClean="0"/>
              <a:t>longevidade e entretenimento;</a:t>
            </a:r>
            <a:r>
              <a:rPr lang="pt-BR" sz="2300" dirty="0" smtClean="0"/>
              <a:t> </a:t>
            </a:r>
            <a:endParaRPr lang="pt-BR" sz="2300" dirty="0"/>
          </a:p>
          <a:p>
            <a:r>
              <a:rPr lang="pt-BR" sz="2300" i="1" dirty="0"/>
              <a:t>P</a:t>
            </a:r>
            <a:r>
              <a:rPr lang="pt-BR" sz="2300" i="1" dirty="0" smtClean="0"/>
              <a:t>olicial virtual;</a:t>
            </a:r>
            <a:r>
              <a:rPr lang="pt-BR" sz="2300" b="1" dirty="0" smtClean="0"/>
              <a:t> </a:t>
            </a:r>
            <a:endParaRPr lang="pt-BR" sz="2300" dirty="0"/>
          </a:p>
          <a:p>
            <a:r>
              <a:rPr lang="pt-BR" sz="2300" i="1" dirty="0" err="1"/>
              <a:t>C</a:t>
            </a:r>
            <a:r>
              <a:rPr lang="pt-BR" sz="2300" i="1" dirty="0" err="1" smtClean="0"/>
              <a:t>oaches</a:t>
            </a:r>
            <a:r>
              <a:rPr lang="pt-BR" sz="2300" dirty="0" smtClean="0"/>
              <a:t> </a:t>
            </a:r>
            <a:r>
              <a:rPr lang="pt-BR" sz="2300" dirty="0"/>
              <a:t>e </a:t>
            </a:r>
            <a:r>
              <a:rPr lang="pt-BR" sz="2300" dirty="0" smtClean="0"/>
              <a:t>mentores pessoais;</a:t>
            </a:r>
            <a:r>
              <a:rPr lang="en-US" sz="2300" dirty="0" smtClean="0"/>
              <a:t>   </a:t>
            </a:r>
          </a:p>
          <a:p>
            <a:r>
              <a:rPr lang="pt-BR" sz="2300" i="1" dirty="0"/>
              <a:t>Especialista em simplicidade;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   </a:t>
            </a:r>
          </a:p>
          <a:p>
            <a:pPr marL="0" indent="0">
              <a:buNone/>
            </a:pPr>
            <a:r>
              <a:rPr lang="en-US" sz="1800" dirty="0" smtClean="0"/>
              <a:t>     *</a:t>
            </a:r>
            <a:r>
              <a:rPr lang="en-US" sz="1800" dirty="0" err="1" smtClean="0"/>
              <a:t>Cf</a:t>
            </a:r>
            <a:r>
              <a:rPr lang="en-US" sz="1800" dirty="0" smtClean="0"/>
              <a:t> </a:t>
            </a:r>
            <a:r>
              <a:rPr lang="en-US" sz="1800" dirty="0" err="1" smtClean="0"/>
              <a:t>Relatório</a:t>
            </a:r>
            <a:r>
              <a:rPr lang="en-US" sz="1800" dirty="0" smtClean="0"/>
              <a:t> McKinsey, </a:t>
            </a:r>
            <a:r>
              <a:rPr lang="pt-BR" sz="1800" dirty="0" smtClean="0"/>
              <a:t>	</a:t>
            </a:r>
          </a:p>
          <a:p>
            <a:pPr marL="0" indent="0">
              <a:buNone/>
            </a:pPr>
            <a:endParaRPr lang="pt-BR" sz="22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56" y="1999278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4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51" y="684734"/>
            <a:ext cx="9722421" cy="1171366"/>
          </a:xfrm>
        </p:spPr>
        <p:txBody>
          <a:bodyPr/>
          <a:lstStyle/>
          <a:p>
            <a:r>
              <a:rPr lang="pt-BR" b="1" dirty="0" err="1" smtClean="0"/>
              <a:t>Uberização</a:t>
            </a:r>
            <a:r>
              <a:rPr lang="pt-BR" b="1" dirty="0" smtClean="0"/>
              <a:t> </a:t>
            </a:r>
            <a:r>
              <a:rPr lang="pt-BR" sz="2400" dirty="0" smtClean="0"/>
              <a:t>(economia sob demanda; compartilhada)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9408" y="1624084"/>
            <a:ext cx="8946541" cy="5131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600" b="1" dirty="0">
                <a:solidFill>
                  <a:srgbClr val="FFFF00"/>
                </a:solidFill>
              </a:rPr>
              <a:t>motorista da Uber: </a:t>
            </a:r>
          </a:p>
          <a:p>
            <a:r>
              <a:rPr lang="pt-BR" sz="2200" dirty="0" smtClean="0"/>
              <a:t>“Parceiro” avaliado </a:t>
            </a:r>
            <a:endParaRPr lang="pt-BR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subordinado </a:t>
            </a:r>
            <a:r>
              <a:rPr lang="pt-BR" sz="2200" dirty="0"/>
              <a:t>por </a:t>
            </a:r>
            <a:r>
              <a:rPr lang="pt-BR" sz="2200" dirty="0" smtClean="0"/>
              <a:t>algoritmo</a:t>
            </a:r>
            <a:endParaRPr lang="pt-B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dependência </a:t>
            </a:r>
            <a:r>
              <a:rPr lang="pt-BR" sz="2200" dirty="0"/>
              <a:t>econômica</a:t>
            </a:r>
            <a:r>
              <a:rPr lang="pt-BR" sz="2200" dirty="0" smtClean="0"/>
              <a:t>;</a:t>
            </a:r>
          </a:p>
          <a:p>
            <a:pPr marL="0" indent="0">
              <a:buNone/>
            </a:pP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Uber</a:t>
            </a: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dos médicos  (e dos goleiros)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FF00"/>
                </a:solidFill>
              </a:rPr>
              <a:t>Trabalhador </a:t>
            </a:r>
            <a:r>
              <a:rPr lang="pt-BR" sz="2400" b="1" dirty="0">
                <a:solidFill>
                  <a:srgbClr val="FFFF00"/>
                </a:solidFill>
              </a:rPr>
              <a:t>de plataforma</a:t>
            </a:r>
          </a:p>
          <a:p>
            <a:pPr marL="0" indent="0">
              <a:buNone/>
            </a:pPr>
            <a:r>
              <a:rPr lang="pt-BR" sz="2200" dirty="0" smtClean="0"/>
              <a:t>* </a:t>
            </a:r>
            <a:r>
              <a:rPr lang="pt-BR" sz="2200" i="1" dirty="0" err="1" smtClean="0"/>
              <a:t>crowd</a:t>
            </a:r>
            <a:r>
              <a:rPr lang="pt-BR" sz="2200" i="1" dirty="0" smtClean="0"/>
              <a:t> </a:t>
            </a:r>
            <a:r>
              <a:rPr lang="pt-BR" sz="2200" i="1" dirty="0" err="1"/>
              <a:t>work</a:t>
            </a:r>
            <a:r>
              <a:rPr lang="pt-BR" sz="2200" i="1" dirty="0"/>
              <a:t>: </a:t>
            </a:r>
            <a:r>
              <a:rPr lang="pt-BR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Amazon</a:t>
            </a:r>
            <a:r>
              <a:rPr lang="pt-BR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mechanical</a:t>
            </a:r>
            <a:r>
              <a:rPr lang="pt-BR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turk</a:t>
            </a:r>
            <a:r>
              <a:rPr lang="pt-BR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t-BR" sz="2400" dirty="0" smtClean="0"/>
              <a:t>* </a:t>
            </a:r>
            <a:r>
              <a:rPr lang="pt-BR" sz="2200" dirty="0" smtClean="0"/>
              <a:t>dumping</a:t>
            </a:r>
            <a:endParaRPr lang="pt-BR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06" y="1865527"/>
            <a:ext cx="2614799" cy="157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m para uber dos mÃ©d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06" y="4165757"/>
            <a:ext cx="2491545" cy="13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812800" y="393700"/>
            <a:ext cx="1056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rgbClr val="FFFF00"/>
                </a:solidFill>
              </a:rPr>
              <a:t>O sentido da Reforma Trabalhista: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200" dirty="0" smtClean="0"/>
              <a:t>regular inovações;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200" dirty="0" smtClean="0"/>
              <a:t>reduzir custos (</a:t>
            </a:r>
            <a:r>
              <a:rPr lang="pt-BR" sz="2200" dirty="0" err="1" smtClean="0"/>
              <a:t>precarizar</a:t>
            </a:r>
            <a:r>
              <a:rPr lang="pt-BR" sz="2200" dirty="0" smtClean="0"/>
              <a:t>)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200" dirty="0" smtClean="0"/>
              <a:t>reduzir </a:t>
            </a:r>
            <a:r>
              <a:rPr lang="pt-BR" sz="2200" dirty="0" err="1" smtClean="0"/>
              <a:t>RTs</a:t>
            </a:r>
            <a:r>
              <a:rPr lang="pt-BR" sz="2200" dirty="0" smtClean="0"/>
              <a:t> (medo x aventura)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Art. 791, CLT: sucumbência (5 a 15%)</a:t>
            </a:r>
          </a:p>
          <a:p>
            <a:pPr marL="0" indent="0">
              <a:buFont typeface="Arial" pitchFamily="34" charset="0"/>
              <a:buNone/>
              <a:defRPr/>
            </a:pPr>
            <a:endParaRPr lang="pt-BR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800" dirty="0" smtClean="0"/>
              <a:t>CF/88 </a:t>
            </a:r>
            <a:r>
              <a:rPr lang="pt-BR" sz="2800" b="1" dirty="0" smtClean="0">
                <a:solidFill>
                  <a:srgbClr val="FFFF00"/>
                </a:solidFill>
              </a:rPr>
              <a:t>x</a:t>
            </a:r>
            <a:r>
              <a:rPr lang="pt-BR" sz="2800" dirty="0" smtClean="0"/>
              <a:t> Economia Neoliberal </a:t>
            </a:r>
            <a:r>
              <a:rPr lang="pt-BR" dirty="0" smtClean="0"/>
              <a:t>(C. Washington/89)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2800" dirty="0" smtClean="0"/>
              <a:t>Alain </a:t>
            </a:r>
            <a:r>
              <a:rPr lang="pt-BR" sz="2800" dirty="0" err="1" smtClean="0"/>
              <a:t>Supiot</a:t>
            </a:r>
            <a:r>
              <a:rPr lang="pt-BR" sz="2800" dirty="0" smtClean="0"/>
              <a:t> </a:t>
            </a:r>
            <a:r>
              <a:rPr lang="pt-BR" dirty="0" smtClean="0"/>
              <a:t>(mercado total)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71" y="4012442"/>
            <a:ext cx="3319630" cy="266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64" y="4642238"/>
            <a:ext cx="3289333" cy="18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6736" y="749593"/>
            <a:ext cx="9404723" cy="1400530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Modalidades de Contrato:</a:t>
            </a:r>
            <a:r>
              <a:rPr lang="pt-BR" dirty="0">
                <a:solidFill>
                  <a:srgbClr val="FFFF00"/>
                </a:solidFill>
              </a:rPr>
              <a:t/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/>
            </a:r>
            <a:br>
              <a:rPr lang="pt-BR" dirty="0">
                <a:solidFill>
                  <a:srgbClr val="FFFF00"/>
                </a:solidFill>
              </a:rPr>
            </a:b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940095"/>
            <a:ext cx="8946541" cy="4571999"/>
          </a:xfrm>
        </p:spPr>
        <p:txBody>
          <a:bodyPr>
            <a:normAutofit/>
          </a:bodyPr>
          <a:lstStyle/>
          <a:p>
            <a:pPr fontAlgn="base">
              <a:buFontTx/>
              <a:buChar char="-"/>
            </a:pPr>
            <a:r>
              <a:rPr lang="pt-BR" sz="2400" b="1" dirty="0" smtClean="0"/>
              <a:t>Tempo </a:t>
            </a:r>
            <a:r>
              <a:rPr lang="pt-BR" sz="2400" b="1" dirty="0"/>
              <a:t>parcial</a:t>
            </a:r>
            <a:r>
              <a:rPr lang="pt-BR" sz="2400" dirty="0"/>
              <a:t>: </a:t>
            </a:r>
            <a:r>
              <a:rPr lang="pt-B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art.75-A a 75-E</a:t>
            </a:r>
          </a:p>
          <a:p>
            <a:pPr fontAlgn="base">
              <a:buFontTx/>
              <a:buChar char="-"/>
            </a:pPr>
            <a:r>
              <a:rPr lang="pt-BR" sz="2200" dirty="0" smtClean="0"/>
              <a:t>até </a:t>
            </a:r>
            <a:r>
              <a:rPr lang="pt-BR" sz="2200" dirty="0"/>
              <a:t>26hs/semanais (+6 HE); </a:t>
            </a:r>
            <a:endParaRPr lang="pt-BR" sz="2200" dirty="0" smtClean="0"/>
          </a:p>
          <a:p>
            <a:pPr fontAlgn="base">
              <a:buFontTx/>
              <a:buChar char="-"/>
            </a:pPr>
            <a:r>
              <a:rPr lang="pt-BR" sz="2200" dirty="0" smtClean="0"/>
              <a:t>até </a:t>
            </a:r>
            <a:r>
              <a:rPr lang="pt-BR" sz="2200" dirty="0"/>
              <a:t>30 </a:t>
            </a:r>
            <a:r>
              <a:rPr lang="pt-BR" sz="2200" dirty="0" err="1"/>
              <a:t>hs</a:t>
            </a:r>
            <a:r>
              <a:rPr lang="pt-BR" sz="2200" dirty="0"/>
              <a:t>/sem (sem HE); </a:t>
            </a:r>
            <a:endParaRPr lang="pt-BR" sz="2200" dirty="0" smtClean="0"/>
          </a:p>
          <a:p>
            <a:pPr fontAlgn="base">
              <a:buFontTx/>
              <a:buChar char="-"/>
            </a:pPr>
            <a:r>
              <a:rPr lang="pt-BR" sz="2200" dirty="0" smtClean="0"/>
              <a:t>revogação </a:t>
            </a:r>
            <a:r>
              <a:rPr lang="pt-BR" sz="2200" dirty="0"/>
              <a:t>art. 130-A</a:t>
            </a:r>
            <a:r>
              <a:rPr lang="pt-BR" sz="2200" dirty="0" smtClean="0"/>
              <a:t>;</a:t>
            </a:r>
          </a:p>
          <a:p>
            <a:pPr fontAlgn="base">
              <a:buFontTx/>
              <a:buChar char="-"/>
            </a:pPr>
            <a:endParaRPr lang="pt-BR" sz="2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rgbClr val="FFFF00"/>
                </a:solidFill>
              </a:rPr>
              <a:t>Amplia </a:t>
            </a:r>
            <a:r>
              <a:rPr lang="pt-BR" sz="2800" b="1" dirty="0">
                <a:solidFill>
                  <a:srgbClr val="FFFF00"/>
                </a:solidFill>
              </a:rPr>
              <a:t>conceito de Contrato autônomo: </a:t>
            </a:r>
            <a:endParaRPr lang="pt-BR" sz="2800" dirty="0">
              <a:solidFill>
                <a:srgbClr val="FFFF00"/>
              </a:solidFill>
            </a:endParaRPr>
          </a:p>
          <a:p>
            <a:pPr marL="266700" indent="0">
              <a:buFont typeface="Arial" panose="020B0604020202020204" pitchFamily="34" charset="0"/>
              <a:buNone/>
              <a:defRPr/>
            </a:pPr>
            <a:r>
              <a:rPr lang="pt-BR" sz="2200" dirty="0"/>
              <a:t>“Art. 442-B. A contratação do autônomo, cumpridas por este todas as formalidades legais, </a:t>
            </a:r>
            <a:r>
              <a:rPr lang="pt-BR" sz="2200" i="1" u="sng" dirty="0"/>
              <a:t>com ou sem exclusividade</a:t>
            </a:r>
            <a:r>
              <a:rPr lang="pt-BR" sz="2200" dirty="0"/>
              <a:t>, de forma </a:t>
            </a:r>
            <a:r>
              <a:rPr lang="pt-BR" sz="2200" i="1" u="sng" dirty="0"/>
              <a:t>contínua ou não</a:t>
            </a:r>
            <a:r>
              <a:rPr lang="pt-BR" sz="2200" dirty="0"/>
              <a:t>, afasta a qualidade de empregado prevista no art. 3º desta Consolidação.”</a:t>
            </a:r>
          </a:p>
          <a:p>
            <a:pPr fontAlgn="base">
              <a:buFontTx/>
              <a:buChar char="-"/>
            </a:pPr>
            <a:endParaRPr lang="pt-BR" sz="2200" dirty="0" smtClean="0"/>
          </a:p>
          <a:p>
            <a:pPr fontAlgn="base">
              <a:buFontTx/>
              <a:buChar char="-"/>
            </a:pPr>
            <a:endParaRPr lang="pt-BR" sz="2400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25" y="1615494"/>
            <a:ext cx="1970116" cy="14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2240" y="184819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</a:t>
            </a:r>
            <a:r>
              <a:rPr lang="pt-BR" sz="2800" b="1" dirty="0" err="1" smtClean="0">
                <a:solidFill>
                  <a:srgbClr val="FFFF00"/>
                </a:solidFill>
              </a:rPr>
              <a:t>Teletrabalhadores</a:t>
            </a:r>
            <a:r>
              <a:rPr lang="pt-BR" sz="2800" b="1" dirty="0">
                <a:solidFill>
                  <a:srgbClr val="FFFF00"/>
                </a:solidFill>
              </a:rPr>
              <a:t>: </a:t>
            </a:r>
            <a:endParaRPr lang="pt-BR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b="1" dirty="0">
              <a:solidFill>
                <a:srgbClr val="FFFF00"/>
              </a:solidFill>
            </a:endParaRPr>
          </a:p>
          <a:p>
            <a:r>
              <a:rPr lang="pt-BR" dirty="0"/>
              <a:t>Contrato escrito;</a:t>
            </a:r>
          </a:p>
          <a:p>
            <a:r>
              <a:rPr lang="pt-BR" dirty="0" smtClean="0"/>
              <a:t>previsão </a:t>
            </a:r>
            <a:r>
              <a:rPr lang="pt-BR" dirty="0"/>
              <a:t>rateio de despesas; </a:t>
            </a:r>
            <a:endParaRPr lang="pt-BR" dirty="0" smtClean="0"/>
          </a:p>
          <a:p>
            <a:r>
              <a:rPr lang="pt-BR" dirty="0"/>
              <a:t>Comparecimento esporádico na empresa não descaracteriza;</a:t>
            </a:r>
          </a:p>
          <a:p>
            <a:r>
              <a:rPr lang="pt-BR" dirty="0"/>
              <a:t>E</a:t>
            </a:r>
            <a:r>
              <a:rPr lang="pt-BR" dirty="0" smtClean="0"/>
              <a:t>xclusão de HE</a:t>
            </a:r>
            <a:r>
              <a:rPr lang="pt-BR" dirty="0"/>
              <a:t>, intervalo, </a:t>
            </a:r>
            <a:r>
              <a:rPr lang="pt-BR" dirty="0" smtClean="0"/>
              <a:t>ad. noturno;</a:t>
            </a:r>
          </a:p>
          <a:p>
            <a:r>
              <a:rPr lang="pt-BR" dirty="0" smtClean="0"/>
              <a:t>Confusão entre o corporativo x privado </a:t>
            </a:r>
            <a:r>
              <a:rPr lang="pt-BR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(vídeo Sony)</a:t>
            </a:r>
            <a:endParaRPr lang="pt-BR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089" y="1035268"/>
            <a:ext cx="4571672" cy="22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4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17656</TotalTime>
  <Words>1276</Words>
  <Application>Microsoft Office PowerPoint</Application>
  <PresentationFormat>Widescreen</PresentationFormat>
  <Paragraphs>174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Wingdings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Uberização (economia sob demanda; compartilhada) </vt:lpstr>
      <vt:lpstr>Apresentação do PowerPoint</vt:lpstr>
      <vt:lpstr>Modalidades de Contrato:  </vt:lpstr>
      <vt:lpstr>Apresentação do PowerPoint</vt:lpstr>
      <vt:lpstr>Apresentação do PowerPoint</vt:lpstr>
      <vt:lpstr>Apresentação do PowerPoint</vt:lpstr>
      <vt:lpstr>Apresentação do PowerPoint</vt:lpstr>
      <vt:lpstr>Desafios da Justiça do Trabalho: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Hartmann Dahle</dc:creator>
  <cp:lastModifiedBy>Aline Hartmann Dahle</cp:lastModifiedBy>
  <cp:revision>173</cp:revision>
  <cp:lastPrinted>2018-09-19T20:48:38Z</cp:lastPrinted>
  <dcterms:created xsi:type="dcterms:W3CDTF">2017-08-24T13:27:40Z</dcterms:created>
  <dcterms:modified xsi:type="dcterms:W3CDTF">2018-10-18T11:35:45Z</dcterms:modified>
</cp:coreProperties>
</file>