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52" r:id="rId3"/>
    <p:sldId id="453" r:id="rId4"/>
    <p:sldId id="455" r:id="rId5"/>
    <p:sldId id="456" r:id="rId6"/>
    <p:sldId id="457" r:id="rId7"/>
    <p:sldId id="465" r:id="rId8"/>
    <p:sldId id="454" r:id="rId9"/>
    <p:sldId id="437" r:id="rId10"/>
    <p:sldId id="466" r:id="rId11"/>
    <p:sldId id="468" r:id="rId12"/>
    <p:sldId id="459" r:id="rId13"/>
    <p:sldId id="467" r:id="rId14"/>
    <p:sldId id="460" r:id="rId15"/>
    <p:sldId id="461" r:id="rId16"/>
    <p:sldId id="462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 snapToGrid="0">
      <p:cViewPr varScale="1">
        <p:scale>
          <a:sx n="59" d="100"/>
          <a:sy n="59" d="100"/>
        </p:scale>
        <p:origin x="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6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DE738A5C-5F9D-4A9E-9AA4-95F0B465DB1C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AA8214DC-248E-4C48-8387-18CD93EBA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2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AEE8-C1B0-45EC-9546-E8FF45D72AFF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A2AA3-F507-4E12-A1E5-2F4602FFD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7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72510" y="915958"/>
            <a:ext cx="977462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</a:rPr>
              <a:t>O modelo de </a:t>
            </a:r>
            <a:r>
              <a:rPr lang="pt-BR" sz="2800" b="1" i="1" dirty="0">
                <a:solidFill>
                  <a:srgbClr val="FFFF00"/>
                </a:solidFill>
              </a:rPr>
              <a:t>Constituição Dirigente</a:t>
            </a:r>
            <a:r>
              <a:rPr lang="pt-BR" sz="2800" b="1" dirty="0">
                <a:solidFill>
                  <a:srgbClr val="FFFF00"/>
                </a:solidFill>
              </a:rPr>
              <a:t> </a:t>
            </a:r>
            <a:r>
              <a:rPr lang="pt-BR" sz="2600" dirty="0">
                <a:solidFill>
                  <a:srgbClr val="FFFF00"/>
                </a:solidFill>
              </a:rPr>
              <a:t>(e emancipatória) </a:t>
            </a:r>
            <a:endParaRPr lang="pt-BR" sz="2600" dirty="0" smtClean="0">
              <a:solidFill>
                <a:srgbClr val="FFFF00"/>
              </a:solidFill>
            </a:endParaRPr>
          </a:p>
          <a:p>
            <a:r>
              <a:rPr lang="pt-BR" sz="2800" b="1" dirty="0" smtClean="0">
                <a:solidFill>
                  <a:srgbClr val="FFFF00"/>
                </a:solidFill>
              </a:rPr>
              <a:t>morreu </a:t>
            </a:r>
            <a:r>
              <a:rPr lang="pt-BR" sz="2800" b="1" dirty="0">
                <a:solidFill>
                  <a:srgbClr val="FFFF00"/>
                </a:solidFill>
              </a:rPr>
              <a:t>no Brasil e em Portugal</a:t>
            </a:r>
            <a:r>
              <a:rPr lang="pt-BR" sz="2800" b="1" dirty="0" smtClean="0">
                <a:solidFill>
                  <a:srgbClr val="FFFF00"/>
                </a:solidFill>
              </a:rPr>
              <a:t>?</a:t>
            </a:r>
          </a:p>
          <a:p>
            <a:endParaRPr lang="pt-BR" sz="2400" b="1" dirty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r>
              <a:rPr lang="pt-BR" sz="2400" dirty="0">
                <a:solidFill>
                  <a:srgbClr val="FFFF00"/>
                </a:solidFill>
              </a:rPr>
              <a:t/>
            </a:r>
            <a:br>
              <a:rPr lang="pt-BR" sz="2400" dirty="0">
                <a:solidFill>
                  <a:srgbClr val="FFFF00"/>
                </a:solidFill>
              </a:rPr>
            </a:br>
            <a:endParaRPr lang="pt-BR" sz="2400" dirty="0" smtClean="0">
              <a:solidFill>
                <a:srgbClr val="FFFF00"/>
              </a:solidFill>
            </a:endParaRPr>
          </a:p>
          <a:p>
            <a:endParaRPr lang="pt-B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José Affonso Dallegrave Neto; </a:t>
            </a:r>
          </a:p>
          <a:p>
            <a:r>
              <a:rPr lang="pt-BR" sz="1700" dirty="0">
                <a:solidFill>
                  <a:srgbClr val="FFFF00"/>
                </a:solidFill>
              </a:rPr>
              <a:t>A</a:t>
            </a:r>
            <a:r>
              <a:rPr lang="pt-BR" sz="1700" dirty="0" smtClean="0">
                <a:solidFill>
                  <a:srgbClr val="FFFF00"/>
                </a:solidFill>
              </a:rPr>
              <a:t>dvogado; Mestre e Doutor pela UFPR</a:t>
            </a:r>
          </a:p>
          <a:p>
            <a:r>
              <a:rPr lang="pt-BR" sz="1700" dirty="0" smtClean="0">
                <a:solidFill>
                  <a:srgbClr val="FFFF00"/>
                </a:solidFill>
              </a:rPr>
              <a:t>Pós-doutor pela Universidade de Lisboa (FDUNL)</a:t>
            </a:r>
          </a:p>
          <a:p>
            <a:endParaRPr lang="pt-BR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67" y="3201384"/>
            <a:ext cx="3818046" cy="448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4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8306" y="606625"/>
            <a:ext cx="10609804" cy="5951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/>
              <a:t>Economia </a:t>
            </a:r>
            <a:r>
              <a:rPr lang="pt-BR" sz="2800" b="1" dirty="0" smtClean="0"/>
              <a:t>sob demanda </a:t>
            </a:r>
            <a:r>
              <a:rPr lang="pt-BR" b="1" dirty="0" smtClean="0"/>
              <a:t> </a:t>
            </a:r>
            <a:r>
              <a:rPr lang="pt-BR" dirty="0" smtClean="0"/>
              <a:t>(Colaborativa):</a:t>
            </a:r>
          </a:p>
          <a:p>
            <a:endParaRPr lang="pt-BR" sz="900" dirty="0"/>
          </a:p>
          <a:p>
            <a:r>
              <a:rPr lang="pt-BR" sz="2300" dirty="0" err="1" smtClean="0"/>
              <a:t>crowdsourcing</a:t>
            </a:r>
            <a:r>
              <a:rPr lang="pt-BR" sz="2300" dirty="0" smtClean="0"/>
              <a:t> </a:t>
            </a:r>
            <a:r>
              <a:rPr lang="pt-BR" dirty="0"/>
              <a:t>(</a:t>
            </a:r>
            <a:r>
              <a:rPr lang="pt-BR" dirty="0" err="1"/>
              <a:t>gig</a:t>
            </a:r>
            <a:r>
              <a:rPr lang="pt-BR" dirty="0"/>
              <a:t> Jobs); </a:t>
            </a:r>
            <a:r>
              <a:rPr lang="pt-B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pt-BR" sz="1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Amazon</a:t>
            </a:r>
            <a:r>
              <a:rPr lang="pt-B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turk</a:t>
            </a:r>
            <a:r>
              <a:rPr lang="pt-B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; freelance; </a:t>
            </a:r>
            <a:r>
              <a:rPr lang="pt-BR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fiverr.com)</a:t>
            </a:r>
          </a:p>
          <a:p>
            <a:endParaRPr lang="pt-BR" sz="1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pt-BR" sz="2400" b="1" dirty="0" smtClean="0">
                <a:solidFill>
                  <a:srgbClr val="FFFF00"/>
                </a:solidFill>
              </a:rPr>
              <a:t>Dumping </a:t>
            </a:r>
            <a:r>
              <a:rPr lang="pt-BR" sz="2400" dirty="0" smtClean="0">
                <a:solidFill>
                  <a:schemeClr val="tx1">
                    <a:lumMod val="85000"/>
                  </a:schemeClr>
                </a:solidFill>
              </a:rPr>
              <a:t>(oferta na nuvem)</a:t>
            </a:r>
          </a:p>
          <a:p>
            <a:endParaRPr lang="pt-BR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dirty="0" smtClean="0"/>
          </a:p>
          <a:p>
            <a:r>
              <a:rPr lang="pt-BR" sz="2200" b="1" dirty="0" err="1" smtClean="0">
                <a:solidFill>
                  <a:srgbClr val="FFFF00"/>
                </a:solidFill>
              </a:rPr>
              <a:t>Uberização</a:t>
            </a:r>
            <a:r>
              <a:rPr lang="pt-BR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; goleiro; migalhas; médicos;                           </a:t>
            </a:r>
            <a:r>
              <a:rPr lang="pt-BR" sz="1800" dirty="0" smtClean="0">
                <a:solidFill>
                  <a:srgbClr val="FFC000"/>
                </a:solidFill>
              </a:rPr>
              <a:t>*vídeo (</a:t>
            </a:r>
            <a:r>
              <a:rPr lang="pt-BR" sz="1800" dirty="0" err="1" smtClean="0">
                <a:solidFill>
                  <a:srgbClr val="FFC000"/>
                </a:solidFill>
              </a:rPr>
              <a:t>the</a:t>
            </a:r>
            <a:r>
              <a:rPr lang="pt-BR" sz="1800" dirty="0" smtClean="0">
                <a:solidFill>
                  <a:srgbClr val="FFC000"/>
                </a:solidFill>
              </a:rPr>
              <a:t> </a:t>
            </a:r>
            <a:r>
              <a:rPr lang="pt-BR" sz="1800" dirty="0" err="1" smtClean="0">
                <a:solidFill>
                  <a:srgbClr val="FFC000"/>
                </a:solidFill>
              </a:rPr>
              <a:t>voice</a:t>
            </a:r>
            <a:r>
              <a:rPr lang="pt-BR" sz="1800" dirty="0" smtClean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2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pt-BR" sz="1600" dirty="0"/>
              <a:t>	</a:t>
            </a:r>
            <a:r>
              <a:rPr lang="pt-BR" dirty="0"/>
              <a:t>	       </a:t>
            </a:r>
          </a:p>
          <a:p>
            <a:endParaRPr lang="pt-BR" sz="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71" y="3274624"/>
            <a:ext cx="4015366" cy="162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6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94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140" y="662152"/>
            <a:ext cx="9904960" cy="5255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   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Fenômenos da globalização</a:t>
            </a:r>
            <a:r>
              <a:rPr lang="pt-BR" sz="2800" b="1" dirty="0">
                <a:solidFill>
                  <a:srgbClr val="FFFF00"/>
                </a:solidFill>
              </a:rPr>
              <a:t> </a:t>
            </a:r>
            <a:r>
              <a:rPr lang="pt-BR" sz="2400" dirty="0" smtClean="0"/>
              <a:t>(</a:t>
            </a:r>
            <a:r>
              <a:rPr lang="pt-BR" sz="2400" dirty="0" err="1" smtClean="0"/>
              <a:t>Supiot</a:t>
            </a:r>
            <a:r>
              <a:rPr lang="pt-BR" sz="2400" dirty="0" smtClean="0"/>
              <a:t>)</a:t>
            </a:r>
            <a:endParaRPr lang="pt-BR" sz="24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r>
              <a:rPr lang="pt-BR" sz="2200" b="1" dirty="0" smtClean="0"/>
              <a:t>a) </a:t>
            </a:r>
            <a:r>
              <a:rPr lang="pt-BR" sz="2200" dirty="0" smtClean="0"/>
              <a:t>fim das </a:t>
            </a:r>
            <a:r>
              <a:rPr lang="pt-BR" sz="2200" dirty="0"/>
              <a:t>fronteiras do comércio e livre circulação </a:t>
            </a:r>
            <a:r>
              <a:rPr lang="pt-BR" sz="2200" dirty="0" smtClean="0"/>
              <a:t>do $ </a:t>
            </a:r>
          </a:p>
          <a:p>
            <a:pPr marL="0" indent="0">
              <a:buNone/>
            </a:pPr>
            <a:r>
              <a:rPr lang="pt-BR" dirty="0" smtClean="0"/>
              <a:t>    </a:t>
            </a:r>
            <a:r>
              <a:rPr lang="pt-BR" dirty="0" smtClean="0">
                <a:solidFill>
                  <a:schemeClr val="tx1">
                    <a:lumMod val="85000"/>
                  </a:schemeClr>
                </a:solidFill>
              </a:rPr>
              <a:t>(competição de leis nacionais); </a:t>
            </a:r>
            <a:endParaRPr lang="pt-BR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200" b="1" dirty="0" smtClean="0"/>
              <a:t>b</a:t>
            </a:r>
            <a:r>
              <a:rPr lang="pt-BR" sz="2200" b="1" dirty="0"/>
              <a:t>) </a:t>
            </a:r>
            <a:r>
              <a:rPr lang="pt-BR" sz="2200" dirty="0"/>
              <a:t>revolução digital </a:t>
            </a:r>
            <a:r>
              <a:rPr lang="pt-BR" dirty="0" smtClean="0">
                <a:solidFill>
                  <a:schemeClr val="tx1">
                    <a:lumMod val="85000"/>
                  </a:schemeClr>
                </a:solidFill>
              </a:rPr>
              <a:t>(efeitos):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(i) </a:t>
            </a:r>
            <a:r>
              <a:rPr lang="pt-BR" sz="2200" dirty="0" err="1" smtClean="0"/>
              <a:t>desterritorialização</a:t>
            </a:r>
            <a:r>
              <a:rPr lang="pt-BR" sz="2200" dirty="0" smtClean="0"/>
              <a:t> </a:t>
            </a:r>
            <a:r>
              <a:rPr lang="pt-BR" sz="2200" dirty="0"/>
              <a:t>do trabalho e </a:t>
            </a:r>
            <a:endParaRPr lang="pt-BR" sz="2200" dirty="0" smtClean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r>
              <a:rPr lang="pt-BR" sz="2200" b="1" dirty="0"/>
              <a:t> </a:t>
            </a:r>
            <a:r>
              <a:rPr lang="pt-BR" sz="2200" b="1" dirty="0" smtClean="0"/>
              <a:t>         </a:t>
            </a:r>
            <a:r>
              <a:rPr lang="pt-BR" sz="2200" dirty="0" smtClean="0"/>
              <a:t>(</a:t>
            </a:r>
            <a:r>
              <a:rPr lang="pt-BR" sz="2200" dirty="0" err="1" smtClean="0"/>
              <a:t>ii</a:t>
            </a:r>
            <a:r>
              <a:rPr lang="pt-BR" sz="2200" dirty="0" smtClean="0"/>
              <a:t>) nova </a:t>
            </a:r>
            <a:r>
              <a:rPr lang="pt-BR" sz="2200" dirty="0"/>
              <a:t>gestão </a:t>
            </a:r>
            <a:r>
              <a:rPr lang="pt-BR" sz="2200" dirty="0" smtClean="0"/>
              <a:t>fundada na programação 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  </a:t>
            </a:r>
            <a:r>
              <a:rPr lang="pt-BR" dirty="0" smtClean="0"/>
              <a:t>(não + </a:t>
            </a:r>
            <a:r>
              <a:rPr lang="pt-BR" dirty="0"/>
              <a:t>na obediência)</a:t>
            </a:r>
            <a:r>
              <a:rPr lang="pt-BR" sz="2200" dirty="0"/>
              <a:t> dos trabalhadores</a:t>
            </a:r>
            <a:r>
              <a:rPr lang="pt-BR" sz="2200" dirty="0" smtClean="0"/>
              <a:t>;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010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Desafios e tensões: </a:t>
            </a:r>
            <a:br>
              <a:rPr lang="pt-BR" sz="3200" b="1" dirty="0" smtClean="0">
                <a:solidFill>
                  <a:srgbClr val="FFFF00"/>
                </a:solidFill>
              </a:rPr>
            </a:br>
            <a:r>
              <a:rPr lang="pt-BR" sz="2800" dirty="0" smtClean="0"/>
              <a:t>CR social x  </a:t>
            </a:r>
            <a:r>
              <a:rPr lang="pt-BR" sz="2800" dirty="0"/>
              <a:t>Economia neoliberal</a:t>
            </a:r>
            <a:br>
              <a:rPr lang="pt-BR" sz="2800" dirty="0"/>
            </a:b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42454" cy="4195481"/>
          </a:xfrm>
        </p:spPr>
        <p:txBody>
          <a:bodyPr>
            <a:normAutofit/>
          </a:bodyPr>
          <a:lstStyle/>
          <a:p>
            <a:r>
              <a:rPr lang="pt-BR" sz="2200" dirty="0" smtClean="0"/>
              <a:t>marca do capitalismo: </a:t>
            </a:r>
            <a:r>
              <a:rPr lang="pt-BR" sz="2200" b="1" dirty="0" smtClean="0">
                <a:solidFill>
                  <a:srgbClr val="FFFF00"/>
                </a:solidFill>
              </a:rPr>
              <a:t>competitividade e inovação</a:t>
            </a:r>
            <a:endParaRPr lang="pt-BR" sz="2200" dirty="0" smtClean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  <a:defRPr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“As condições de trabalho estão mudando,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modo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 ficar mais duras. </a:t>
            </a:r>
            <a:endParaRPr lang="pt-B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preciso fazer mais e melhor. Daí por que </a:t>
            </a:r>
            <a:r>
              <a:rPr lang="pt-BR" sz="2200" u="sng" dirty="0">
                <a:latin typeface="Calibri" pitchFamily="34" charset="0"/>
                <a:cs typeface="Calibri" panose="020F0502020204030204" pitchFamily="34" charset="0"/>
              </a:rPr>
              <a:t>alguns patrões</a:t>
            </a:r>
            <a:r>
              <a:rPr lang="pt-BR" sz="2200" dirty="0">
                <a:latin typeface="Calibri" pitchFamily="34" charset="0"/>
                <a:cs typeface="Calibri" panose="020F0502020204030204" pitchFamily="34" charset="0"/>
              </a:rPr>
              <a:t>, sem  escrúpulos, </a:t>
            </a:r>
            <a:endParaRPr lang="pt-BR" sz="2200" dirty="0" smtClean="0">
              <a:latin typeface="Calibri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pt-BR" sz="2200" u="sng" dirty="0" smtClean="0">
                <a:latin typeface="Calibri" pitchFamily="34" charset="0"/>
                <a:cs typeface="Calibri" panose="020F0502020204030204" pitchFamily="34" charset="0"/>
              </a:rPr>
              <a:t>empregam </a:t>
            </a:r>
            <a:r>
              <a:rPr lang="pt-BR" sz="2200" u="sng" dirty="0">
                <a:latin typeface="Calibri" pitchFamily="34" charset="0"/>
                <a:cs typeface="Calibri" panose="020F0502020204030204" pitchFamily="34" charset="0"/>
              </a:rPr>
              <a:t>a pressão psicológica constante</a:t>
            </a:r>
            <a:r>
              <a:rPr lang="pt-BR" sz="2200" dirty="0">
                <a:latin typeface="Calibri" pitchFamily="34" charset="0"/>
                <a:cs typeface="Calibri" panose="020F0502020204030204" pitchFamily="34" charset="0"/>
              </a:rPr>
              <a:t> e o tratamento descortês com o objetivo </a:t>
            </a:r>
            <a:endParaRPr lang="pt-BR" sz="2200" dirty="0" smtClean="0">
              <a:latin typeface="Calibri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pt-BR" sz="2200" dirty="0" smtClean="0">
                <a:latin typeface="Calibri" pitchFamily="34" charset="0"/>
                <a:cs typeface="Calibri" panose="020F0502020204030204" pitchFamily="34" charset="0"/>
              </a:rPr>
              <a:t>de </a:t>
            </a:r>
            <a:r>
              <a:rPr lang="pt-BR" sz="2200" dirty="0">
                <a:latin typeface="Calibri" pitchFamily="34" charset="0"/>
                <a:cs typeface="Calibri" panose="020F0502020204030204" pitchFamily="34" charset="0"/>
              </a:rPr>
              <a:t>aumentar seus lucros (...). </a:t>
            </a:r>
            <a:r>
              <a:rPr lang="pt-BR" sz="2200" u="sng" dirty="0">
                <a:latin typeface="Calibri" pitchFamily="34" charset="0"/>
                <a:cs typeface="Calibri" panose="020F0502020204030204" pitchFamily="34" charset="0"/>
              </a:rPr>
              <a:t>Esse meio de gestão</a:t>
            </a:r>
            <a:r>
              <a:rPr lang="pt-BR" sz="2200" dirty="0">
                <a:latin typeface="Calibri" pitchFamily="34" charset="0"/>
                <a:cs typeface="Calibri" panose="020F0502020204030204" pitchFamily="34" charset="0"/>
              </a:rPr>
              <a:t>  </a:t>
            </a:r>
            <a:r>
              <a:rPr lang="pt-BR" sz="2200" u="sng" dirty="0">
                <a:latin typeface="Calibri" pitchFamily="34" charset="0"/>
                <a:cs typeface="Calibri" panose="020F0502020204030204" pitchFamily="34" charset="0"/>
              </a:rPr>
              <a:t>conduz</a:t>
            </a:r>
            <a:r>
              <a:rPr lang="pt-BR" sz="2200" dirty="0">
                <a:latin typeface="Calibri" pitchFamily="34" charset="0"/>
                <a:cs typeface="Calibri" panose="020F0502020204030204" pitchFamily="34" charset="0"/>
              </a:rPr>
              <a:t>, geralmente, </a:t>
            </a:r>
            <a:endParaRPr lang="pt-BR" sz="2200" dirty="0" smtClean="0">
              <a:latin typeface="Calibri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pt-BR" sz="2200" u="sng" dirty="0" smtClean="0">
                <a:latin typeface="Calibri" pitchFamily="34" charset="0"/>
                <a:cs typeface="Calibri" panose="020F0502020204030204" pitchFamily="34" charset="0"/>
              </a:rPr>
              <a:t>a </a:t>
            </a:r>
            <a:r>
              <a:rPr lang="pt-BR" sz="2200" u="sng" dirty="0">
                <a:latin typeface="Calibri" pitchFamily="34" charset="0"/>
                <a:cs typeface="Calibri" panose="020F0502020204030204" pitchFamily="34" charset="0"/>
              </a:rPr>
              <a:t>síndrome de </a:t>
            </a:r>
            <a:r>
              <a:rPr lang="pt-BR" sz="2200" i="1" u="sng" dirty="0" err="1">
                <a:latin typeface="Calibri" pitchFamily="34" charset="0"/>
                <a:cs typeface="Calibri" panose="020F0502020204030204" pitchFamily="34" charset="0"/>
              </a:rPr>
              <a:t>burnout</a:t>
            </a:r>
            <a:r>
              <a:rPr lang="pt-BR" sz="2200" i="1" dirty="0">
                <a:latin typeface="Calibri" pitchFamily="34" charset="0"/>
                <a:cs typeface="Calibri" panose="020F0502020204030204" pitchFamily="34" charset="0"/>
              </a:rPr>
              <a:t>,</a:t>
            </a:r>
            <a:r>
              <a:rPr lang="pt-BR" sz="2200" dirty="0">
                <a:latin typeface="Calibri" pitchFamily="34" charset="0"/>
                <a:cs typeface="Calibri" panose="020F0502020204030204" pitchFamily="34" charset="0"/>
              </a:rPr>
              <a:t> que se situa </a:t>
            </a:r>
            <a:r>
              <a:rPr lang="pt-BR" sz="2200" dirty="0" smtClean="0">
                <a:latin typeface="Calibri" pitchFamily="34" charset="0"/>
                <a:cs typeface="Calibri" panose="020F0502020204030204" pitchFamily="34" charset="0"/>
              </a:rPr>
              <a:t>em </a:t>
            </a:r>
            <a:r>
              <a:rPr lang="pt-BR" sz="2200" dirty="0">
                <a:latin typeface="Calibri" pitchFamily="34" charset="0"/>
                <a:cs typeface="Calibri" panose="020F0502020204030204" pitchFamily="34" charset="0"/>
              </a:rPr>
              <a:t>uma zona muito próxima do assédio moral.” </a:t>
            </a:r>
            <a:endParaRPr lang="pt-BR" sz="2200" dirty="0" smtClean="0">
              <a:latin typeface="Calibri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pt-BR" sz="2200" dirty="0" smtClean="0">
                <a:solidFill>
                  <a:srgbClr val="FFC000"/>
                </a:solidFill>
                <a:latin typeface="Calibri" pitchFamily="34" charset="0"/>
                <a:cs typeface="Calibri" panose="020F0502020204030204" pitchFamily="34" charset="0"/>
              </a:rPr>
              <a:t>(</a:t>
            </a:r>
            <a:r>
              <a:rPr lang="pt-BR" sz="2200" dirty="0">
                <a:solidFill>
                  <a:srgbClr val="FFC000"/>
                </a:solidFill>
                <a:latin typeface="Calibri" pitchFamily="34" charset="0"/>
                <a:cs typeface="Calibri" panose="020F0502020204030204" pitchFamily="34" charset="0"/>
              </a:rPr>
              <a:t>TRT 24ª R.; 1ª. T; RO </a:t>
            </a:r>
            <a:r>
              <a:rPr lang="pt-BR" sz="2200" dirty="0" smtClean="0">
                <a:solidFill>
                  <a:srgbClr val="FFC000"/>
                </a:solidFill>
                <a:latin typeface="Calibri" pitchFamily="34" charset="0"/>
                <a:cs typeface="Calibri" panose="020F0502020204030204" pitchFamily="34" charset="0"/>
              </a:rPr>
              <a:t>01628-32.2011;  Rel</a:t>
            </a:r>
            <a:r>
              <a:rPr lang="pt-BR" sz="2200" dirty="0">
                <a:solidFill>
                  <a:srgbClr val="FFC000"/>
                </a:solidFill>
                <a:latin typeface="Calibri" pitchFamily="34" charset="0"/>
                <a:cs typeface="Calibri" panose="020F0502020204030204" pitchFamily="34" charset="0"/>
              </a:rPr>
              <a:t>. Julio </a:t>
            </a:r>
            <a:r>
              <a:rPr lang="pt-BR" sz="2200" dirty="0" err="1" smtClean="0">
                <a:solidFill>
                  <a:srgbClr val="FFC000"/>
                </a:solidFill>
                <a:latin typeface="Calibri" pitchFamily="34" charset="0"/>
                <a:cs typeface="Calibri" panose="020F0502020204030204" pitchFamily="34" charset="0"/>
              </a:rPr>
              <a:t>Bebber</a:t>
            </a:r>
            <a:r>
              <a:rPr lang="pt-BR" sz="2200" dirty="0">
                <a:solidFill>
                  <a:srgbClr val="FFC000"/>
                </a:solidFill>
                <a:latin typeface="Calibri" pitchFamily="34" charset="0"/>
                <a:cs typeface="Calibri" panose="020F0502020204030204" pitchFamily="34" charset="0"/>
              </a:rPr>
              <a:t>; DEJTMS 13/09/2013; </a:t>
            </a:r>
            <a:r>
              <a:rPr lang="pt-BR" sz="2200" dirty="0" smtClean="0">
                <a:solidFill>
                  <a:srgbClr val="FFC000"/>
                </a:solidFill>
                <a:latin typeface="Calibri" pitchFamily="34" charset="0"/>
                <a:cs typeface="Calibri" panose="020F0502020204030204" pitchFamily="34" charset="0"/>
              </a:rPr>
              <a:t>p. </a:t>
            </a:r>
            <a:r>
              <a:rPr lang="pt-BR" sz="2200" dirty="0">
                <a:solidFill>
                  <a:srgbClr val="FFC000"/>
                </a:solidFill>
                <a:latin typeface="Calibri" pitchFamily="34" charset="0"/>
                <a:cs typeface="Calibri" panose="020F0502020204030204" pitchFamily="34" charset="0"/>
              </a:rPr>
              <a:t>22)     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56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846868"/>
            <a:ext cx="9404723" cy="2621558"/>
          </a:xfrm>
        </p:spPr>
        <p:txBody>
          <a:bodyPr/>
          <a:lstStyle/>
          <a:p>
            <a:r>
              <a:rPr lang="pt-BR" sz="3200" b="1" dirty="0" smtClean="0"/>
              <a:t>O futuro da lei trabalhista </a:t>
            </a:r>
            <a:r>
              <a:rPr lang="pt-BR" sz="2400" dirty="0" smtClean="0"/>
              <a:t>(</a:t>
            </a:r>
            <a:r>
              <a:rPr lang="pt-BR" sz="2400" dirty="0" err="1" smtClean="0"/>
              <a:t>Supiot</a:t>
            </a:r>
            <a:r>
              <a:rPr lang="pt-BR" sz="2400" dirty="0" smtClean="0"/>
              <a:t>)</a:t>
            </a:r>
            <a:br>
              <a:rPr lang="pt-BR" sz="2400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100" dirty="0" smtClean="0"/>
              <a:t>a) </a:t>
            </a:r>
            <a:r>
              <a:rPr lang="en-US" sz="2100" b="1" i="1" dirty="0" err="1" smtClean="0"/>
              <a:t>transformista</a:t>
            </a:r>
            <a:r>
              <a:rPr lang="en-US" sz="2100" i="1" dirty="0" smtClean="0"/>
              <a:t>: </a:t>
            </a:r>
            <a:br>
              <a:rPr lang="en-US" sz="2100" i="1" dirty="0" smtClean="0"/>
            </a:br>
            <a:r>
              <a:rPr lang="en-US" sz="2100" i="1" dirty="0"/>
              <a:t> </a:t>
            </a:r>
            <a:r>
              <a:rPr lang="en-US" sz="2100" i="1" dirty="0" smtClean="0"/>
              <a:t>    </a:t>
            </a:r>
            <a:r>
              <a:rPr lang="en-US" sz="2100" dirty="0" err="1" smtClean="0"/>
              <a:t>submeter</a:t>
            </a:r>
            <a:r>
              <a:rPr lang="en-US" sz="2100" dirty="0" smtClean="0"/>
              <a:t> RH </a:t>
            </a:r>
            <a:r>
              <a:rPr lang="en-US" sz="2100" dirty="0" err="1" smtClean="0"/>
              <a:t>às</a:t>
            </a:r>
            <a:r>
              <a:rPr lang="en-US" sz="2100" dirty="0" smtClean="0"/>
              <a:t> </a:t>
            </a:r>
            <a:r>
              <a:rPr lang="en-US" sz="2100" dirty="0" err="1"/>
              <a:t>exigências</a:t>
            </a:r>
            <a:r>
              <a:rPr lang="en-US" sz="2100" dirty="0"/>
              <a:t> do </a:t>
            </a:r>
            <a:r>
              <a:rPr lang="en-US" sz="2100" dirty="0" err="1"/>
              <a:t>mercado</a:t>
            </a:r>
            <a:r>
              <a:rPr lang="en-US" sz="2100" dirty="0"/>
              <a:t> total.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b</a:t>
            </a:r>
            <a:r>
              <a:rPr lang="en-US" sz="2100" dirty="0" smtClean="0"/>
              <a:t>) </a:t>
            </a:r>
            <a:r>
              <a:rPr lang="en-US" sz="2100" b="1" i="1" dirty="0" err="1" smtClean="0"/>
              <a:t>reformista</a:t>
            </a:r>
            <a:r>
              <a:rPr lang="en-US" sz="2100" i="1" dirty="0" smtClean="0"/>
              <a:t>: </a:t>
            </a:r>
            <a:br>
              <a:rPr lang="en-US" sz="2100" i="1" dirty="0" smtClean="0"/>
            </a:br>
            <a:r>
              <a:rPr lang="en-US" sz="2100" i="1" dirty="0" smtClean="0"/>
              <a:t>     </a:t>
            </a:r>
            <a:r>
              <a:rPr lang="en-US" sz="2100" dirty="0" err="1" smtClean="0"/>
              <a:t>inserir</a:t>
            </a:r>
            <a:r>
              <a:rPr lang="en-US" sz="2100" dirty="0" smtClean="0"/>
              <a:t> </a:t>
            </a:r>
            <a:r>
              <a:rPr lang="en-US" sz="2100" dirty="0"/>
              <a:t>a </a:t>
            </a:r>
            <a:r>
              <a:rPr lang="en-US" sz="2100" dirty="0" err="1"/>
              <a:t>justiça</a:t>
            </a:r>
            <a:r>
              <a:rPr lang="en-US" sz="2100" dirty="0"/>
              <a:t> social </a:t>
            </a:r>
            <a:r>
              <a:rPr lang="en-US" sz="2100" dirty="0" smtClean="0"/>
              <a:t>no debate </a:t>
            </a:r>
            <a:br>
              <a:rPr lang="en-US" sz="2100" dirty="0" smtClean="0"/>
            </a:br>
            <a:r>
              <a:rPr lang="en-US" sz="2100" dirty="0" smtClean="0"/>
              <a:t>     </a:t>
            </a:r>
            <a:r>
              <a:rPr lang="en-US" sz="1800" dirty="0" smtClean="0"/>
              <a:t>(e </a:t>
            </a:r>
            <a:r>
              <a:rPr lang="en-US" sz="1800" dirty="0" err="1" smtClean="0"/>
              <a:t>não</a:t>
            </a:r>
            <a:r>
              <a:rPr lang="en-US" sz="1800" dirty="0" smtClean="0"/>
              <a:t> o </a:t>
            </a:r>
            <a:r>
              <a:rPr lang="en-US" sz="1800" dirty="0" err="1" smtClean="0"/>
              <a:t>mercado</a:t>
            </a:r>
            <a:r>
              <a:rPr lang="en-US" sz="1800" dirty="0" smtClean="0"/>
              <a:t> </a:t>
            </a:r>
            <a:r>
              <a:rPr lang="en-US" sz="1800" dirty="0" err="1" smtClean="0"/>
              <a:t>como</a:t>
            </a:r>
            <a:r>
              <a:rPr lang="en-US" sz="1800" dirty="0" smtClean="0"/>
              <a:t> `</a:t>
            </a:r>
            <a:r>
              <a:rPr lang="en-US" sz="1800" dirty="0" err="1" smtClean="0"/>
              <a:t>ideia</a:t>
            </a:r>
            <a:r>
              <a:rPr lang="en-US" sz="1800" dirty="0" smtClean="0"/>
              <a:t> </a:t>
            </a:r>
            <a:r>
              <a:rPr lang="en-US" sz="1800" dirty="0" err="1"/>
              <a:t>única</a:t>
            </a:r>
            <a:r>
              <a:rPr lang="en-US" sz="1800" dirty="0"/>
              <a:t> de </a:t>
            </a:r>
            <a:r>
              <a:rPr lang="en-US" sz="1800" dirty="0" err="1" smtClean="0"/>
              <a:t>sobrevivência</a:t>
            </a:r>
            <a:r>
              <a:rPr lang="en-US" sz="1800" dirty="0" smtClean="0"/>
              <a:t>´).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pt-BR" sz="2400" b="1" dirty="0"/>
              <a:t>Pleno emprego &lt; mercado </a:t>
            </a:r>
            <a:r>
              <a:rPr lang="pt-BR" sz="2400" b="1" dirty="0" smtClean="0"/>
              <a:t>total 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2100" dirty="0" smtClean="0"/>
              <a:t>*governança</a:t>
            </a:r>
            <a:r>
              <a:rPr lang="pt-BR" sz="2100" dirty="0"/>
              <a:t/>
            </a:r>
            <a:br>
              <a:rPr lang="pt-BR" sz="2100" dirty="0"/>
            </a:br>
            <a:endParaRPr lang="pt-BR" sz="21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50" y="1946571"/>
            <a:ext cx="1970116" cy="14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3613" y="1132624"/>
            <a:ext cx="8392398" cy="5256159"/>
          </a:xfrm>
        </p:spPr>
        <p:txBody>
          <a:bodyPr>
            <a:normAutofit/>
          </a:bodyPr>
          <a:lstStyle/>
          <a:p>
            <a:r>
              <a:rPr lang="pt-BR" dirty="0"/>
              <a:t> </a:t>
            </a:r>
            <a:r>
              <a:rPr lang="pt-BR" b="1" dirty="0" smtClean="0"/>
              <a:t>Criaremos </a:t>
            </a:r>
            <a:r>
              <a:rPr lang="pt-BR" b="1" dirty="0"/>
              <a:t>uma nova </a:t>
            </a:r>
            <a:r>
              <a:rPr lang="pt-BR" b="1" dirty="0" smtClean="0"/>
              <a:t>CTPS para </a:t>
            </a:r>
            <a:r>
              <a:rPr lang="pt-BR" b="1" dirty="0"/>
              <a:t>novos trabalhadores. </a:t>
            </a:r>
            <a:endParaRPr lang="pt-BR" b="1" dirty="0" smtClean="0"/>
          </a:p>
          <a:p>
            <a:pPr marL="400050" lvl="1" indent="0">
              <a:buNone/>
            </a:pPr>
            <a:r>
              <a:rPr lang="pt-BR" sz="2000" dirty="0" smtClean="0"/>
              <a:t>“Assim</a:t>
            </a:r>
            <a:r>
              <a:rPr lang="pt-BR" sz="2000" dirty="0"/>
              <a:t>, todo jovem que ingresse no mercado </a:t>
            </a:r>
            <a:r>
              <a:rPr lang="pt-BR" sz="2000" dirty="0" smtClean="0"/>
              <a:t>poderá </a:t>
            </a:r>
            <a:r>
              <a:rPr lang="pt-BR" sz="2000" dirty="0"/>
              <a:t>escolher entre um vínculo </a:t>
            </a:r>
            <a:r>
              <a:rPr lang="pt-BR" sz="2000" dirty="0" smtClean="0"/>
              <a:t>baseado </a:t>
            </a:r>
            <a:r>
              <a:rPr lang="pt-BR" sz="2000" dirty="0"/>
              <a:t>na </a:t>
            </a:r>
            <a:r>
              <a:rPr lang="pt-BR" sz="2000" dirty="0" smtClean="0"/>
              <a:t>CTPS tradicional (azul), mantendo </a:t>
            </a:r>
            <a:r>
              <a:rPr lang="pt-BR" sz="2000" dirty="0"/>
              <a:t>o ordenamento </a:t>
            </a:r>
            <a:r>
              <a:rPr lang="pt-BR" sz="2000" dirty="0" smtClean="0"/>
              <a:t>atual -, </a:t>
            </a:r>
            <a:r>
              <a:rPr lang="pt-BR" sz="2000" dirty="0"/>
              <a:t>ou uma </a:t>
            </a:r>
            <a:r>
              <a:rPr lang="pt-BR" sz="2000" dirty="0" smtClean="0"/>
              <a:t>CTPS </a:t>
            </a:r>
            <a:r>
              <a:rPr lang="pt-BR" sz="2000" b="1" dirty="0">
                <a:solidFill>
                  <a:srgbClr val="FFFF00"/>
                </a:solidFill>
              </a:rPr>
              <a:t>verde e amarela</a:t>
            </a:r>
            <a:r>
              <a:rPr lang="pt-BR" sz="2000" dirty="0"/>
              <a:t> </a:t>
            </a:r>
            <a:r>
              <a:rPr lang="pt-BR" sz="2000" dirty="0" smtClean="0"/>
              <a:t>em </a:t>
            </a:r>
            <a:r>
              <a:rPr lang="pt-BR" sz="2000" dirty="0"/>
              <a:t>que o </a:t>
            </a:r>
            <a:r>
              <a:rPr lang="pt-BR" sz="2000" dirty="0" err="1" smtClean="0"/>
              <a:t>Ct</a:t>
            </a:r>
            <a:r>
              <a:rPr lang="pt-BR" sz="2000" dirty="0" smtClean="0"/>
              <a:t> </a:t>
            </a:r>
            <a:r>
              <a:rPr lang="pt-BR" sz="2000" dirty="0" err="1" smtClean="0"/>
              <a:t>ndividual</a:t>
            </a:r>
            <a:r>
              <a:rPr lang="pt-BR" sz="2000" dirty="0"/>
              <a:t> prevalece sobre a CLT, mantendo todos os </a:t>
            </a:r>
            <a:r>
              <a:rPr lang="pt-BR" sz="2000" dirty="0" smtClean="0"/>
              <a:t>direitos da CF)". </a:t>
            </a:r>
            <a:r>
              <a:rPr lang="pt-BR" dirty="0" smtClean="0">
                <a:solidFill>
                  <a:srgbClr val="FFFF00"/>
                </a:solidFill>
              </a:rPr>
              <a:t>Fonte: UOL em 13/9/18</a:t>
            </a:r>
          </a:p>
          <a:p>
            <a:endParaRPr lang="pt-BR" sz="3600" dirty="0">
              <a:solidFill>
                <a:srgbClr val="FFFF00"/>
              </a:solidFill>
            </a:endParaRPr>
          </a:p>
          <a:p>
            <a:r>
              <a:rPr lang="pt-BR" b="1" dirty="0" smtClean="0"/>
              <a:t>Dep. Kim </a:t>
            </a:r>
            <a:r>
              <a:rPr lang="pt-BR" b="1" dirty="0" err="1"/>
              <a:t>Kataguiri</a:t>
            </a:r>
            <a:r>
              <a:rPr lang="pt-BR" b="1" dirty="0"/>
              <a:t> </a:t>
            </a:r>
            <a:r>
              <a:rPr lang="pt-BR" dirty="0"/>
              <a:t>– </a:t>
            </a:r>
            <a:r>
              <a:rPr lang="pt-BR" dirty="0" smtClean="0"/>
              <a:t>Líder </a:t>
            </a:r>
            <a:r>
              <a:rPr lang="pt-BR" dirty="0"/>
              <a:t>do MBL 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i="1" dirty="0" smtClean="0"/>
              <a:t>“A JT tira dinheiro de quem trabalha e produz; rouba dos + pobres para dar para os + ricos e ainda é admirada por todo mundo”</a:t>
            </a:r>
          </a:p>
          <a:p>
            <a:pPr marL="0" indent="0">
              <a:buNone/>
            </a:pPr>
            <a:r>
              <a:rPr lang="pt-BR" i="1" dirty="0" smtClean="0">
                <a:solidFill>
                  <a:srgbClr val="FF0000"/>
                </a:solidFill>
              </a:rPr>
              <a:t>(</a:t>
            </a:r>
            <a:r>
              <a:rPr lang="pt-BR" i="1" dirty="0" err="1" smtClean="0">
                <a:solidFill>
                  <a:srgbClr val="FF0000"/>
                </a:solidFill>
              </a:rPr>
              <a:t>Youtube</a:t>
            </a:r>
            <a:r>
              <a:rPr lang="pt-BR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pt-BR" i="1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13" y="4071380"/>
            <a:ext cx="2117834" cy="158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047" y="1338503"/>
            <a:ext cx="1057495" cy="148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381328"/>
            <a:ext cx="8946541" cy="48933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3200" b="1" dirty="0" err="1" smtClean="0"/>
              <a:t>Neoconstitucionalismo</a:t>
            </a:r>
            <a:r>
              <a:rPr lang="pt-BR" sz="3200" dirty="0" smtClean="0"/>
              <a:t> </a:t>
            </a:r>
            <a:r>
              <a:rPr lang="pt-BR" sz="2400" dirty="0" smtClean="0"/>
              <a:t>(art. 5º, § 2º, CF)</a:t>
            </a:r>
          </a:p>
          <a:p>
            <a:pPr marL="0" indent="0">
              <a:buNone/>
            </a:pPr>
            <a:endParaRPr lang="pt-BR" sz="3200" b="1" dirty="0" smtClean="0"/>
          </a:p>
          <a:p>
            <a:r>
              <a:rPr lang="pt-BR" sz="2800" dirty="0" smtClean="0"/>
              <a:t>Não discriminação;</a:t>
            </a:r>
            <a:endParaRPr lang="pt-BR" sz="2800" dirty="0"/>
          </a:p>
          <a:p>
            <a:r>
              <a:rPr lang="pt-BR" sz="2800" dirty="0" smtClean="0"/>
              <a:t>Direito </a:t>
            </a:r>
            <a:r>
              <a:rPr lang="pt-BR" sz="2800" dirty="0"/>
              <a:t>geral de personalidade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Função </a:t>
            </a:r>
            <a:r>
              <a:rPr lang="pt-BR" sz="2800" dirty="0"/>
              <a:t>social da empresa; </a:t>
            </a:r>
            <a:endParaRPr lang="pt-BR" sz="2800" dirty="0" smtClean="0"/>
          </a:p>
          <a:p>
            <a:r>
              <a:rPr lang="pt-BR" sz="2800" dirty="0" smtClean="0"/>
              <a:t>Proporcionalidade;</a:t>
            </a:r>
            <a:r>
              <a:rPr lang="pt-BR" sz="2800" b="1" i="1" dirty="0">
                <a:solidFill>
                  <a:srgbClr val="FFFF00"/>
                </a:solidFill>
              </a:rPr>
              <a:t> 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endParaRPr lang="pt-BR" sz="28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800" b="1" i="1" dirty="0" smtClean="0">
                <a:solidFill>
                  <a:srgbClr val="FFFF00"/>
                </a:solidFill>
              </a:rPr>
              <a:t>“</a:t>
            </a:r>
            <a:r>
              <a:rPr lang="pt-BR" sz="2800" b="1" i="1" dirty="0">
                <a:solidFill>
                  <a:srgbClr val="FFFF00"/>
                </a:solidFill>
              </a:rPr>
              <a:t>o patrimônio deve servir à pessoa(e não o contrário)”. </a:t>
            </a:r>
            <a:br>
              <a:rPr lang="pt-BR" sz="2800" b="1" i="1" dirty="0">
                <a:solidFill>
                  <a:srgbClr val="FFFF00"/>
                </a:solidFill>
              </a:rPr>
            </a:br>
            <a:r>
              <a:rPr lang="pt-BR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t-BR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Dallegrave_Neto</a:t>
            </a:r>
            <a:r>
              <a:rPr lang="pt-BR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t-BR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www.dallegrave.com</a:t>
            </a:r>
            <a:endParaRPr lang="pt-BR" sz="2800" dirty="0" smtClean="0"/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929" y="1135116"/>
            <a:ext cx="2385645" cy="293434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72" y="5478519"/>
            <a:ext cx="11334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311916"/>
            <a:ext cx="8946541" cy="46001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i="1" dirty="0" smtClean="0">
                <a:solidFill>
                  <a:srgbClr val="FFFF00"/>
                </a:solidFill>
              </a:rPr>
              <a:t>Estado</a:t>
            </a:r>
            <a:r>
              <a:rPr lang="en-US" sz="3000" b="1" i="1" dirty="0">
                <a:solidFill>
                  <a:srgbClr val="FFFF00"/>
                </a:solidFill>
              </a:rPr>
              <a:t>, </a:t>
            </a:r>
            <a:r>
              <a:rPr lang="en-US" sz="3000" b="1" i="1" dirty="0" err="1">
                <a:solidFill>
                  <a:srgbClr val="FFFF00"/>
                </a:solidFill>
              </a:rPr>
              <a:t>Economia</a:t>
            </a:r>
            <a:r>
              <a:rPr lang="en-US" sz="3000" b="1" i="1" dirty="0">
                <a:solidFill>
                  <a:srgbClr val="FFFF00"/>
                </a:solidFill>
              </a:rPr>
              <a:t> e </a:t>
            </a:r>
            <a:r>
              <a:rPr lang="en-US" sz="3000" b="1" i="1" dirty="0" err="1" smtClean="0">
                <a:solidFill>
                  <a:srgbClr val="FFFF00"/>
                </a:solidFill>
              </a:rPr>
              <a:t>Direito</a:t>
            </a:r>
            <a:endParaRPr lang="en-US" sz="3000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rgbClr val="FFFF00"/>
              </a:solidFill>
            </a:endParaRPr>
          </a:p>
          <a:p>
            <a:pPr lvl="0"/>
            <a:r>
              <a:rPr lang="en-US" sz="2600" i="1" dirty="0" err="1" smtClean="0"/>
              <a:t>legitimidade</a:t>
            </a:r>
            <a:r>
              <a:rPr lang="en-US" sz="2600" i="1" dirty="0" smtClean="0"/>
              <a:t> </a:t>
            </a:r>
            <a:r>
              <a:rPr lang="en-US" sz="2600" i="1" dirty="0"/>
              <a:t>e </a:t>
            </a:r>
            <a:r>
              <a:rPr lang="en-US" sz="2600" i="1" dirty="0" err="1"/>
              <a:t>reflexividade</a:t>
            </a:r>
            <a:r>
              <a:rPr lang="en-US" sz="2600" i="1" dirty="0"/>
              <a:t> </a:t>
            </a:r>
            <a:endParaRPr lang="pt-BR" sz="2600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</a:t>
            </a:r>
            <a:r>
              <a:rPr lang="pt-BR" sz="2200" b="1" dirty="0"/>
              <a:t>a</a:t>
            </a:r>
            <a:r>
              <a:rPr lang="pt-BR" sz="2200" b="1" dirty="0" smtClean="0"/>
              <a:t>bstinência ou prestação positiva do Estado?</a:t>
            </a:r>
          </a:p>
          <a:p>
            <a:endParaRPr lang="pt-BR" dirty="0" smtClean="0"/>
          </a:p>
          <a:p>
            <a:r>
              <a:rPr lang="pt-BR" sz="2200" dirty="0" smtClean="0">
                <a:solidFill>
                  <a:srgbClr val="FFFF00"/>
                </a:solidFill>
              </a:rPr>
              <a:t>CF Garantia</a:t>
            </a:r>
            <a:r>
              <a:rPr lang="pt-BR" dirty="0" smtClean="0"/>
              <a:t> (EUA -1787 e Francesa - 1791)</a:t>
            </a:r>
          </a:p>
          <a:p>
            <a:r>
              <a:rPr lang="pt-BR" sz="2200" dirty="0" smtClean="0">
                <a:solidFill>
                  <a:srgbClr val="FFFF00"/>
                </a:solidFill>
              </a:rPr>
              <a:t>CF Dirigente </a:t>
            </a:r>
            <a:r>
              <a:rPr lang="pt-BR" dirty="0" smtClean="0"/>
              <a:t>(</a:t>
            </a:r>
            <a:r>
              <a:rPr lang="pt-BR" i="1" dirty="0" err="1" smtClean="0"/>
              <a:t>Welfare</a:t>
            </a:r>
            <a:r>
              <a:rPr lang="pt-BR" dirty="0" smtClean="0"/>
              <a:t> é condição para a liberdade)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1917 – México</a:t>
            </a:r>
          </a:p>
          <a:p>
            <a:pPr marL="0" indent="0">
              <a:buNone/>
            </a:pPr>
            <a:endParaRPr lang="pt-BR" sz="2600" dirty="0"/>
          </a:p>
          <a:p>
            <a:r>
              <a:rPr lang="pt-BR" sz="2400" dirty="0" smtClean="0"/>
              <a:t>Direito do Trabalho: </a:t>
            </a:r>
            <a:r>
              <a:rPr lang="pt-BR" dirty="0" err="1" smtClean="0"/>
              <a:t>Rerum</a:t>
            </a:r>
            <a:r>
              <a:rPr lang="pt-BR" dirty="0" smtClean="0"/>
              <a:t> (1891) e OIT (1919)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8" y="1265839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5652" y="1311916"/>
            <a:ext cx="8946541" cy="45055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dirty="0" smtClean="0"/>
              <a:t>  </a:t>
            </a:r>
            <a:r>
              <a:rPr lang="pt-BR" sz="3000" b="1" dirty="0" smtClean="0">
                <a:solidFill>
                  <a:srgbClr val="FFFF00"/>
                </a:solidFill>
              </a:rPr>
              <a:t>De Smith </a:t>
            </a:r>
            <a:r>
              <a:rPr lang="pt-BR" sz="1800" dirty="0" smtClean="0">
                <a:solidFill>
                  <a:srgbClr val="FFFF00"/>
                </a:solidFill>
              </a:rPr>
              <a:t>(séc. XVIII)</a:t>
            </a:r>
            <a:r>
              <a:rPr lang="pt-BR" sz="2800" b="1" dirty="0" smtClean="0">
                <a:solidFill>
                  <a:srgbClr val="FFFF00"/>
                </a:solidFill>
              </a:rPr>
              <a:t> </a:t>
            </a:r>
            <a:r>
              <a:rPr lang="pt-BR" sz="3000" b="1" dirty="0" smtClean="0">
                <a:solidFill>
                  <a:srgbClr val="FFFF00"/>
                </a:solidFill>
              </a:rPr>
              <a:t>a Keynes </a:t>
            </a:r>
            <a:r>
              <a:rPr lang="pt-BR" sz="1800" dirty="0" smtClean="0">
                <a:solidFill>
                  <a:srgbClr val="FFFF00"/>
                </a:solidFill>
              </a:rPr>
              <a:t>(séc. XX)</a:t>
            </a:r>
          </a:p>
          <a:p>
            <a:endParaRPr lang="pt-BR" dirty="0"/>
          </a:p>
          <a:p>
            <a:r>
              <a:rPr lang="pt-BR" sz="2400" dirty="0"/>
              <a:t>a</a:t>
            </a:r>
            <a:r>
              <a:rPr lang="pt-BR" sz="2400" dirty="0" smtClean="0"/>
              <a:t>) </a:t>
            </a:r>
            <a:r>
              <a:rPr lang="pt-BR" sz="2400" i="1" dirty="0"/>
              <a:t>c</a:t>
            </a:r>
            <a:r>
              <a:rPr lang="pt-BR" sz="2400" i="1" dirty="0" smtClean="0"/>
              <a:t>rash</a:t>
            </a:r>
            <a:r>
              <a:rPr lang="pt-BR" sz="2400" dirty="0" smtClean="0"/>
              <a:t> </a:t>
            </a:r>
            <a:r>
              <a:rPr lang="pt-BR" sz="2400" u="sng" dirty="0" smtClean="0"/>
              <a:t>ao</a:t>
            </a:r>
            <a:r>
              <a:rPr lang="pt-BR" sz="2400" dirty="0" smtClean="0"/>
              <a:t> </a:t>
            </a:r>
            <a:r>
              <a:rPr lang="pt-BR" sz="2400" i="1" dirty="0" smtClean="0"/>
              <a:t>New </a:t>
            </a:r>
            <a:r>
              <a:rPr lang="pt-BR" sz="2400" i="1" dirty="0" err="1" smtClean="0"/>
              <a:t>Deal</a:t>
            </a:r>
            <a:r>
              <a:rPr lang="pt-BR" sz="2400" i="1" dirty="0" smtClean="0"/>
              <a:t> </a:t>
            </a:r>
            <a:r>
              <a:rPr lang="pt-BR" sz="1900" dirty="0" smtClean="0"/>
              <a:t>(1933)</a:t>
            </a:r>
          </a:p>
          <a:p>
            <a:endParaRPr lang="pt-BR" sz="2400" dirty="0" smtClean="0"/>
          </a:p>
          <a:p>
            <a:r>
              <a:rPr lang="pt-BR" sz="2400" dirty="0"/>
              <a:t>b</a:t>
            </a:r>
            <a:r>
              <a:rPr lang="pt-BR" sz="2400" dirty="0" smtClean="0"/>
              <a:t>)  30 Gloriosos </a:t>
            </a:r>
            <a:r>
              <a:rPr lang="pt-BR" sz="2400" u="sng" dirty="0" smtClean="0"/>
              <a:t>à</a:t>
            </a:r>
            <a:r>
              <a:rPr lang="pt-BR" sz="2400" dirty="0" smtClean="0"/>
              <a:t> crise do petróleo;</a:t>
            </a:r>
          </a:p>
          <a:p>
            <a:endParaRPr lang="pt-BR" sz="2400" dirty="0" smtClean="0"/>
          </a:p>
          <a:p>
            <a:r>
              <a:rPr lang="pt-BR" sz="2400" dirty="0" smtClean="0"/>
              <a:t>c)  Escolas neoliberais </a:t>
            </a:r>
            <a:r>
              <a:rPr lang="pt-BR" sz="2400" u="sng" dirty="0" smtClean="0"/>
              <a:t>à</a:t>
            </a:r>
            <a:r>
              <a:rPr lang="pt-BR" sz="2400" dirty="0" smtClean="0"/>
              <a:t> Thatcher </a:t>
            </a:r>
            <a:r>
              <a:rPr lang="pt-BR" sz="1900" dirty="0" smtClean="0"/>
              <a:t>(1979);</a:t>
            </a:r>
          </a:p>
          <a:p>
            <a:pPr marL="0" indent="0">
              <a:buNone/>
            </a:pPr>
            <a:r>
              <a:rPr lang="pt-BR" sz="2400" dirty="0" smtClean="0"/>
              <a:t>       </a:t>
            </a:r>
            <a:r>
              <a:rPr lang="pt-BR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</a:t>
            </a:r>
            <a:r>
              <a:rPr lang="pt-BR" sz="2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Mises</a:t>
            </a:r>
            <a:r>
              <a:rPr lang="pt-BR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Hayek x Friedman e Stigler</a:t>
            </a:r>
          </a:p>
          <a:p>
            <a:endParaRPr lang="pt-BR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sz="2400" dirty="0" smtClean="0"/>
              <a:t>d) Pós-muro </a:t>
            </a:r>
            <a:r>
              <a:rPr lang="pt-BR" sz="2400" u="sng" dirty="0" smtClean="0"/>
              <a:t>e</a:t>
            </a:r>
            <a:r>
              <a:rPr lang="pt-BR" sz="2400" dirty="0" smtClean="0"/>
              <a:t> C. Washington </a:t>
            </a:r>
            <a:r>
              <a:rPr lang="pt-BR" sz="1900" dirty="0" smtClean="0"/>
              <a:t>(1989) </a:t>
            </a:r>
          </a:p>
          <a:p>
            <a:endParaRPr lang="pt-BR" sz="2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45" y="1765737"/>
            <a:ext cx="2027039" cy="143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24" y="2727433"/>
            <a:ext cx="1963014" cy="297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4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342" y="693683"/>
            <a:ext cx="9286164" cy="5817476"/>
          </a:xfrm>
        </p:spPr>
        <p:txBody>
          <a:bodyPr>
            <a:normAutofit/>
          </a:bodyPr>
          <a:lstStyle/>
          <a:p>
            <a:r>
              <a:rPr lang="pt-BR" sz="3500" b="1" dirty="0" smtClean="0"/>
              <a:t> Teoria da Constituição Dirigente</a:t>
            </a:r>
          </a:p>
          <a:p>
            <a:endParaRPr lang="pt-BR" sz="900" b="1" dirty="0" smtClean="0"/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Peter </a:t>
            </a:r>
            <a:r>
              <a:rPr lang="pt-B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Lerche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(contexto: CF alemã/1949)  </a:t>
            </a:r>
            <a:r>
              <a:rPr lang="pt-BR" dirty="0" smtClean="0"/>
              <a:t>                                                    esboçou ampliação do fim constitucional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b="1" dirty="0" smtClean="0">
                <a:solidFill>
                  <a:srgbClr val="FFFF00"/>
                </a:solidFill>
              </a:rPr>
              <a:t>CANOTILHO</a:t>
            </a:r>
            <a:r>
              <a:rPr lang="pt-BR" dirty="0" smtClean="0">
                <a:solidFill>
                  <a:srgbClr val="FFFF00"/>
                </a:solidFill>
              </a:rPr>
              <a:t>: </a:t>
            </a:r>
            <a:r>
              <a:rPr lang="pt-BR" dirty="0" smtClean="0"/>
              <a:t>(tese de doutoramento, 1982):</a:t>
            </a:r>
          </a:p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b="1" i="1" dirty="0" smtClean="0"/>
              <a:t>Constituição </a:t>
            </a:r>
            <a:r>
              <a:rPr lang="pt-BR" b="1" i="1" dirty="0"/>
              <a:t>Dirigente e vinculação do legislador</a:t>
            </a:r>
            <a:r>
              <a:rPr lang="pt-BR" dirty="0" smtClean="0"/>
              <a:t>”;</a:t>
            </a:r>
          </a:p>
          <a:p>
            <a:pPr marL="0" indent="0">
              <a:buNone/>
            </a:pPr>
            <a:endParaRPr lang="pt-BR" sz="800" dirty="0" smtClean="0"/>
          </a:p>
          <a:p>
            <a:pPr>
              <a:buFontTx/>
              <a:buChar char="-"/>
            </a:pPr>
            <a:r>
              <a:rPr lang="pt-BR" sz="2200" dirty="0" smtClean="0"/>
              <a:t>normas programáticas </a:t>
            </a:r>
            <a:r>
              <a:rPr lang="pt-BR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(diferente do que  se entendia) </a:t>
            </a:r>
            <a:r>
              <a:rPr lang="pt-BR" sz="2200" dirty="0"/>
              <a:t>não </a:t>
            </a:r>
            <a:r>
              <a:rPr lang="pt-BR" sz="2200" dirty="0" smtClean="0"/>
              <a:t>são 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meras promessas, </a:t>
            </a:r>
            <a:r>
              <a:rPr lang="pt-BR" sz="2200" dirty="0"/>
              <a:t>mas </a:t>
            </a:r>
            <a:r>
              <a:rPr lang="pt-BR" sz="2200" dirty="0" smtClean="0"/>
              <a:t>vinculam prestações positivas.</a:t>
            </a:r>
          </a:p>
          <a:p>
            <a:pPr>
              <a:buFontTx/>
              <a:buChar char="-"/>
            </a:pPr>
            <a:endParaRPr lang="pt-BR" sz="1800" dirty="0"/>
          </a:p>
          <a:p>
            <a:r>
              <a:rPr lang="pt-BR" dirty="0" smtClean="0">
                <a:solidFill>
                  <a:srgbClr val="FFFF00"/>
                </a:solidFill>
              </a:rPr>
              <a:t>legitimação </a:t>
            </a:r>
            <a:r>
              <a:rPr lang="pt-BR" dirty="0">
                <a:solidFill>
                  <a:srgbClr val="FFFF00"/>
                </a:solidFill>
              </a:rPr>
              <a:t>material da CF;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progressividade (não retrocesso);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19" y="2238730"/>
            <a:ext cx="1726322" cy="25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4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835571"/>
            <a:ext cx="10074440" cy="5849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FFFF00"/>
                </a:solidFill>
              </a:rPr>
              <a:t>Nova visão de </a:t>
            </a:r>
            <a:r>
              <a:rPr lang="pt-BR" sz="3200" b="1" dirty="0" err="1" smtClean="0">
                <a:solidFill>
                  <a:srgbClr val="FFFF00"/>
                </a:solidFill>
              </a:rPr>
              <a:t>Canotilho</a:t>
            </a:r>
            <a:r>
              <a:rPr lang="pt-BR" dirty="0" smtClean="0"/>
              <a:t>  (2001 - Prefácio 2ª</a:t>
            </a:r>
            <a:r>
              <a:rPr lang="pt-BR" dirty="0"/>
              <a:t>. </a:t>
            </a:r>
            <a:r>
              <a:rPr lang="pt-BR" dirty="0" smtClean="0"/>
              <a:t>Ed.)</a:t>
            </a:r>
          </a:p>
          <a:p>
            <a:r>
              <a:rPr lang="en-US" dirty="0"/>
              <a:t>“</a:t>
            </a:r>
            <a:r>
              <a:rPr lang="en-US" dirty="0" err="1"/>
              <a:t>constitucionalismo</a:t>
            </a:r>
            <a:r>
              <a:rPr lang="en-US" dirty="0"/>
              <a:t> </a:t>
            </a:r>
            <a:r>
              <a:rPr lang="en-US" dirty="0" err="1"/>
              <a:t>moralmente</a:t>
            </a:r>
            <a:r>
              <a:rPr lang="en-US" dirty="0"/>
              <a:t> </a:t>
            </a:r>
            <a:r>
              <a:rPr lang="en-US" dirty="0" err="1"/>
              <a:t>reflexivo</a:t>
            </a:r>
            <a:r>
              <a:rPr lang="en-US" dirty="0"/>
              <a:t>”</a:t>
            </a:r>
            <a:endParaRPr lang="pt-BR" dirty="0"/>
          </a:p>
          <a:p>
            <a:r>
              <a:rPr lang="en-US" dirty="0" err="1"/>
              <a:t>censura</a:t>
            </a:r>
            <a:r>
              <a:rPr lang="en-US" dirty="0"/>
              <a:t> à </a:t>
            </a:r>
            <a:r>
              <a:rPr lang="en-US" dirty="0" err="1"/>
              <a:t>concepção</a:t>
            </a:r>
            <a:r>
              <a:rPr lang="en-US" dirty="0"/>
              <a:t> </a:t>
            </a:r>
            <a:r>
              <a:rPr lang="en-US" dirty="0" err="1" smtClean="0"/>
              <a:t>ideológica</a:t>
            </a:r>
            <a:r>
              <a:rPr lang="en-US" dirty="0" smtClean="0"/>
              <a:t> (CF: </a:t>
            </a:r>
            <a:r>
              <a:rPr lang="en-US" dirty="0" err="1"/>
              <a:t>apenas</a:t>
            </a:r>
            <a:r>
              <a:rPr lang="en-US" dirty="0"/>
              <a:t>  </a:t>
            </a:r>
            <a:r>
              <a:rPr lang="en-US" i="1" dirty="0" err="1"/>
              <a:t>jurídica</a:t>
            </a:r>
            <a:r>
              <a:rPr lang="en-US" i="1" dirty="0"/>
              <a:t> </a:t>
            </a:r>
            <a:r>
              <a:rPr lang="en-US" i="1" dirty="0" err="1" smtClean="0"/>
              <a:t>metodológica</a:t>
            </a:r>
            <a:r>
              <a:rPr lang="en-US" i="1" dirty="0" smtClean="0"/>
              <a:t>)</a:t>
            </a:r>
            <a:r>
              <a:rPr lang="en-US" dirty="0" smtClean="0"/>
              <a:t>. </a:t>
            </a:r>
            <a:endParaRPr lang="pt-BR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400" b="1" dirty="0" smtClean="0"/>
              <a:t>CF </a:t>
            </a:r>
            <a:r>
              <a:rPr lang="en-US" sz="2400" b="1" dirty="0" err="1" smtClean="0"/>
              <a:t>dirigente</a:t>
            </a:r>
            <a:r>
              <a:rPr lang="en-US" sz="2400" b="1" dirty="0" smtClean="0"/>
              <a:t> </a:t>
            </a:r>
            <a:r>
              <a:rPr lang="en-US" sz="2400" b="1" dirty="0" err="1"/>
              <a:t>está</a:t>
            </a:r>
            <a:r>
              <a:rPr lang="en-US" sz="2400" b="1" dirty="0"/>
              <a:t> </a:t>
            </a:r>
            <a:r>
              <a:rPr lang="en-US" sz="2400" b="1" dirty="0" err="1"/>
              <a:t>morta</a:t>
            </a:r>
            <a:r>
              <a:rPr lang="en-US" sz="2400" b="1" dirty="0"/>
              <a:t> </a:t>
            </a:r>
            <a:r>
              <a:rPr lang="en-US" sz="2400" b="1" u="sng" dirty="0" smtClean="0"/>
              <a:t>se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a) “o </a:t>
            </a:r>
            <a:r>
              <a:rPr lang="en-US" dirty="0" err="1"/>
              <a:t>dirigismo</a:t>
            </a:r>
            <a:r>
              <a:rPr lang="en-US" dirty="0"/>
              <a:t> </a:t>
            </a:r>
            <a:r>
              <a:rPr lang="en-US" dirty="0" smtClean="0"/>
              <a:t>for um </a:t>
            </a:r>
            <a:r>
              <a:rPr lang="en-US" dirty="0" err="1" smtClean="0"/>
              <a:t>normativismo</a:t>
            </a:r>
            <a:r>
              <a:rPr lang="en-US" dirty="0" smtClean="0"/>
              <a:t> </a:t>
            </a:r>
            <a:r>
              <a:rPr lang="en-US" dirty="0" err="1" smtClean="0"/>
              <a:t>revolucionário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</a:t>
            </a:r>
            <a:r>
              <a:rPr lang="en-US" dirty="0"/>
              <a:t>de,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operar</a:t>
            </a:r>
            <a:r>
              <a:rPr lang="en-US" dirty="0" smtClean="0"/>
              <a:t> </a:t>
            </a:r>
            <a:r>
              <a:rPr lang="en-US" u="sng" dirty="0" err="1"/>
              <a:t>transformações</a:t>
            </a:r>
            <a:r>
              <a:rPr lang="en-US" u="sng" dirty="0"/>
              <a:t> </a:t>
            </a:r>
            <a:r>
              <a:rPr lang="en-US" u="sng" dirty="0" err="1"/>
              <a:t>emancipatórias</a:t>
            </a:r>
            <a:r>
              <a:rPr lang="en-US" dirty="0"/>
              <a:t>.” </a:t>
            </a:r>
            <a:endParaRPr lang="pt-BR" dirty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*art. 8, I, CF: </a:t>
            </a:r>
            <a:r>
              <a:rPr lang="en-US" dirty="0" err="1" smtClean="0">
                <a:solidFill>
                  <a:srgbClr val="FFFF00"/>
                </a:solidFill>
              </a:rPr>
              <a:t>emancipa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classe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operária</a:t>
            </a:r>
            <a:r>
              <a:rPr lang="en-US" dirty="0" smtClean="0">
                <a:solidFill>
                  <a:srgbClr val="FFFF00"/>
                </a:solidFill>
              </a:rPr>
              <a:t>, mas </a:t>
            </a:r>
            <a:r>
              <a:rPr lang="en-US" dirty="0" err="1" smtClean="0">
                <a:solidFill>
                  <a:srgbClr val="FFFF00"/>
                </a:solidFill>
              </a:rPr>
              <a:t>inibe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pluralismo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) </a:t>
            </a:r>
            <a:r>
              <a:rPr lang="en-US" dirty="0" smtClean="0"/>
              <a:t>“</a:t>
            </a:r>
            <a:r>
              <a:rPr lang="en-US" dirty="0" err="1" smtClean="0"/>
              <a:t>vergado</a:t>
            </a:r>
            <a:r>
              <a:rPr lang="en-US" dirty="0" smtClean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próprio</a:t>
            </a:r>
            <a:r>
              <a:rPr lang="en-US" dirty="0"/>
              <a:t> e </a:t>
            </a:r>
            <a:r>
              <a:rPr lang="en-US" u="sng" dirty="0" err="1"/>
              <a:t>alheio</a:t>
            </a:r>
            <a:r>
              <a:rPr lang="en-US" u="sng" dirty="0"/>
              <a:t> </a:t>
            </a:r>
            <a:r>
              <a:rPr lang="en-US" u="sng" dirty="0" err="1"/>
              <a:t>aos</a:t>
            </a:r>
            <a:r>
              <a:rPr lang="en-US" u="sng" dirty="0"/>
              <a:t> </a:t>
            </a:r>
            <a:r>
              <a:rPr lang="en-US" u="sng" dirty="0" err="1"/>
              <a:t>processos</a:t>
            </a:r>
            <a:r>
              <a:rPr lang="en-US" u="sng" dirty="0"/>
              <a:t> de </a:t>
            </a:r>
            <a:r>
              <a:rPr lang="en-US" i="1" u="sng" dirty="0" err="1" smtClean="0"/>
              <a:t>abertura</a:t>
            </a:r>
            <a:r>
              <a:rPr lang="en-US" u="sng" dirty="0" smtClean="0"/>
              <a:t> </a:t>
            </a:r>
            <a:r>
              <a:rPr lang="en-US" u="sng" dirty="0"/>
              <a:t>do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direito</a:t>
            </a:r>
            <a:r>
              <a:rPr lang="en-US" dirty="0" smtClean="0"/>
              <a:t> </a:t>
            </a:r>
            <a:r>
              <a:rPr lang="en-US" dirty="0" err="1"/>
              <a:t>constitucional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i="1" dirty="0" err="1"/>
              <a:t>direito</a:t>
            </a:r>
            <a:r>
              <a:rPr lang="en-US" i="1" dirty="0"/>
              <a:t> </a:t>
            </a:r>
            <a:r>
              <a:rPr lang="en-US" i="1" dirty="0" err="1"/>
              <a:t>internacional</a:t>
            </a:r>
            <a:r>
              <a:rPr lang="en-US" i="1" dirty="0"/>
              <a:t> </a:t>
            </a:r>
            <a:r>
              <a:rPr lang="en-US" dirty="0"/>
              <a:t>e</a:t>
            </a:r>
            <a:r>
              <a:rPr lang="en-US" u="sng" dirty="0"/>
              <a:t> </a:t>
            </a:r>
            <a:r>
              <a:rPr lang="en-US" u="sng" dirty="0" err="1"/>
              <a:t>aos</a:t>
            </a:r>
            <a:r>
              <a:rPr lang="en-US" u="sng" dirty="0"/>
              <a:t> </a:t>
            </a:r>
            <a:r>
              <a:rPr lang="en-US" u="sng" dirty="0" err="1"/>
              <a:t>direitos</a:t>
            </a:r>
            <a:r>
              <a:rPr lang="en-US" u="sng" dirty="0"/>
              <a:t> </a:t>
            </a:r>
            <a:r>
              <a:rPr lang="en-US" u="sng" dirty="0" err="1"/>
              <a:t>s</a:t>
            </a:r>
            <a:r>
              <a:rPr lang="en-US" i="1" u="sng" dirty="0" err="1" smtClean="0"/>
              <a:t>upranacionais</a:t>
            </a:r>
            <a:r>
              <a:rPr lang="en-US" i="1" u="sng" dirty="0"/>
              <a:t>”</a:t>
            </a:r>
            <a:r>
              <a:rPr lang="en-US" dirty="0"/>
              <a:t>.</a:t>
            </a:r>
            <a:endParaRPr lang="pt-BR" dirty="0"/>
          </a:p>
          <a:p>
            <a:pPr marL="0" indent="0">
              <a:buNone/>
            </a:pPr>
            <a:r>
              <a:rPr lang="en-US" dirty="0"/>
              <a:t>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88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2063" y="772507"/>
            <a:ext cx="10610193" cy="6164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 err="1" smtClean="0">
                <a:solidFill>
                  <a:srgbClr val="FFFF00"/>
                </a:solidFill>
              </a:rPr>
              <a:t>Canotilho</a:t>
            </a:r>
            <a:r>
              <a:rPr lang="es-ES" sz="2800" b="1" dirty="0" smtClean="0">
                <a:solidFill>
                  <a:srgbClr val="FFFF00"/>
                </a:solidFill>
              </a:rPr>
              <a:t>:</a:t>
            </a:r>
            <a:r>
              <a:rPr lang="es-ES" sz="2800" dirty="0" smtClean="0"/>
              <a:t>  </a:t>
            </a:r>
          </a:p>
          <a:p>
            <a:pPr marL="0" indent="0">
              <a:buNone/>
            </a:pPr>
            <a:r>
              <a:rPr lang="es-ES" sz="2300" dirty="0" smtClean="0"/>
              <a:t>“A </a:t>
            </a:r>
            <a:r>
              <a:rPr lang="es-ES" sz="2300" dirty="0" err="1"/>
              <a:t>lei</a:t>
            </a:r>
            <a:r>
              <a:rPr lang="es-ES" sz="2300" dirty="0"/>
              <a:t> dirigente cede </a:t>
            </a:r>
            <a:r>
              <a:rPr lang="es-ES" sz="2300" dirty="0" err="1" smtClean="0"/>
              <a:t>ao</a:t>
            </a:r>
            <a:r>
              <a:rPr lang="es-ES" sz="2300" dirty="0" smtClean="0"/>
              <a:t> </a:t>
            </a:r>
            <a:r>
              <a:rPr lang="es-ES" sz="2300" i="1" u="sng" dirty="0"/>
              <a:t>contrato</a:t>
            </a:r>
            <a:r>
              <a:rPr lang="es-ES" sz="2300" dirty="0"/>
              <a:t>, o </a:t>
            </a:r>
            <a:r>
              <a:rPr lang="es-ES" sz="2300" dirty="0" err="1"/>
              <a:t>espaço</a:t>
            </a:r>
            <a:r>
              <a:rPr lang="es-ES" sz="2300" dirty="0"/>
              <a:t> nacional alarga-se à </a:t>
            </a:r>
            <a:endParaRPr lang="es-ES" sz="2300" dirty="0" smtClean="0"/>
          </a:p>
          <a:p>
            <a:pPr marL="0" indent="0">
              <a:buNone/>
            </a:pPr>
            <a:r>
              <a:rPr lang="es-ES" sz="2300" dirty="0" err="1" smtClean="0"/>
              <a:t>transnacionalização</a:t>
            </a:r>
            <a:r>
              <a:rPr lang="es-ES" sz="2300" dirty="0" smtClean="0"/>
              <a:t> </a:t>
            </a:r>
            <a:r>
              <a:rPr lang="es-ES" sz="2300" dirty="0"/>
              <a:t>e </a:t>
            </a:r>
            <a:r>
              <a:rPr lang="es-ES" sz="2300" dirty="0" err="1" smtClean="0"/>
              <a:t>globalização</a:t>
            </a:r>
            <a:r>
              <a:rPr lang="es-ES" sz="2300" dirty="0" smtClean="0"/>
              <a:t>; </a:t>
            </a:r>
          </a:p>
          <a:p>
            <a:pPr marL="0" indent="0">
              <a:buNone/>
            </a:pPr>
            <a:endParaRPr lang="es-ES" sz="2300" dirty="0" smtClean="0"/>
          </a:p>
          <a:p>
            <a:pPr marL="0" indent="0">
              <a:buNone/>
            </a:pPr>
            <a:r>
              <a:rPr lang="es-ES" sz="2300" dirty="0" smtClean="0"/>
              <a:t>“O </a:t>
            </a:r>
            <a:r>
              <a:rPr lang="es-ES" sz="2300" dirty="0" err="1"/>
              <a:t>ânimo</a:t>
            </a:r>
            <a:r>
              <a:rPr lang="es-ES" sz="2300" dirty="0"/>
              <a:t> de </a:t>
            </a:r>
            <a:r>
              <a:rPr lang="es-ES" sz="2300" dirty="0" err="1"/>
              <a:t>mudanças</a:t>
            </a:r>
            <a:r>
              <a:rPr lang="es-ES" sz="2300" dirty="0"/>
              <a:t> </a:t>
            </a:r>
            <a:r>
              <a:rPr lang="es-ES" sz="2300" dirty="0" smtClean="0"/>
              <a:t>está nos 4 </a:t>
            </a:r>
            <a:r>
              <a:rPr lang="es-ES" sz="2300" dirty="0"/>
              <a:t>contratos </a:t>
            </a:r>
            <a:r>
              <a:rPr lang="es-ES" sz="2300" dirty="0" err="1"/>
              <a:t>globais</a:t>
            </a:r>
            <a:r>
              <a:rPr lang="es-ES" sz="2300" dirty="0"/>
              <a:t>: </a:t>
            </a:r>
            <a:endParaRPr lang="es-ES" sz="2300" dirty="0" smtClean="0"/>
          </a:p>
          <a:p>
            <a:pPr marL="0" indent="0">
              <a:buNone/>
            </a:pPr>
            <a:endParaRPr lang="es-ES" sz="300" dirty="0" smtClean="0"/>
          </a:p>
          <a:p>
            <a:r>
              <a:rPr lang="es-ES" sz="2100" dirty="0" smtClean="0"/>
              <a:t>a</a:t>
            </a:r>
            <a:r>
              <a:rPr lang="es-ES" sz="2100" dirty="0"/>
              <a:t>) </a:t>
            </a:r>
            <a:r>
              <a:rPr lang="es-ES" sz="2100" dirty="0" err="1"/>
              <a:t>remoção</a:t>
            </a:r>
            <a:r>
              <a:rPr lang="es-ES" sz="2100" dirty="0"/>
              <a:t> </a:t>
            </a:r>
            <a:r>
              <a:rPr lang="es-ES" sz="2100" dirty="0" smtClean="0"/>
              <a:t>de </a:t>
            </a:r>
            <a:r>
              <a:rPr lang="es-ES" sz="2100" dirty="0"/>
              <a:t>desigualdades; </a:t>
            </a:r>
            <a:endParaRPr lang="es-ES" sz="2100" dirty="0" smtClean="0"/>
          </a:p>
          <a:p>
            <a:r>
              <a:rPr lang="es-ES" sz="2100" dirty="0" smtClean="0"/>
              <a:t>b</a:t>
            </a:r>
            <a:r>
              <a:rPr lang="es-ES" sz="2100" dirty="0"/>
              <a:t>) diálogo de culturas; </a:t>
            </a:r>
            <a:endParaRPr lang="es-ES" sz="2100" dirty="0" smtClean="0"/>
          </a:p>
          <a:p>
            <a:r>
              <a:rPr lang="es-ES" sz="2100" dirty="0" smtClean="0"/>
              <a:t>c</a:t>
            </a:r>
            <a:r>
              <a:rPr lang="es-ES" sz="2100" dirty="0"/>
              <a:t>) </a:t>
            </a:r>
            <a:r>
              <a:rPr lang="es-ES" sz="2100" dirty="0" smtClean="0"/>
              <a:t>democracia; </a:t>
            </a:r>
            <a:r>
              <a:rPr lang="es-ES" sz="2100" dirty="0"/>
              <a:t>e, </a:t>
            </a:r>
            <a:endParaRPr lang="es-ES" sz="2100" dirty="0" smtClean="0"/>
          </a:p>
          <a:p>
            <a:r>
              <a:rPr lang="es-ES" sz="2100" dirty="0" smtClean="0"/>
              <a:t>d</a:t>
            </a:r>
            <a:r>
              <a:rPr lang="es-ES" sz="2100" dirty="0"/>
              <a:t>) </a:t>
            </a:r>
            <a:r>
              <a:rPr lang="es-ES" sz="2100" dirty="0" err="1" smtClean="0"/>
              <a:t>desenvolvimento</a:t>
            </a:r>
            <a:r>
              <a:rPr lang="es-ES" sz="2100" dirty="0" smtClean="0"/>
              <a:t> </a:t>
            </a:r>
            <a:r>
              <a:rPr lang="es-ES" sz="2100" dirty="0"/>
              <a:t>sustentado”. </a:t>
            </a:r>
            <a:endParaRPr lang="pt-BR" sz="2100" dirty="0"/>
          </a:p>
          <a:p>
            <a:pPr marL="0" indent="0">
              <a:buNone/>
            </a:pPr>
            <a:r>
              <a:rPr lang="en-US" dirty="0"/>
              <a:t> 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5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0694" y="851320"/>
            <a:ext cx="8946541" cy="54864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FF00"/>
                </a:solidFill>
              </a:rPr>
              <a:t>Lênio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Streck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 </a:t>
            </a:r>
            <a:r>
              <a:rPr lang="en-US" sz="1900" dirty="0" smtClean="0"/>
              <a:t>(</a:t>
            </a:r>
            <a:r>
              <a:rPr lang="en-US" sz="1900" dirty="0" err="1" smtClean="0"/>
              <a:t>revela</a:t>
            </a:r>
            <a:r>
              <a:rPr lang="en-US" sz="1900" dirty="0" smtClean="0"/>
              <a:t> </a:t>
            </a:r>
            <a:r>
              <a:rPr lang="en-US" sz="1900" dirty="0"/>
              <a:t>um </a:t>
            </a:r>
            <a:r>
              <a:rPr lang="en-US" sz="1900" dirty="0" err="1" smtClean="0"/>
              <a:t>paradoxo</a:t>
            </a:r>
            <a:r>
              <a:rPr lang="en-US" sz="1900" dirty="0" smtClean="0"/>
              <a:t>):</a:t>
            </a:r>
            <a:r>
              <a:rPr lang="en-US" sz="2400" dirty="0" smtClean="0"/>
              <a:t> </a:t>
            </a:r>
            <a:endParaRPr lang="pt-BR" sz="2400" dirty="0"/>
          </a:p>
          <a:p>
            <a:pPr marL="0" indent="0">
              <a:buNone/>
            </a:pPr>
            <a:endParaRPr lang="en-US" sz="900" i="1" dirty="0" smtClean="0"/>
          </a:p>
          <a:p>
            <a:pPr marL="0" indent="0">
              <a:buNone/>
            </a:pPr>
            <a:r>
              <a:rPr lang="en-US" sz="2600" i="1" dirty="0" smtClean="0">
                <a:latin typeface="+mn-lt"/>
                <a:cs typeface="Arial" panose="020B0604020202020204" pitchFamily="34" charset="0"/>
              </a:rPr>
              <a:t>“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ao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mesmo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tempo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em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que, no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velho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continente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, a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tese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da CF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dirigente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e o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papel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do Estado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nacional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perdem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importância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, o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conjunto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normativo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comunitário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da UE assume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cada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vez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+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foros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de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dirigismo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jurídico-político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como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se fosse </a:t>
            </a:r>
            <a:r>
              <a:rPr lang="en-US" sz="2600" i="1" dirty="0" err="1">
                <a:latin typeface="+mn-lt"/>
                <a:cs typeface="Arial" panose="020B0604020202020204" pitchFamily="34" charset="0"/>
              </a:rPr>
              <a:t>uma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+mn-lt"/>
                <a:cs typeface="Arial" panose="020B0604020202020204" pitchFamily="34" charset="0"/>
              </a:rPr>
              <a:t>superconstituição</a:t>
            </a:r>
            <a:r>
              <a:rPr lang="en-US" sz="2600" i="1" dirty="0">
                <a:latin typeface="+mn-lt"/>
                <a:cs typeface="Arial" panose="020B0604020202020204" pitchFamily="34" charset="0"/>
              </a:rPr>
              <a:t>.” </a:t>
            </a:r>
            <a:endParaRPr lang="pt-BR" sz="2600" i="1" dirty="0">
              <a:latin typeface="+mn-lt"/>
              <a:cs typeface="Arial" panose="020B0604020202020204" pitchFamily="34" charset="0"/>
            </a:endParaRPr>
          </a:p>
          <a:p>
            <a:endParaRPr lang="pt-BR" sz="2600" dirty="0" smtClean="0"/>
          </a:p>
          <a:p>
            <a:r>
              <a:rPr lang="pt-BR" sz="2600" dirty="0" smtClean="0"/>
              <a:t>Portugal &lt; União Europeia</a:t>
            </a:r>
          </a:p>
          <a:p>
            <a:r>
              <a:rPr lang="pt-BR" sz="2600" dirty="0" smtClean="0"/>
              <a:t>Brasil &gt; Mercosul</a:t>
            </a:r>
          </a:p>
          <a:p>
            <a:endParaRPr lang="pt-BR" sz="2600" dirty="0" smtClean="0"/>
          </a:p>
          <a:p>
            <a:endParaRPr lang="pt-BR" sz="2600" dirty="0"/>
          </a:p>
          <a:p>
            <a:r>
              <a:rPr lang="pt-BR" sz="2600" dirty="0" smtClean="0"/>
              <a:t>CF/88 = </a:t>
            </a:r>
            <a:r>
              <a:rPr lang="pt-BR" sz="2600" i="1" dirty="0" err="1" smtClean="0"/>
              <a:t>Welfare</a:t>
            </a:r>
            <a:endParaRPr lang="pt-BR" sz="2600" i="1" dirty="0" smtClean="0"/>
          </a:p>
          <a:p>
            <a:r>
              <a:rPr lang="pt-BR" sz="2600" dirty="0" smtClean="0"/>
              <a:t>CF/76 = transição socialista</a:t>
            </a:r>
            <a:endParaRPr lang="pt-BR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82" y="3645934"/>
            <a:ext cx="3547015" cy="23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2950" y="693680"/>
            <a:ext cx="10105971" cy="5785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FFFF00"/>
                </a:solidFill>
              </a:rPr>
              <a:t>Constituição </a:t>
            </a:r>
            <a:r>
              <a:rPr lang="pt-BR" sz="3200" b="1" dirty="0">
                <a:solidFill>
                  <a:srgbClr val="FFFF00"/>
                </a:solidFill>
              </a:rPr>
              <a:t>da República Portuguesa de </a:t>
            </a:r>
            <a:r>
              <a:rPr lang="pt-BR" sz="3200" b="1" dirty="0" smtClean="0">
                <a:solidFill>
                  <a:srgbClr val="FFFF00"/>
                </a:solidFill>
              </a:rPr>
              <a:t>1976</a:t>
            </a:r>
          </a:p>
          <a:p>
            <a:pPr marL="0" indent="0">
              <a:buNone/>
            </a:pPr>
            <a:endParaRPr lang="pt-BR" b="1" dirty="0">
              <a:solidFill>
                <a:srgbClr val="FFFF00"/>
              </a:solidFill>
            </a:endParaRPr>
          </a:p>
          <a:p>
            <a:r>
              <a:rPr lang="pt-BR" b="1" dirty="0"/>
              <a:t>Art. 2° - Estado democrático e transição para o socialismo</a:t>
            </a:r>
          </a:p>
          <a:p>
            <a:pPr marL="0" indent="0">
              <a:buNone/>
            </a:pPr>
            <a:r>
              <a:rPr lang="pt-BR" u="sng" dirty="0"/>
              <a:t>A República Portuguesa é um Estado democrático</a:t>
            </a:r>
            <a:r>
              <a:rPr lang="pt-BR" dirty="0"/>
              <a:t>, baseado na soberania popular, no respeito e na garantia dos direitos e liberdades fundamentais e no pluralismo de expressão e organização política democráticas, </a:t>
            </a:r>
            <a:r>
              <a:rPr lang="pt-BR" u="sng" dirty="0"/>
              <a:t>que tem por </a:t>
            </a:r>
            <a:r>
              <a:rPr lang="pt-BR" u="sng" dirty="0" err="1"/>
              <a:t>objectivo</a:t>
            </a:r>
            <a:r>
              <a:rPr lang="pt-BR" u="sng" dirty="0"/>
              <a:t> assegurar a transição para o </a:t>
            </a:r>
            <a:r>
              <a:rPr lang="pt-BR" b="1" u="sng" dirty="0"/>
              <a:t>socialismo</a:t>
            </a:r>
            <a:r>
              <a:rPr lang="pt-BR" dirty="0"/>
              <a:t> mediante a criação de condições para o exercício democrático do poder pelas classes trabalhadoras.”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b="1" dirty="0"/>
              <a:t>Art. 2.º - Estado de direito democrático</a:t>
            </a:r>
          </a:p>
          <a:p>
            <a:pPr marL="0" indent="0">
              <a:buNone/>
            </a:pPr>
            <a:r>
              <a:rPr lang="pt-BR" u="sng" dirty="0"/>
              <a:t>A República Portuguesa é um Estado de direito democrático</a:t>
            </a:r>
            <a:r>
              <a:rPr lang="pt-BR" dirty="0"/>
              <a:t>, baseado na soberania popular, no pluralismo de expressão e organização política democráticas, no respeito e na garantia de efetivação dos direitos e liberdades fundamentais e na separação e interdependência de poderes, </a:t>
            </a:r>
            <a:r>
              <a:rPr lang="pt-BR" u="sng" dirty="0"/>
              <a:t>visando a realização da </a:t>
            </a:r>
            <a:r>
              <a:rPr lang="pt-BR" b="1" u="sng" dirty="0"/>
              <a:t>democracia económica, social e cultural </a:t>
            </a:r>
            <a:r>
              <a:rPr lang="pt-BR" u="sng" dirty="0"/>
              <a:t>e o aprofundamento da democracia participativa</a:t>
            </a:r>
            <a:r>
              <a:rPr lang="pt-BR" dirty="0"/>
              <a:t>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325" y="831102"/>
            <a:ext cx="9404723" cy="1400530"/>
          </a:xfrm>
        </p:spPr>
        <p:txBody>
          <a:bodyPr/>
          <a:lstStyle/>
          <a:p>
            <a:r>
              <a:rPr lang="pt-BR" sz="3200" b="1" dirty="0"/>
              <a:t>Pós-modernidade?</a:t>
            </a:r>
            <a:br>
              <a:rPr lang="pt-BR" sz="3200" b="1" dirty="0"/>
            </a:br>
            <a:r>
              <a:rPr lang="pt-BR" sz="3200" b="1" dirty="0" err="1" smtClean="0"/>
              <a:t>hiper</a:t>
            </a:r>
            <a:r>
              <a:rPr lang="pt-BR" sz="3200" b="1" dirty="0"/>
              <a:t>, líquida, </a:t>
            </a:r>
            <a:r>
              <a:rPr lang="pt-BR" sz="3200" b="1" dirty="0" smtClean="0"/>
              <a:t>reflexiva </a:t>
            </a: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/>
              <a:t/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0693" y="2604729"/>
            <a:ext cx="10342465" cy="3874900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FFFF00"/>
                </a:solidFill>
              </a:rPr>
              <a:t>Boaventura</a:t>
            </a:r>
            <a:r>
              <a:rPr lang="pt-BR" sz="2200" dirty="0"/>
              <a:t>: relação contraditória </a:t>
            </a:r>
            <a:r>
              <a:rPr lang="pt-BR" sz="2200" dirty="0" smtClean="0"/>
              <a:t>(MO </a:t>
            </a:r>
            <a:r>
              <a:rPr lang="pt-BR" sz="2200" dirty="0"/>
              <a:t>x </a:t>
            </a:r>
            <a:r>
              <a:rPr lang="pt-BR" sz="2200" dirty="0" smtClean="0"/>
              <a:t>PM)</a:t>
            </a:r>
            <a:endParaRPr lang="pt-BR" sz="2200" dirty="0"/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(</a:t>
            </a:r>
            <a:r>
              <a:rPr lang="pt-BR" sz="2200" dirty="0"/>
              <a:t>transição paradigmática: </a:t>
            </a:r>
            <a:r>
              <a:rPr lang="pt-BR" sz="2200" i="1" dirty="0" smtClean="0"/>
              <a:t>ruptura </a:t>
            </a:r>
            <a:r>
              <a:rPr lang="pt-BR" sz="2200" u="sng" dirty="0"/>
              <a:t>e</a:t>
            </a:r>
            <a:r>
              <a:rPr lang="pt-BR" sz="2200" dirty="0"/>
              <a:t> </a:t>
            </a:r>
            <a:r>
              <a:rPr lang="pt-BR" sz="2200" i="1" dirty="0"/>
              <a:t>continuidade</a:t>
            </a:r>
            <a:r>
              <a:rPr lang="pt-BR" sz="2200" i="1" dirty="0" smtClean="0"/>
              <a:t>)</a:t>
            </a:r>
          </a:p>
          <a:p>
            <a:pPr marL="0" indent="0">
              <a:buNone/>
            </a:pPr>
            <a:r>
              <a:rPr lang="pt-BR" sz="2200" dirty="0" smtClean="0"/>
              <a:t>     </a:t>
            </a:r>
          </a:p>
          <a:p>
            <a:pPr marL="0" indent="0">
              <a:buNone/>
            </a:pPr>
            <a:r>
              <a:rPr lang="pt-BR" sz="2200" dirty="0" smtClean="0"/>
              <a:t>    </a:t>
            </a:r>
            <a:r>
              <a:rPr lang="pt-BR" dirty="0" smtClean="0"/>
              <a:t>“As </a:t>
            </a:r>
            <a:r>
              <a:rPr lang="pt-BR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heterotopias</a:t>
            </a:r>
            <a:r>
              <a:rPr lang="pt-BR" dirty="0"/>
              <a:t> inquietam porque impedem de nomear isto e aquilo</a:t>
            </a:r>
            <a:r>
              <a:rPr lang="pt-BR" dirty="0" smtClean="0"/>
              <a:t>” -</a:t>
            </a:r>
            <a:r>
              <a:rPr lang="pt-BR" sz="1600" dirty="0" smtClean="0"/>
              <a:t> Foucault</a:t>
            </a:r>
          </a:p>
          <a:p>
            <a:pPr marL="0" indent="0">
              <a:buNone/>
            </a:pPr>
            <a:endParaRPr lang="pt-BR" sz="2200" i="1" dirty="0"/>
          </a:p>
          <a:p>
            <a:r>
              <a:rPr lang="pt-BR" sz="2200" b="1" dirty="0" err="1" smtClean="0">
                <a:solidFill>
                  <a:srgbClr val="FFFF00"/>
                </a:solidFill>
              </a:rPr>
              <a:t>Bauman</a:t>
            </a:r>
            <a:r>
              <a:rPr lang="pt-BR" sz="2200" b="1" dirty="0" smtClean="0">
                <a:solidFill>
                  <a:srgbClr val="FFFF00"/>
                </a:solidFill>
              </a:rPr>
              <a:t>;</a:t>
            </a:r>
          </a:p>
          <a:p>
            <a:endParaRPr lang="pt-BR" sz="2200" i="1" dirty="0"/>
          </a:p>
          <a:p>
            <a:r>
              <a:rPr lang="pt-BR" sz="2200" b="1" dirty="0" smtClean="0">
                <a:solidFill>
                  <a:srgbClr val="FFFF00"/>
                </a:solidFill>
              </a:rPr>
              <a:t>Gilles</a:t>
            </a:r>
            <a:r>
              <a:rPr lang="pt-BR" sz="2200" dirty="0" smtClean="0"/>
              <a:t> </a:t>
            </a:r>
            <a:r>
              <a:rPr lang="pt-BR" sz="2200" dirty="0"/>
              <a:t>(3 pilares </a:t>
            </a:r>
            <a:r>
              <a:rPr lang="pt-BR" sz="2200" dirty="0" err="1"/>
              <a:t>hiper</a:t>
            </a:r>
            <a:r>
              <a:rPr lang="pt-BR" sz="2200" dirty="0" smtClean="0"/>
              <a:t>)</a:t>
            </a:r>
          </a:p>
          <a:p>
            <a:endParaRPr lang="pt-BR" sz="2200" dirty="0"/>
          </a:p>
          <a:p>
            <a:pPr marL="0" indent="0">
              <a:buNone/>
            </a:pPr>
            <a:endParaRPr lang="pt-BR" i="1" dirty="0" smtClean="0"/>
          </a:p>
          <a:p>
            <a:endParaRPr lang="pt-BR" i="1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12" y="1370232"/>
            <a:ext cx="29575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8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30425</TotalTime>
  <Words>794</Words>
  <Application>Microsoft Office PowerPoint</Application>
  <PresentationFormat>Widescreen</PresentationFormat>
  <Paragraphs>150</Paragraphs>
  <Slides>16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Pós-modernidade? hiper, líquida, reflexiva   </vt:lpstr>
      <vt:lpstr>Apresentação do PowerPoint</vt:lpstr>
      <vt:lpstr>Apresentação do PowerPoint</vt:lpstr>
      <vt:lpstr>Apresentação do PowerPoint</vt:lpstr>
      <vt:lpstr>Desafios e tensões:  CR social x  Economia neoliberal </vt:lpstr>
      <vt:lpstr>O futuro da lei trabalhista (Supiot)   a) transformista:       submeter RH às exigências do mercado total.    b) reformista:       inserir a justiça social no debate       (e não o mercado como `ideia única de sobrevivência´).    Pleno emprego &lt; mercado total  *governança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Hartmann Dahle</dc:creator>
  <cp:lastModifiedBy>Aline Hartmann Dahle</cp:lastModifiedBy>
  <cp:revision>178</cp:revision>
  <cp:lastPrinted>2018-11-02T18:10:56Z</cp:lastPrinted>
  <dcterms:created xsi:type="dcterms:W3CDTF">2017-08-24T13:27:40Z</dcterms:created>
  <dcterms:modified xsi:type="dcterms:W3CDTF">2018-11-05T11:36:54Z</dcterms:modified>
</cp:coreProperties>
</file>