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5" r:id="rId1"/>
  </p:sldMasterIdLst>
  <p:notesMasterIdLst>
    <p:notesMasterId r:id="rId73"/>
  </p:notesMasterIdLst>
  <p:handoutMasterIdLst>
    <p:handoutMasterId r:id="rId74"/>
  </p:handoutMasterIdLst>
  <p:sldIdLst>
    <p:sldId id="675" r:id="rId2"/>
    <p:sldId id="674" r:id="rId3"/>
    <p:sldId id="676" r:id="rId4"/>
    <p:sldId id="714" r:id="rId5"/>
    <p:sldId id="713" r:id="rId6"/>
    <p:sldId id="602" r:id="rId7"/>
    <p:sldId id="667" r:id="rId8"/>
    <p:sldId id="666" r:id="rId9"/>
    <p:sldId id="672" r:id="rId10"/>
    <p:sldId id="669" r:id="rId11"/>
    <p:sldId id="694" r:id="rId12"/>
    <p:sldId id="668" r:id="rId13"/>
    <p:sldId id="689" r:id="rId14"/>
    <p:sldId id="670" r:id="rId15"/>
    <p:sldId id="622" r:id="rId16"/>
    <p:sldId id="626" r:id="rId17"/>
    <p:sldId id="627" r:id="rId18"/>
    <p:sldId id="691" r:id="rId19"/>
    <p:sldId id="609" r:id="rId20"/>
    <p:sldId id="690" r:id="rId21"/>
    <p:sldId id="649" r:id="rId22"/>
    <p:sldId id="652" r:id="rId23"/>
    <p:sldId id="650" r:id="rId24"/>
    <p:sldId id="651" r:id="rId25"/>
    <p:sldId id="696" r:id="rId26"/>
    <p:sldId id="697" r:id="rId27"/>
    <p:sldId id="698" r:id="rId28"/>
    <p:sldId id="699" r:id="rId29"/>
    <p:sldId id="701" r:id="rId30"/>
    <p:sldId id="702" r:id="rId31"/>
    <p:sldId id="703" r:id="rId32"/>
    <p:sldId id="705" r:id="rId33"/>
    <p:sldId id="706" r:id="rId34"/>
    <p:sldId id="707" r:id="rId35"/>
    <p:sldId id="708" r:id="rId36"/>
    <p:sldId id="709" r:id="rId37"/>
    <p:sldId id="710" r:id="rId38"/>
    <p:sldId id="711" r:id="rId39"/>
    <p:sldId id="712" r:id="rId40"/>
    <p:sldId id="726" r:id="rId41"/>
    <p:sldId id="715" r:id="rId42"/>
    <p:sldId id="716" r:id="rId43"/>
    <p:sldId id="717" r:id="rId44"/>
    <p:sldId id="718" r:id="rId45"/>
    <p:sldId id="719" r:id="rId46"/>
    <p:sldId id="720" r:id="rId47"/>
    <p:sldId id="721" r:id="rId48"/>
    <p:sldId id="722" r:id="rId49"/>
    <p:sldId id="723" r:id="rId50"/>
    <p:sldId id="724" r:id="rId51"/>
    <p:sldId id="727" r:id="rId52"/>
    <p:sldId id="728" r:id="rId53"/>
    <p:sldId id="742" r:id="rId54"/>
    <p:sldId id="729" r:id="rId55"/>
    <p:sldId id="730" r:id="rId56"/>
    <p:sldId id="731" r:id="rId57"/>
    <p:sldId id="743" r:id="rId58"/>
    <p:sldId id="744" r:id="rId59"/>
    <p:sldId id="732" r:id="rId60"/>
    <p:sldId id="733" r:id="rId61"/>
    <p:sldId id="734" r:id="rId62"/>
    <p:sldId id="735" r:id="rId63"/>
    <p:sldId id="736" r:id="rId64"/>
    <p:sldId id="737" r:id="rId65"/>
    <p:sldId id="738" r:id="rId66"/>
    <p:sldId id="745" r:id="rId67"/>
    <p:sldId id="739" r:id="rId68"/>
    <p:sldId id="740" r:id="rId69"/>
    <p:sldId id="741" r:id="rId70"/>
    <p:sldId id="700" r:id="rId71"/>
    <p:sldId id="725" r:id="rId72"/>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6362"/>
    <a:srgbClr val="2E6361"/>
    <a:srgbClr val="3A756C"/>
    <a:srgbClr val="306966"/>
    <a:srgbClr val="133F4B"/>
    <a:srgbClr val="3C776D"/>
    <a:srgbClr val="EE92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59" autoAdjust="0"/>
    <p:restoredTop sz="86477" autoAdjust="0"/>
  </p:normalViewPr>
  <p:slideViewPr>
    <p:cSldViewPr snapToGrid="0">
      <p:cViewPr varScale="1">
        <p:scale>
          <a:sx n="74" d="100"/>
          <a:sy n="74" d="100"/>
        </p:scale>
        <p:origin x="72" y="67"/>
      </p:cViewPr>
      <p:guideLst>
        <p:guide orient="horz" pos="2160"/>
        <p:guide pos="3840"/>
      </p:guideLst>
    </p:cSldViewPr>
  </p:slideViewPr>
  <p:outlineViewPr>
    <p:cViewPr>
      <p:scale>
        <a:sx n="33" d="100"/>
        <a:sy n="33" d="100"/>
      </p:scale>
      <p:origin x="0" y="22692"/>
    </p:cViewPr>
  </p:outlineViewPr>
  <p:notesTextViewPr>
    <p:cViewPr>
      <p:scale>
        <a:sx n="1" d="1"/>
        <a:sy n="1" d="1"/>
      </p:scale>
      <p:origin x="0" y="0"/>
    </p:cViewPr>
  </p:notesTextViewPr>
  <p:sorterViewPr>
    <p:cViewPr>
      <p:scale>
        <a:sx n="100" d="100"/>
        <a:sy n="100" d="100"/>
      </p:scale>
      <p:origin x="0" y="189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5659" cy="496332"/>
          </a:xfrm>
          <a:prstGeom prst="rect">
            <a:avLst/>
          </a:prstGeom>
        </p:spPr>
        <p:txBody>
          <a:bodyPr vert="horz" lIns="90992" tIns="45496" rIns="90992" bIns="45496" rtlCol="0"/>
          <a:lstStyle>
            <a:lvl1pPr algn="l">
              <a:defRPr sz="1200"/>
            </a:lvl1pPr>
          </a:lstStyle>
          <a:p>
            <a:endParaRPr lang="pt-BR"/>
          </a:p>
        </p:txBody>
      </p:sp>
      <p:sp>
        <p:nvSpPr>
          <p:cNvPr id="3" name="Espaço Reservado para Data 2"/>
          <p:cNvSpPr>
            <a:spLocks noGrp="1"/>
          </p:cNvSpPr>
          <p:nvPr>
            <p:ph type="dt" sz="quarter" idx="1"/>
          </p:nvPr>
        </p:nvSpPr>
        <p:spPr>
          <a:xfrm>
            <a:off x="3850443" y="0"/>
            <a:ext cx="2945659" cy="496332"/>
          </a:xfrm>
          <a:prstGeom prst="rect">
            <a:avLst/>
          </a:prstGeom>
        </p:spPr>
        <p:txBody>
          <a:bodyPr vert="horz" lIns="90992" tIns="45496" rIns="90992" bIns="45496" rtlCol="0"/>
          <a:lstStyle>
            <a:lvl1pPr algn="r">
              <a:defRPr sz="1200"/>
            </a:lvl1pPr>
          </a:lstStyle>
          <a:p>
            <a:fld id="{DE738A5C-5F9D-4A9E-9AA4-95F0B465DB1C}" type="datetimeFigureOut">
              <a:rPr lang="pt-BR" smtClean="0"/>
              <a:t>28/04/2022</a:t>
            </a:fld>
            <a:endParaRPr lang="pt-BR"/>
          </a:p>
        </p:txBody>
      </p:sp>
      <p:sp>
        <p:nvSpPr>
          <p:cNvPr id="4" name="Espaço Reservado para Rodapé 3"/>
          <p:cNvSpPr>
            <a:spLocks noGrp="1"/>
          </p:cNvSpPr>
          <p:nvPr>
            <p:ph type="ftr" sz="quarter" idx="2"/>
          </p:nvPr>
        </p:nvSpPr>
        <p:spPr>
          <a:xfrm>
            <a:off x="0" y="9428584"/>
            <a:ext cx="2945659" cy="496332"/>
          </a:xfrm>
          <a:prstGeom prst="rect">
            <a:avLst/>
          </a:prstGeom>
        </p:spPr>
        <p:txBody>
          <a:bodyPr vert="horz" lIns="90992" tIns="45496" rIns="90992" bIns="45496"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50443" y="9428584"/>
            <a:ext cx="2945659" cy="496332"/>
          </a:xfrm>
          <a:prstGeom prst="rect">
            <a:avLst/>
          </a:prstGeom>
        </p:spPr>
        <p:txBody>
          <a:bodyPr vert="horz" lIns="90992" tIns="45496" rIns="90992" bIns="45496" rtlCol="0" anchor="b"/>
          <a:lstStyle>
            <a:lvl1pPr algn="r">
              <a:defRPr sz="1200"/>
            </a:lvl1pPr>
          </a:lstStyle>
          <a:p>
            <a:fld id="{AA8214DC-248E-4C48-8387-18CD93EBAD09}" type="slidenum">
              <a:rPr lang="pt-BR" smtClean="0"/>
              <a:t>‹nº›</a:t>
            </a:fld>
            <a:endParaRPr lang="pt-BR"/>
          </a:p>
        </p:txBody>
      </p:sp>
    </p:spTree>
    <p:extLst>
      <p:ext uri="{BB962C8B-B14F-4D97-AF65-F5344CB8AC3E}">
        <p14:creationId xmlns:p14="http://schemas.microsoft.com/office/powerpoint/2010/main" val="16660241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E719AEE8-C1B0-45EC-9546-E8FF45D72AFF}" type="datetimeFigureOut">
              <a:rPr lang="pt-BR" smtClean="0"/>
              <a:t>28/04/2022</a:t>
            </a:fld>
            <a:endParaRPr lang="pt-BR"/>
          </a:p>
        </p:txBody>
      </p:sp>
      <p:sp>
        <p:nvSpPr>
          <p:cNvPr id="4" name="Espaço Reservado para Imagem de Slide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761A2AA3-F507-4E12-A1E5-2F4602FFD4C5}" type="slidenum">
              <a:rPr lang="pt-BR" smtClean="0"/>
              <a:t>‹nº›</a:t>
            </a:fld>
            <a:endParaRPr lang="pt-BR"/>
          </a:p>
        </p:txBody>
      </p:sp>
    </p:spTree>
    <p:extLst>
      <p:ext uri="{BB962C8B-B14F-4D97-AF65-F5344CB8AC3E}">
        <p14:creationId xmlns:p14="http://schemas.microsoft.com/office/powerpoint/2010/main" val="241671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C5973500-FE24-774E-8932-3833A078E141}" type="slidenum">
              <a:rPr lang="pt-BR" smtClean="0"/>
              <a:t>1</a:t>
            </a:fld>
            <a:endParaRPr lang="pt-BR"/>
          </a:p>
        </p:txBody>
      </p:sp>
    </p:spTree>
    <p:extLst>
      <p:ext uri="{BB962C8B-B14F-4D97-AF65-F5344CB8AC3E}">
        <p14:creationId xmlns:p14="http://schemas.microsoft.com/office/powerpoint/2010/main" val="2193398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761A2AA3-F507-4E12-A1E5-2F4602FFD4C5}" type="slidenum">
              <a:rPr lang="pt-BR" smtClean="0"/>
              <a:t>3</a:t>
            </a:fld>
            <a:endParaRPr lang="pt-BR"/>
          </a:p>
        </p:txBody>
      </p:sp>
    </p:spTree>
    <p:extLst>
      <p:ext uri="{BB962C8B-B14F-4D97-AF65-F5344CB8AC3E}">
        <p14:creationId xmlns:p14="http://schemas.microsoft.com/office/powerpoint/2010/main" val="4179238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761A2AA3-F507-4E12-A1E5-2F4602FFD4C5}" type="slidenum">
              <a:rPr lang="pt-BR" smtClean="0"/>
              <a:t>63</a:t>
            </a:fld>
            <a:endParaRPr lang="pt-BR"/>
          </a:p>
        </p:txBody>
      </p:sp>
    </p:spTree>
    <p:extLst>
      <p:ext uri="{BB962C8B-B14F-4D97-AF65-F5344CB8AC3E}">
        <p14:creationId xmlns:p14="http://schemas.microsoft.com/office/powerpoint/2010/main" val="2627946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pt-BR"/>
              <a:t>Clique para editar o título mestre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solidFill>
                  <a:prstClr val="white">
                    <a:tint val="75000"/>
                    <a:alpha val="60000"/>
                  </a:prstClr>
                </a:solidFill>
              </a:rPr>
              <a:pPr/>
              <a:t>4/28/2022</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1694843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5" name="Date Placeholder 4"/>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4/28/2022</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3423167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pt-BR"/>
              <a:t>Clique para editar o título mestre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4/28/2022</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2296446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pt-BR"/>
              <a:t>Clique para editar o título mestre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pt-BR"/>
              <a:t>Editar estilos de texto Mestre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4/28/2022</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‹nº›</a:t>
            </a:fld>
            <a:endParaRPr lang="en-US" dirty="0">
              <a:solidFill>
                <a:prstClr val="white">
                  <a:tint val="75000"/>
                </a:prstClr>
              </a:solidFill>
            </a:endParaRP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r>
              <a:rPr lang="en-US" dirty="0">
                <a:solidFill>
                  <a:srgbClr val="1E5155">
                    <a:lumMod val="40000"/>
                    <a:lumOff val="60000"/>
                  </a:srgbClr>
                </a:solidFill>
              </a:rPr>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r>
              <a:rPr lang="en-US" dirty="0">
                <a:solidFill>
                  <a:srgbClr val="1E5155">
                    <a:lumMod val="40000"/>
                    <a:lumOff val="60000"/>
                  </a:srgbClr>
                </a:solidFill>
              </a:rPr>
              <a:t>”</a:t>
            </a:r>
          </a:p>
        </p:txBody>
      </p:sp>
    </p:spTree>
    <p:extLst>
      <p:ext uri="{BB962C8B-B14F-4D97-AF65-F5344CB8AC3E}">
        <p14:creationId xmlns:p14="http://schemas.microsoft.com/office/powerpoint/2010/main" val="979860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pt-BR"/>
              <a:t>Clique para editar o título mestre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4/28/2022</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37498670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n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pt-BR"/>
              <a:t>Clique para editar o título mestre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4/28/2022</a:t>
            </a:fld>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8560444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nas de Imag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pt-BR"/>
              <a:t>Clique para editar o título mestre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4/28/2022</a:t>
            </a:fld>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4586517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nchor="t" anchorCtr="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4/28/2022</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18035142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pt-BR"/>
              <a:t>Clique para editar o título mestre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4/28/2022</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32883703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77974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4/28/2022</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1623282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pt-BR"/>
              <a:t>Clique para editar o título mestre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9796027F-7875-4030-9381-8BD8C4F21935}" type="datetimeFigureOut">
              <a:rPr lang="en-US" dirty="0">
                <a:solidFill>
                  <a:prstClr val="white">
                    <a:tint val="75000"/>
                    <a:alpha val="60000"/>
                  </a:prstClr>
                </a:solidFill>
              </a:rPr>
              <a:pPr/>
              <a:t>4/28/2022</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1491556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solidFill>
                  <a:prstClr val="white">
                    <a:tint val="75000"/>
                    <a:alpha val="60000"/>
                  </a:prstClr>
                </a:solidFill>
              </a:rPr>
              <a:pPr/>
              <a:t>4/28/2022</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979968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a:t>Clique para editar o título mestre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solidFill>
                  <a:prstClr val="white">
                    <a:tint val="75000"/>
                    <a:alpha val="60000"/>
                  </a:prstClr>
                </a:solidFill>
              </a:rPr>
              <a:pPr/>
              <a:t>4/28/2022</a:t>
            </a:fld>
            <a:endParaRPr lang="en-US" dirty="0">
              <a:solidFill>
                <a:prstClr val="white">
                  <a:tint val="75000"/>
                  <a:alpha val="60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alpha val="60000"/>
                </a:prstClr>
              </a:solidFill>
            </a:endParaRPr>
          </a:p>
        </p:txBody>
      </p:sp>
      <p:sp>
        <p:nvSpPr>
          <p:cNvPr id="9" name="Slide Number Placeholder 8"/>
          <p:cNvSpPr>
            <a:spLocks noGrp="1"/>
          </p:cNvSpPr>
          <p:nvPr>
            <p:ph type="sldNum" sz="quarter" idx="12"/>
          </p:nvPr>
        </p:nvSpPr>
        <p:spPr/>
        <p:txBody>
          <a:bodyPr/>
          <a:lstStyle/>
          <a:p>
            <a:fld id="{D57F1E4F-1CFF-5643-939E-02111984F56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3581875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4/28/2022</a:t>
            </a:fld>
            <a:endParaRPr lang="en-US" dirty="0">
              <a:solidFill>
                <a:prstClr val="white">
                  <a:tint val="75000"/>
                  <a:alpha val="60000"/>
                </a:prstClr>
              </a:solidFill>
            </a:endParaRPr>
          </a:p>
        </p:txBody>
      </p:sp>
      <p:sp>
        <p:nvSpPr>
          <p:cNvPr id="5" name="Footer Placeholder 3"/>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4"/>
          <p:cNvSpPr>
            <a:spLocks noGrp="1"/>
          </p:cNvSpPr>
          <p:nvPr>
            <p:ph type="sldNum" sz="quarter" idx="12"/>
          </p:nvPr>
        </p:nvSpPr>
        <p:spPr/>
        <p:txBody>
          <a:bodyPr/>
          <a:lstStyle/>
          <a:p>
            <a:fld id="{D57F1E4F-1CFF-5643-939E-02111984F56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206133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4/28/2022</a:t>
            </a:fld>
            <a:endParaRPr lang="en-US" dirty="0">
              <a:solidFill>
                <a:prstClr val="white">
                  <a:tint val="75000"/>
                  <a:alpha val="60000"/>
                </a:prstClr>
              </a:solidFill>
            </a:endParaRPr>
          </a:p>
        </p:txBody>
      </p:sp>
      <p:sp>
        <p:nvSpPr>
          <p:cNvPr id="5" name="Footer Placeholder 2"/>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3"/>
          <p:cNvSpPr>
            <a:spLocks noGrp="1"/>
          </p:cNvSpPr>
          <p:nvPr>
            <p:ph type="sldNum" sz="quarter" idx="12"/>
          </p:nvPr>
        </p:nvSpPr>
        <p:spPr/>
        <p:txBody>
          <a:bodyPr/>
          <a:lstStyle/>
          <a:p>
            <a:fld id="{D57F1E4F-1CFF-5643-939E-02111984F56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3235649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pt-BR"/>
              <a:t>Clique para editar o título mestre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7" name="Date Placeholder 4"/>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4/28/2022</a:t>
            </a:fld>
            <a:endParaRPr lang="en-US" dirty="0">
              <a:solidFill>
                <a:prstClr val="white">
                  <a:tint val="75000"/>
                  <a:alpha val="60000"/>
                </a:prstClr>
              </a:solidFill>
            </a:endParaRPr>
          </a:p>
        </p:txBody>
      </p:sp>
      <p:sp>
        <p:nvSpPr>
          <p:cNvPr id="5"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3318411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5" name="Date Placeholder 4"/>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4/28/2022</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3811229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pt-BR"/>
              <a:t>Clique para editar o título mestre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solidFill>
                  <a:prstClr val="white">
                    <a:tint val="75000"/>
                    <a:alpha val="60000"/>
                  </a:prstClr>
                </a:solidFill>
              </a:rPr>
              <a:pPr/>
              <a:t>4/28/2022</a:t>
            </a:fld>
            <a:endParaRPr lang="en-US" dirty="0">
              <a:solidFill>
                <a:prstClr val="white">
                  <a:tint val="75000"/>
                  <a:alpha val="60000"/>
                </a:prstClr>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solidFill>
                <a:prstClr val="white">
                  <a:tint val="75000"/>
                  <a:alpha val="60000"/>
                </a:prstClr>
              </a:solidFill>
            </a:endParaRP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2446871862"/>
      </p:ext>
    </p:extLst>
  </p:cSld>
  <p:clrMap bg1="dk1" tx1="lt1" bg2="dk2" tx2="lt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 id="2147483772" r:id="rId17"/>
    <p:sldLayoutId id="2147483773" r:id="rId18"/>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04B612-E1A1-EB45-9FBD-335732929D7A}"/>
              </a:ext>
            </a:extLst>
          </p:cNvPr>
          <p:cNvSpPr>
            <a:spLocks noGrp="1"/>
          </p:cNvSpPr>
          <p:nvPr>
            <p:ph type="ctrTitle" idx="4294967295"/>
          </p:nvPr>
        </p:nvSpPr>
        <p:spPr>
          <a:xfrm>
            <a:off x="390525" y="818236"/>
            <a:ext cx="10039350" cy="3361504"/>
          </a:xfrm>
          <a:prstGeom prst="rect">
            <a:avLst/>
          </a:prstGeom>
        </p:spPr>
        <p:txBody>
          <a:bodyPr anchor="ctr">
            <a:normAutofit/>
          </a:bodyPr>
          <a:lstStyle/>
          <a:p>
            <a:r>
              <a:rPr lang="pt-BR" sz="4000" b="1" spc="-300" dirty="0">
                <a:solidFill>
                  <a:schemeClr val="tx1"/>
                </a:solidFill>
                <a:latin typeface="Arial Black" panose="020B0604020202020204" pitchFamily="34" charset="0"/>
                <a:cs typeface="Arial" panose="020B0604020202020204" pitchFamily="34" charset="0"/>
              </a:rPr>
              <a:t>DANO MORAL </a:t>
            </a:r>
            <a:br>
              <a:rPr lang="pt-BR" sz="4000" b="1" spc="-300" dirty="0">
                <a:solidFill>
                  <a:schemeClr val="tx1"/>
                </a:solidFill>
                <a:latin typeface="Arial Black" panose="020B0604020202020204" pitchFamily="34" charset="0"/>
                <a:cs typeface="Arial" panose="020B0604020202020204" pitchFamily="34" charset="0"/>
              </a:rPr>
            </a:br>
            <a:r>
              <a:rPr lang="pt-BR" sz="4000" b="1" spc="-300" dirty="0">
                <a:solidFill>
                  <a:schemeClr val="tx1"/>
                </a:solidFill>
                <a:latin typeface="Arial Black" panose="020B0604020202020204" pitchFamily="34" charset="0"/>
                <a:cs typeface="Arial" panose="020B0604020202020204" pitchFamily="34" charset="0"/>
              </a:rPr>
              <a:t>NAS REDES SOCIAIS</a:t>
            </a:r>
          </a:p>
        </p:txBody>
      </p:sp>
      <p:sp>
        <p:nvSpPr>
          <p:cNvPr id="6" name="CaixaDeTexto 5">
            <a:extLst>
              <a:ext uri="{FF2B5EF4-FFF2-40B4-BE49-F238E27FC236}">
                <a16:creationId xmlns:a16="http://schemas.microsoft.com/office/drawing/2014/main" id="{136D06D5-D43C-4EC3-9925-F239A16687F0}"/>
              </a:ext>
            </a:extLst>
          </p:cNvPr>
          <p:cNvSpPr txBox="1"/>
          <p:nvPr/>
        </p:nvSpPr>
        <p:spPr>
          <a:xfrm>
            <a:off x="6096000" y="4983581"/>
            <a:ext cx="6100762" cy="1015663"/>
          </a:xfrm>
          <a:prstGeom prst="rect">
            <a:avLst/>
          </a:prstGeom>
          <a:noFill/>
        </p:spPr>
        <p:txBody>
          <a:bodyPr wrap="square">
            <a:spAutoFit/>
          </a:bodyPr>
          <a:lstStyle/>
          <a:p>
            <a:pPr marL="0" indent="0" algn="l">
              <a:buNone/>
            </a:pPr>
            <a:r>
              <a:rPr lang="pt-BR" sz="2800" b="1" dirty="0">
                <a:solidFill>
                  <a:schemeClr val="tx1">
                    <a:lumMod val="95000"/>
                  </a:schemeClr>
                </a:solidFill>
                <a:latin typeface="Arial" panose="020B0604020202020204" pitchFamily="34" charset="0"/>
                <a:cs typeface="Arial" panose="020B0604020202020204" pitchFamily="34" charset="0"/>
              </a:rPr>
              <a:t>José Affonso Dallegrave Neto</a:t>
            </a:r>
          </a:p>
          <a:p>
            <a:pPr marL="0" indent="0" algn="l">
              <a:buNone/>
            </a:pPr>
            <a:r>
              <a:rPr lang="pt-BR" sz="1600" dirty="0">
                <a:solidFill>
                  <a:schemeClr val="bg1">
                    <a:lumMod val="95000"/>
                    <a:lumOff val="5000"/>
                  </a:schemeClr>
                </a:solidFill>
                <a:highlight>
                  <a:srgbClr val="C0C0C0"/>
                </a:highlight>
                <a:latin typeface="Arial" panose="020B0604020202020204" pitchFamily="34" charset="0"/>
                <a:cs typeface="Arial" panose="020B0604020202020204" pitchFamily="34" charset="0"/>
              </a:rPr>
              <a:t>Mestre e Doutor pela UFPR</a:t>
            </a:r>
          </a:p>
          <a:p>
            <a:pPr marL="0" indent="0" algn="l">
              <a:buNone/>
            </a:pPr>
            <a:r>
              <a:rPr lang="pt-BR" sz="1600" dirty="0">
                <a:solidFill>
                  <a:schemeClr val="bg1">
                    <a:lumMod val="95000"/>
                    <a:lumOff val="5000"/>
                  </a:schemeClr>
                </a:solidFill>
                <a:highlight>
                  <a:srgbClr val="C0C0C0"/>
                </a:highlight>
                <a:latin typeface="Arial" panose="020B0604020202020204" pitchFamily="34" charset="0"/>
                <a:cs typeface="Arial" panose="020B0604020202020204" pitchFamily="34" charset="0"/>
              </a:rPr>
              <a:t>Pós-doutor pela FDUNL (Portugal)</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9078" y="1925612"/>
            <a:ext cx="3305175" cy="138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a:extLst>
              <a:ext uri="{FF2B5EF4-FFF2-40B4-BE49-F238E27FC236}">
                <a16:creationId xmlns:a16="http://schemas.microsoft.com/office/drawing/2014/main" id="{0185EFEC-E353-4C59-8CA6-8ABEF639DBEE}"/>
              </a:ext>
            </a:extLst>
          </p:cNvPr>
          <p:cNvPicPr>
            <a:picLocks noChangeAspect="1"/>
          </p:cNvPicPr>
          <p:nvPr/>
        </p:nvPicPr>
        <p:blipFill>
          <a:blip r:embed="rId4"/>
          <a:stretch>
            <a:fillRect/>
          </a:stretch>
        </p:blipFill>
        <p:spPr>
          <a:xfrm>
            <a:off x="8109469" y="3404965"/>
            <a:ext cx="3993573" cy="1386065"/>
          </a:xfrm>
          <a:prstGeom prst="rect">
            <a:avLst/>
          </a:prstGeom>
        </p:spPr>
      </p:pic>
    </p:spTree>
    <p:extLst>
      <p:ext uri="{BB962C8B-B14F-4D97-AF65-F5344CB8AC3E}">
        <p14:creationId xmlns:p14="http://schemas.microsoft.com/office/powerpoint/2010/main" val="2055870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30332" y="425674"/>
            <a:ext cx="10513918" cy="6385035"/>
          </a:xfrm>
        </p:spPr>
        <p:txBody>
          <a:bodyPr>
            <a:normAutofit/>
          </a:bodyPr>
          <a:lstStyle/>
          <a:p>
            <a:pPr marL="0" lvl="0" indent="0">
              <a:buNone/>
            </a:pPr>
            <a:endParaRPr lang="pt-BR" sz="2800" b="1" dirty="0"/>
          </a:p>
          <a:p>
            <a:pPr marL="0" indent="0" algn="just">
              <a:lnSpc>
                <a:spcPct val="115000"/>
              </a:lnSpc>
              <a:spcAft>
                <a:spcPts val="1000"/>
              </a:spcAft>
              <a:buNone/>
            </a:pPr>
            <a:r>
              <a:rPr lang="pt-BR" sz="2400" b="1" dirty="0">
                <a:latin typeface="+mn-lt"/>
              </a:rPr>
              <a:t>3 – Direcionamento dos acessos</a:t>
            </a:r>
            <a:r>
              <a:rPr lang="pt-BR" sz="2400" dirty="0">
                <a:effectLst/>
                <a:latin typeface="+mn-lt"/>
                <a:ea typeface="Times New Roman" panose="02020603050405020304" pitchFamily="18" charset="0"/>
                <a:cs typeface="Times New Roman" panose="02020603050405020304" pitchFamily="18" charset="0"/>
              </a:rPr>
              <a:t> (</a:t>
            </a:r>
            <a:r>
              <a:rPr lang="pt-BR" sz="2400" dirty="0" err="1">
                <a:effectLst/>
                <a:latin typeface="+mn-lt"/>
                <a:ea typeface="Times New Roman" panose="02020603050405020304" pitchFamily="18" charset="0"/>
                <a:cs typeface="Times New Roman" panose="02020603050405020304" pitchFamily="18" charset="0"/>
              </a:rPr>
              <a:t>cf</a:t>
            </a:r>
            <a:r>
              <a:rPr lang="pt-BR" sz="2400" dirty="0">
                <a:effectLst/>
                <a:latin typeface="+mn-lt"/>
                <a:ea typeface="Times New Roman" panose="02020603050405020304" pitchFamily="18" charset="0"/>
                <a:cs typeface="Times New Roman" panose="02020603050405020304" pitchFamily="18" charset="0"/>
              </a:rPr>
              <a:t> perfil/usuário) gerando:</a:t>
            </a:r>
            <a:endParaRPr lang="pt-BR" sz="2400" dirty="0">
              <a:effectLst/>
              <a:latin typeface="+mn-lt"/>
              <a:ea typeface="Calibri" panose="020F0502020204030204" pitchFamily="34" charset="0"/>
              <a:cs typeface="Times New Roman" panose="02020603050405020304" pitchFamily="18" charset="0"/>
            </a:endParaRPr>
          </a:p>
          <a:p>
            <a:pPr algn="just">
              <a:lnSpc>
                <a:spcPct val="115000"/>
              </a:lnSpc>
              <a:spcAft>
                <a:spcPts val="1000"/>
              </a:spcAft>
              <a:buFont typeface="Wingdings" panose="05000000000000000000" pitchFamily="2" charset="2"/>
              <a:buChar char="§"/>
            </a:pPr>
            <a:r>
              <a:rPr lang="pt-BR" sz="2400" dirty="0">
                <a:effectLst/>
                <a:latin typeface="+mn-lt"/>
                <a:ea typeface="Times New Roman" panose="02020603050405020304" pitchFamily="18" charset="0"/>
                <a:cs typeface="Times New Roman" panose="02020603050405020304" pitchFamily="18" charset="0"/>
              </a:rPr>
              <a:t> grupos extremistas, </a:t>
            </a:r>
          </a:p>
          <a:p>
            <a:pPr algn="just">
              <a:lnSpc>
                <a:spcPct val="115000"/>
              </a:lnSpc>
              <a:spcAft>
                <a:spcPts val="1000"/>
              </a:spcAft>
              <a:buFont typeface="Wingdings" panose="05000000000000000000" pitchFamily="2" charset="2"/>
              <a:buChar char="§"/>
            </a:pPr>
            <a:r>
              <a:rPr lang="pt-BR" sz="2400" dirty="0">
                <a:effectLst/>
                <a:latin typeface="+mn-lt"/>
                <a:ea typeface="Times New Roman" panose="02020603050405020304" pitchFamily="18" charset="0"/>
                <a:cs typeface="Times New Roman" panose="02020603050405020304" pitchFamily="18" charset="0"/>
              </a:rPr>
              <a:t>facilitação de fake </a:t>
            </a:r>
            <a:r>
              <a:rPr lang="pt-BR" sz="2400" dirty="0" err="1">
                <a:effectLst/>
                <a:latin typeface="+mn-lt"/>
                <a:ea typeface="Times New Roman" panose="02020603050405020304" pitchFamily="18" charset="0"/>
                <a:cs typeface="Times New Roman" panose="02020603050405020304" pitchFamily="18" charset="0"/>
              </a:rPr>
              <a:t>news</a:t>
            </a:r>
            <a:r>
              <a:rPr lang="pt-BR" sz="2400" dirty="0">
                <a:effectLst/>
                <a:latin typeface="+mn-lt"/>
                <a:ea typeface="Times New Roman" panose="02020603050405020304" pitchFamily="18" charset="0"/>
                <a:cs typeface="Times New Roman" panose="02020603050405020304" pitchFamily="18" charset="0"/>
              </a:rPr>
              <a:t> e </a:t>
            </a:r>
          </a:p>
          <a:p>
            <a:pPr algn="just">
              <a:lnSpc>
                <a:spcPct val="115000"/>
              </a:lnSpc>
              <a:spcAft>
                <a:spcPts val="1000"/>
              </a:spcAft>
              <a:buFont typeface="Wingdings" panose="05000000000000000000" pitchFamily="2" charset="2"/>
              <a:buChar char="§"/>
            </a:pPr>
            <a:r>
              <a:rPr lang="pt-BR" sz="2400" dirty="0">
                <a:effectLst/>
                <a:latin typeface="+mn-lt"/>
                <a:ea typeface="Times New Roman" panose="02020603050405020304" pitchFamily="18" charset="0"/>
                <a:cs typeface="Times New Roman" panose="02020603050405020304" pitchFamily="18" charset="0"/>
              </a:rPr>
              <a:t>vício digital; </a:t>
            </a:r>
            <a:endParaRPr lang="pt-BR" sz="2400" dirty="0">
              <a:effectLst/>
              <a:latin typeface="+mn-lt"/>
              <a:ea typeface="Calibri" panose="020F0502020204030204" pitchFamily="34" charset="0"/>
              <a:cs typeface="Times New Roman" panose="02020603050405020304" pitchFamily="18" charset="0"/>
            </a:endParaRPr>
          </a:p>
          <a:p>
            <a:pPr marL="0" lvl="0" indent="0" algn="just">
              <a:buNone/>
            </a:pPr>
            <a:endParaRPr lang="pt-BR" dirty="0"/>
          </a:p>
          <a:p>
            <a:pPr marL="0" lvl="0" indent="0" algn="just">
              <a:buNone/>
            </a:pPr>
            <a:endParaRPr lang="pt-BR" i="1" dirty="0"/>
          </a:p>
          <a:p>
            <a:pPr marL="228600" algn="just">
              <a:lnSpc>
                <a:spcPct val="115000"/>
              </a:lnSpc>
              <a:spcAft>
                <a:spcPts val="1000"/>
              </a:spcAft>
            </a:pPr>
            <a:r>
              <a:rPr lang="pt-BR" sz="2400" dirty="0">
                <a:effectLst/>
                <a:latin typeface="Calibri" panose="020F0502020204030204" pitchFamily="34" charset="0"/>
                <a:ea typeface="Calibri" panose="020F0502020204030204" pitchFamily="34" charset="0"/>
                <a:cs typeface="Calibri" panose="020F0502020204030204" pitchFamily="34" charset="0"/>
              </a:rPr>
              <a:t>Adição = gratificação imediata + incapacidade de controle</a:t>
            </a:r>
            <a:endParaRPr lang="pt-BR" sz="2400" dirty="0">
              <a:effectLst/>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15000"/>
              </a:lnSpc>
              <a:spcAft>
                <a:spcPts val="1000"/>
              </a:spcAft>
            </a:pPr>
            <a:r>
              <a:rPr lang="pt-BR"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Bibliografia: </a:t>
            </a:r>
            <a:r>
              <a:rPr lang="pt-BR" dirty="0">
                <a:effectLst/>
                <a:latin typeface="Calibri" panose="020F0502020204030204" pitchFamily="34" charset="0"/>
                <a:ea typeface="Times New Roman" panose="02020603050405020304" pitchFamily="18" charset="0"/>
                <a:cs typeface="Calibri" panose="020F0502020204030204" pitchFamily="34" charset="0"/>
              </a:rPr>
              <a:t>“Capitalismo de vigilância” (</a:t>
            </a:r>
            <a:r>
              <a:rPr lang="pt-BR" dirty="0" err="1">
                <a:effectLst/>
                <a:latin typeface="Calibri" panose="020F0502020204030204" pitchFamily="34" charset="0"/>
                <a:ea typeface="Times New Roman" panose="02020603050405020304" pitchFamily="18" charset="0"/>
                <a:cs typeface="Calibri" panose="020F0502020204030204" pitchFamily="34" charset="0"/>
              </a:rPr>
              <a:t>Zuboff</a:t>
            </a:r>
            <a:r>
              <a:rPr lang="pt-BR" dirty="0">
                <a:effectLst/>
                <a:latin typeface="Calibri" panose="020F0502020204030204" pitchFamily="34" charset="0"/>
                <a:ea typeface="Times New Roman" panose="02020603050405020304" pitchFamily="18" charset="0"/>
                <a:cs typeface="Calibri" panose="020F0502020204030204" pitchFamily="34" charset="0"/>
              </a:rPr>
              <a:t>, 2019); </a:t>
            </a:r>
            <a:r>
              <a:rPr lang="pt-BR" i="1" dirty="0">
                <a:effectLst/>
                <a:latin typeface="Calibri" panose="020F0502020204030204" pitchFamily="34" charset="0"/>
                <a:ea typeface="Times New Roman" panose="02020603050405020304" pitchFamily="18" charset="0"/>
                <a:cs typeface="Calibri" panose="020F0502020204030204" pitchFamily="34" charset="0"/>
              </a:rPr>
              <a:t>Big tech </a:t>
            </a:r>
            <a:r>
              <a:rPr lang="pt-BR" dirty="0">
                <a:effectLst/>
                <a:latin typeface="Calibri" panose="020F0502020204030204" pitchFamily="34" charset="0"/>
                <a:ea typeface="Times New Roman" panose="02020603050405020304" pitchFamily="18" charset="0"/>
                <a:cs typeface="Calibri" panose="020F0502020204030204" pitchFamily="34" charset="0"/>
              </a:rPr>
              <a:t>(Morozov, 2018); “</a:t>
            </a:r>
            <a:r>
              <a:rPr lang="pt-BR" dirty="0" err="1">
                <a:latin typeface="Calibri" panose="020F0502020204030204" pitchFamily="34" charset="0"/>
                <a:ea typeface="Times New Roman" panose="02020603050405020304" pitchFamily="18" charset="0"/>
                <a:cs typeface="Calibri" panose="020F0502020204030204" pitchFamily="34" charset="0"/>
              </a:rPr>
              <a:t>G</a:t>
            </a:r>
            <a:r>
              <a:rPr lang="pt-BR" dirty="0" err="1">
                <a:effectLst/>
                <a:latin typeface="Calibri" panose="020F0502020204030204" pitchFamily="34" charset="0"/>
                <a:ea typeface="Times New Roman" panose="02020603050405020304" pitchFamily="18" charset="0"/>
                <a:cs typeface="Calibri" panose="020F0502020204030204" pitchFamily="34" charset="0"/>
              </a:rPr>
              <a:t>overnamentalidade</a:t>
            </a:r>
            <a:r>
              <a:rPr lang="pt-BR" dirty="0">
                <a:effectLst/>
                <a:latin typeface="Calibri" panose="020F0502020204030204" pitchFamily="34" charset="0"/>
                <a:ea typeface="Times New Roman" panose="02020603050405020304" pitchFamily="18" charset="0"/>
                <a:cs typeface="Calibri" panose="020F0502020204030204" pitchFamily="34" charset="0"/>
              </a:rPr>
              <a:t> algorítmica” (</a:t>
            </a:r>
            <a:r>
              <a:rPr lang="pt-BR" dirty="0" err="1">
                <a:effectLst/>
                <a:latin typeface="Calibri" panose="020F0502020204030204" pitchFamily="34" charset="0"/>
                <a:ea typeface="Times New Roman" panose="02020603050405020304" pitchFamily="18" charset="0"/>
                <a:cs typeface="Calibri" panose="020F0502020204030204" pitchFamily="34" charset="0"/>
              </a:rPr>
              <a:t>Rouvroy</a:t>
            </a:r>
            <a:r>
              <a:rPr lang="pt-BR" dirty="0">
                <a:effectLst/>
                <a:latin typeface="Calibri" panose="020F0502020204030204" pitchFamily="34" charset="0"/>
                <a:ea typeface="Times New Roman" panose="02020603050405020304" pitchFamily="18" charset="0"/>
                <a:cs typeface="Calibri" panose="020F0502020204030204" pitchFamily="34" charset="0"/>
              </a:rPr>
              <a:t>, 2015); “Inteligência artificial”  (Kai-Fu-Lee, 2019). </a:t>
            </a:r>
            <a:endParaRPr lang="pt-BR" dirty="0">
              <a:effectLst/>
              <a:latin typeface="Calibri" panose="020F0502020204030204" pitchFamily="34" charset="0"/>
              <a:ea typeface="Calibri" panose="020F0502020204030204" pitchFamily="34" charset="0"/>
              <a:cs typeface="Times New Roman" panose="02020603050405020304" pitchFamily="18" charset="0"/>
            </a:endParaRPr>
          </a:p>
          <a:p>
            <a:pPr lvl="0">
              <a:buFont typeface="Wingdings" panose="05000000000000000000" pitchFamily="2" charset="2"/>
              <a:buChar char="§"/>
            </a:pPr>
            <a:endParaRPr lang="pt-BR" dirty="0"/>
          </a:p>
          <a:p>
            <a:endParaRPr lang="pt-BR" dirty="0">
              <a:solidFill>
                <a:srgbClr val="FFFF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0797" y="1765738"/>
            <a:ext cx="4330261" cy="243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3425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09600" y="1052737"/>
            <a:ext cx="10972800" cy="5073427"/>
          </a:xfrm>
        </p:spPr>
        <p:txBody>
          <a:bodyPr>
            <a:normAutofit/>
          </a:bodyPr>
          <a:lstStyle/>
          <a:p>
            <a:pPr>
              <a:lnSpc>
                <a:spcPct val="115000"/>
              </a:lnSpc>
              <a:spcAft>
                <a:spcPts val="1000"/>
              </a:spcAft>
            </a:pPr>
            <a:r>
              <a:rPr lang="pt-BR" sz="3600" b="1" dirty="0">
                <a:solidFill>
                  <a:srgbClr val="FFFF00"/>
                </a:solidFill>
                <a:effectLst/>
                <a:ea typeface="Calibri" panose="020F0502020204030204" pitchFamily="34" charset="0"/>
                <a:cs typeface="Times New Roman" panose="02020603050405020304" pitchFamily="18" charset="0"/>
              </a:rPr>
              <a:t>FINALIDADE DAS REDES SOCIAIS:</a:t>
            </a:r>
            <a:endParaRPr lang="pt-BR" sz="3600" dirty="0">
              <a:solidFill>
                <a:srgbClr val="FFFF00"/>
              </a:solidFill>
              <a:effectLst/>
              <a:ea typeface="Calibri" panose="020F0502020204030204" pitchFamily="34" charset="0"/>
              <a:cs typeface="Times New Roman" panose="02020603050405020304" pitchFamily="18" charset="0"/>
            </a:endParaRPr>
          </a:p>
          <a:p>
            <a:r>
              <a:rPr lang="pt-BR" sz="2400" dirty="0">
                <a:effectLst/>
                <a:latin typeface="+mn-lt"/>
                <a:ea typeface="Calibri" panose="020F0502020204030204" pitchFamily="34" charset="0"/>
                <a:cs typeface="Times New Roman" panose="02020603050405020304" pitchFamily="18" charset="0"/>
              </a:rPr>
              <a:t>interação social; 							</a:t>
            </a:r>
          </a:p>
          <a:p>
            <a:r>
              <a:rPr lang="pt-BR" sz="2400" dirty="0">
                <a:effectLst/>
                <a:latin typeface="+mn-lt"/>
                <a:ea typeface="Calibri" panose="020F0502020204030204" pitchFamily="34" charset="0"/>
                <a:cs typeface="Times New Roman" panose="02020603050405020304" pitchFamily="18" charset="0"/>
              </a:rPr>
              <a:t> pesquisa; 									                                       </a:t>
            </a:r>
          </a:p>
          <a:p>
            <a:r>
              <a:rPr lang="pt-BR" sz="2400" dirty="0">
                <a:effectLst/>
                <a:latin typeface="+mn-lt"/>
                <a:ea typeface="Calibri" panose="020F0502020204030204" pitchFamily="34" charset="0"/>
                <a:cs typeface="Times New Roman" panose="02020603050405020304" pitchFamily="18" charset="0"/>
              </a:rPr>
              <a:t>comércio e avaliação/bens; 							</a:t>
            </a:r>
          </a:p>
          <a:p>
            <a:r>
              <a:rPr lang="pt-BR" sz="2400" dirty="0">
                <a:effectLst/>
                <a:latin typeface="+mn-lt"/>
                <a:ea typeface="Calibri" panose="020F0502020204030204" pitchFamily="34" charset="0"/>
                <a:cs typeface="Times New Roman" panose="02020603050405020304" pitchFamily="18" charset="0"/>
              </a:rPr>
              <a:t>relações institucionais; 							</a:t>
            </a:r>
          </a:p>
          <a:p>
            <a:r>
              <a:rPr lang="pt-BR" sz="2400" dirty="0">
                <a:effectLst/>
                <a:latin typeface="+mn-lt"/>
                <a:ea typeface="Calibri" panose="020F0502020204030204" pitchFamily="34" charset="0"/>
                <a:cs typeface="Times New Roman" panose="02020603050405020304" pitchFamily="18" charset="0"/>
              </a:rPr>
              <a:t>movimentos políticos; </a:t>
            </a:r>
          </a:p>
          <a:p>
            <a:endParaRPr lang="pt-BR" sz="2400" dirty="0">
              <a:latin typeface="+mn-lt"/>
            </a:endParaRPr>
          </a:p>
          <a:p>
            <a:pPr marL="0" indent="0">
              <a:buNone/>
            </a:pPr>
            <a:endParaRPr lang="pt-BR" dirty="0"/>
          </a:p>
          <a:p>
            <a:pPr marL="0" indent="0">
              <a:buNone/>
            </a:pPr>
            <a:endParaRPr lang="pt-BR" dirty="0"/>
          </a:p>
          <a:p>
            <a:pPr marL="0" indent="0">
              <a:buNone/>
            </a:pPr>
            <a:endParaRPr lang="pt-BR" dirty="0"/>
          </a:p>
          <a:p>
            <a:pPr marL="0" indent="0">
              <a:buNone/>
            </a:pPr>
            <a:endParaRPr lang="pt-BR" dirty="0"/>
          </a:p>
        </p:txBody>
      </p:sp>
      <p:graphicFrame>
        <p:nvGraphicFramePr>
          <p:cNvPr id="2" name="Tabela 3">
            <a:extLst>
              <a:ext uri="{FF2B5EF4-FFF2-40B4-BE49-F238E27FC236}">
                <a16:creationId xmlns:a16="http://schemas.microsoft.com/office/drawing/2014/main" id="{E6090A7B-6172-4370-8014-88B5341BA21F}"/>
              </a:ext>
            </a:extLst>
          </p:cNvPr>
          <p:cNvGraphicFramePr>
            <a:graphicFrameLocks noGrp="1"/>
          </p:cNvGraphicFramePr>
          <p:nvPr>
            <p:extLst>
              <p:ext uri="{D42A27DB-BD31-4B8C-83A1-F6EECF244321}">
                <p14:modId xmlns:p14="http://schemas.microsoft.com/office/powerpoint/2010/main" val="156847665"/>
              </p:ext>
            </p:extLst>
          </p:nvPr>
        </p:nvGraphicFramePr>
        <p:xfrm>
          <a:off x="609600" y="4948765"/>
          <a:ext cx="8420100" cy="856498"/>
        </p:xfrm>
        <a:graphic>
          <a:graphicData uri="http://schemas.openxmlformats.org/drawingml/2006/table">
            <a:tbl>
              <a:tblPr firstRow="1" bandRow="1">
                <a:tableStyleId>{5C22544A-7EE6-4342-B048-85BDC9FD1C3A}</a:tableStyleId>
              </a:tblPr>
              <a:tblGrid>
                <a:gridCol w="8420100">
                  <a:extLst>
                    <a:ext uri="{9D8B030D-6E8A-4147-A177-3AD203B41FA5}">
                      <a16:colId xmlns:a16="http://schemas.microsoft.com/office/drawing/2014/main" val="1504768789"/>
                    </a:ext>
                  </a:extLst>
                </a:gridCol>
              </a:tblGrid>
              <a:tr h="856498">
                <a:tc>
                  <a:txBody>
                    <a:bodyPr/>
                    <a:lstStyle/>
                    <a:p>
                      <a:pPr marL="0" indent="0" algn="just">
                        <a:buFont typeface="Arial" panose="020B0604020202020204" pitchFamily="34" charset="0"/>
                        <a:buNone/>
                      </a:pPr>
                      <a:r>
                        <a:rPr lang="pt-BR" sz="2400" dirty="0">
                          <a:latin typeface="+mn-lt"/>
                        </a:rPr>
                        <a:t>* Greve/Caminhoneiros – 2018;</a:t>
                      </a:r>
                    </a:p>
                    <a:p>
                      <a:pPr marL="0" indent="0" algn="just">
                        <a:buFont typeface="Arial" panose="020B0604020202020204" pitchFamily="34" charset="0"/>
                        <a:buNone/>
                      </a:pPr>
                      <a:r>
                        <a:rPr lang="pt-BR" sz="2400" dirty="0">
                          <a:latin typeface="+mn-lt"/>
                        </a:rPr>
                        <a:t>* Primavera Árabe – 2011.</a:t>
                      </a:r>
                    </a:p>
                  </a:txBody>
                  <a:tcPr>
                    <a:solidFill>
                      <a:srgbClr val="306966"/>
                    </a:solidFill>
                  </a:tcPr>
                </a:tc>
                <a:extLst>
                  <a:ext uri="{0D108BD9-81ED-4DB2-BD59-A6C34878D82A}">
                    <a16:rowId xmlns:a16="http://schemas.microsoft.com/office/drawing/2014/main" val="1434101942"/>
                  </a:ext>
                </a:extLst>
              </a:tr>
            </a:tbl>
          </a:graphicData>
        </a:graphic>
      </p:graphicFrame>
    </p:spTree>
    <p:extLst>
      <p:ext uri="{BB962C8B-B14F-4D97-AF65-F5344CB8AC3E}">
        <p14:creationId xmlns:p14="http://schemas.microsoft.com/office/powerpoint/2010/main" val="425448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61950" y="568612"/>
            <a:ext cx="8946541" cy="6984124"/>
          </a:xfrm>
        </p:spPr>
        <p:txBody>
          <a:bodyPr>
            <a:normAutofit/>
          </a:bodyPr>
          <a:lstStyle/>
          <a:p>
            <a:pPr>
              <a:buFont typeface="Wingdings" panose="05000000000000000000" pitchFamily="2" charset="2"/>
              <a:buChar char="§"/>
            </a:pPr>
            <a:r>
              <a:rPr lang="pt-BR" sz="2400" dirty="0">
                <a:effectLst/>
                <a:latin typeface="+mn-lt"/>
                <a:ea typeface="Calibri" panose="020F0502020204030204" pitchFamily="34" charset="0"/>
                <a:cs typeface="Times New Roman" panose="02020603050405020304" pitchFamily="18" charset="0"/>
              </a:rPr>
              <a:t>Manuel Castells: “A sociedade em rede” </a:t>
            </a:r>
            <a:r>
              <a:rPr lang="pt-BR" sz="1600" dirty="0">
                <a:effectLst/>
                <a:latin typeface="+mn-lt"/>
                <a:ea typeface="Calibri" panose="020F0502020204030204" pitchFamily="34" charset="0"/>
                <a:cs typeface="Times New Roman" panose="02020603050405020304" pitchFamily="18" charset="0"/>
              </a:rPr>
              <a:t>(década de 1990): 				            </a:t>
            </a:r>
          </a:p>
          <a:p>
            <a:pPr>
              <a:buFont typeface="Wingdings" panose="05000000000000000000" pitchFamily="2" charset="2"/>
              <a:buChar char="§"/>
            </a:pPr>
            <a:r>
              <a:rPr lang="pt-BR" sz="2400" i="1" dirty="0">
                <a:solidFill>
                  <a:srgbClr val="FFC000"/>
                </a:solidFill>
                <a:effectLst/>
                <a:latin typeface="+mn-lt"/>
                <a:ea typeface="Calibri" panose="020F0502020204030204" pitchFamily="34" charset="0"/>
                <a:cs typeface="Times New Roman" panose="02020603050405020304" pitchFamily="18" charset="0"/>
              </a:rPr>
              <a:t>”nem todas as pessoas do mundo participam das redes, mas o mundo inteiro se vê afetado por elas</a:t>
            </a:r>
            <a:r>
              <a:rPr lang="pt-BR" sz="2400" dirty="0">
                <a:solidFill>
                  <a:srgbClr val="FFC000"/>
                </a:solidFill>
                <a:effectLst/>
                <a:latin typeface="+mn-lt"/>
                <a:ea typeface="Calibri" panose="020F0502020204030204" pitchFamily="34" charset="0"/>
                <a:cs typeface="Times New Roman" panose="02020603050405020304" pitchFamily="18" charset="0"/>
              </a:rPr>
              <a:t>”</a:t>
            </a:r>
          </a:p>
          <a:p>
            <a:pPr marL="0" indent="0">
              <a:buNone/>
            </a:pPr>
            <a:endParaRPr lang="pt-BR" sz="2400" dirty="0"/>
          </a:p>
          <a:p>
            <a:pPr>
              <a:lnSpc>
                <a:spcPct val="115000"/>
              </a:lnSpc>
              <a:spcAft>
                <a:spcPts val="1000"/>
              </a:spcAft>
            </a:pPr>
            <a:r>
              <a:rPr lang="pt-BR" sz="2400" dirty="0">
                <a:effectLst/>
                <a:latin typeface="Calibri" panose="020F0502020204030204" pitchFamily="34" charset="0"/>
                <a:ea typeface="Calibri" panose="020F0502020204030204" pitchFamily="34" charset="0"/>
                <a:cs typeface="Times New Roman" panose="02020603050405020304" pitchFamily="18" charset="0"/>
              </a:rPr>
              <a:t>rede = conj. de nós </a:t>
            </a:r>
            <a:r>
              <a:rPr lang="pt-BR" sz="2400" i="1" dirty="0">
                <a:effectLst/>
                <a:latin typeface="Calibri" panose="020F0502020204030204" pitchFamily="34" charset="0"/>
                <a:ea typeface="Calibri" panose="020F0502020204030204" pitchFamily="34" charset="0"/>
                <a:cs typeface="Times New Roman" panose="02020603050405020304" pitchFamily="18" charset="0"/>
              </a:rPr>
              <a:t>(hubs)</a:t>
            </a:r>
            <a:r>
              <a:rPr lang="pt-BR" sz="2400" dirty="0">
                <a:effectLst/>
                <a:latin typeface="Calibri" panose="020F0502020204030204" pitchFamily="34" charset="0"/>
                <a:ea typeface="Calibri" panose="020F0502020204030204" pitchFamily="34" charset="0"/>
                <a:cs typeface="Times New Roman" panose="02020603050405020304" pitchFamily="18" charset="0"/>
              </a:rPr>
              <a:t> interconectados com </a:t>
            </a:r>
            <a:r>
              <a:rPr lang="pt-BR" sz="2400" i="1" dirty="0">
                <a:effectLst/>
                <a:latin typeface="Calibri" panose="020F0502020204030204" pitchFamily="34" charset="0"/>
                <a:ea typeface="Calibri" panose="020F0502020204030204" pitchFamily="34" charset="0"/>
                <a:cs typeface="Times New Roman" panose="02020603050405020304" pitchFamily="18" charset="0"/>
              </a:rPr>
              <a:t>centros </a:t>
            </a:r>
            <a:r>
              <a:rPr lang="pt-BR" sz="2400" dirty="0">
                <a:effectLst/>
                <a:latin typeface="Calibri" panose="020F0502020204030204" pitchFamily="34" charset="0"/>
                <a:ea typeface="Calibri" panose="020F0502020204030204" pitchFamily="34" charset="0"/>
                <a:cs typeface="Times New Roman" panose="02020603050405020304" pitchFamily="18" charset="0"/>
              </a:rPr>
              <a:t>de maior fluxo;</a:t>
            </a:r>
          </a:p>
          <a:p>
            <a:pPr>
              <a:lnSpc>
                <a:spcPct val="115000"/>
              </a:lnSpc>
              <a:spcAft>
                <a:spcPts val="1000"/>
              </a:spcAft>
            </a:pPr>
            <a:r>
              <a:rPr lang="pt-BR" sz="2400" dirty="0">
                <a:effectLst/>
                <a:latin typeface="Calibri" panose="020F0502020204030204" pitchFamily="34" charset="0"/>
                <a:ea typeface="Calibri" panose="020F0502020204030204" pitchFamily="34" charset="0"/>
                <a:cs typeface="Times New Roman" panose="02020603050405020304" pitchFamily="18" charset="0"/>
              </a:rPr>
              <a:t>Os </a:t>
            </a:r>
            <a:r>
              <a:rPr lang="pt-BR" sz="2400" i="1" dirty="0">
                <a:effectLst/>
                <a:latin typeface="Calibri" panose="020F0502020204030204" pitchFamily="34" charset="0"/>
                <a:ea typeface="Calibri" panose="020F0502020204030204" pitchFamily="34" charset="0"/>
                <a:cs typeface="Times New Roman" panose="02020603050405020304" pitchFamily="18" charset="0"/>
              </a:rPr>
              <a:t>nós</a:t>
            </a:r>
            <a:r>
              <a:rPr lang="pt-BR" sz="2400" dirty="0">
                <a:effectLst/>
                <a:latin typeface="Calibri" panose="020F0502020204030204" pitchFamily="34" charset="0"/>
                <a:ea typeface="Calibri" panose="020F0502020204030204" pitchFamily="34" charset="0"/>
                <a:cs typeface="Times New Roman" panose="02020603050405020304" pitchFamily="18" charset="0"/>
              </a:rPr>
              <a:t> agregam dados e intermediam relações até então inexistentes;</a:t>
            </a:r>
          </a:p>
          <a:p>
            <a:pPr>
              <a:lnSpc>
                <a:spcPct val="115000"/>
              </a:lnSpc>
              <a:spcAft>
                <a:spcPts val="1000"/>
              </a:spcAft>
            </a:pPr>
            <a:r>
              <a:rPr lang="pt-BR" sz="24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Economia e informação colaborativa </a:t>
            </a:r>
            <a:r>
              <a:rPr lang="pt-BR" sz="2400" dirty="0">
                <a:effectLst/>
                <a:latin typeface="Calibri" panose="020F0502020204030204" pitchFamily="34" charset="0"/>
                <a:ea typeface="Calibri" panose="020F0502020204030204" pitchFamily="34" charset="0"/>
                <a:cs typeface="Times New Roman" panose="02020603050405020304" pitchFamily="18" charset="0"/>
              </a:rPr>
              <a:t>(*IG: angariar cliente)</a:t>
            </a:r>
          </a:p>
          <a:p>
            <a:pPr marL="0" indent="0">
              <a:buNone/>
            </a:pPr>
            <a:endParaRPr lang="pt-BR" dirty="0"/>
          </a:p>
        </p:txBody>
      </p:sp>
      <p:pic>
        <p:nvPicPr>
          <p:cNvPr id="4" name="Picture 2"/>
          <p:cNvPicPr>
            <a:picLocks noChangeAspect="1" noChangeArrowheads="1"/>
          </p:cNvPicPr>
          <p:nvPr/>
        </p:nvPicPr>
        <p:blipFill>
          <a:blip r:embed="rId2"/>
          <a:srcRect/>
          <a:stretch/>
        </p:blipFill>
        <p:spPr bwMode="auto">
          <a:xfrm>
            <a:off x="9224782" y="1733563"/>
            <a:ext cx="2967218" cy="455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1548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29301" y="335509"/>
            <a:ext cx="10800649" cy="5786931"/>
          </a:xfrm>
        </p:spPr>
        <p:txBody>
          <a:bodyPr>
            <a:normAutofit fontScale="92500" lnSpcReduction="10000"/>
          </a:bodyPr>
          <a:lstStyle/>
          <a:p>
            <a:pPr marL="0" indent="0" algn="just">
              <a:buNone/>
            </a:pPr>
            <a:r>
              <a:rPr lang="pt-BR" b="1" dirty="0"/>
              <a:t>      </a:t>
            </a:r>
            <a:endParaRPr lang="pt-BR" dirty="0"/>
          </a:p>
          <a:p>
            <a:pPr marL="0" indent="0" algn="just">
              <a:buNone/>
            </a:pPr>
            <a:r>
              <a:rPr lang="pt-BR" sz="3600" b="1" dirty="0">
                <a:solidFill>
                  <a:srgbClr val="FFFF00"/>
                </a:solidFill>
                <a:effectLst/>
                <a:latin typeface="+mn-lt"/>
                <a:ea typeface="Calibri" panose="020F0502020204030204" pitchFamily="34" charset="0"/>
                <a:cs typeface="Times New Roman" panose="02020603050405020304" pitchFamily="18" charset="0"/>
              </a:rPr>
              <a:t>  SUCESSO NAS REDES SOCIAIS:</a:t>
            </a:r>
            <a:endParaRPr lang="pt-BR" sz="3600" b="1" dirty="0">
              <a:solidFill>
                <a:srgbClr val="FFFF00"/>
              </a:solidFill>
              <a:latin typeface="+mn-lt"/>
              <a:ea typeface="Calibri" panose="020F0502020204030204" pitchFamily="34" charset="0"/>
              <a:cs typeface="Times New Roman" panose="02020603050405020304" pitchFamily="18" charset="0"/>
            </a:endParaRPr>
          </a:p>
          <a:p>
            <a:pPr marL="0" indent="0" algn="just">
              <a:buNone/>
            </a:pPr>
            <a:endParaRPr lang="pt-BR" sz="2400" b="1" dirty="0">
              <a:effectLst/>
              <a:latin typeface="+mn-lt"/>
              <a:ea typeface="Calibri" panose="020F0502020204030204" pitchFamily="34" charset="0"/>
              <a:cs typeface="Times New Roman" panose="02020603050405020304" pitchFamily="18" charset="0"/>
            </a:endParaRPr>
          </a:p>
          <a:p>
            <a:pPr marL="0" indent="0" algn="just">
              <a:buNone/>
            </a:pPr>
            <a:r>
              <a:rPr lang="pt-BR" sz="2400" b="1" dirty="0">
                <a:effectLst/>
                <a:latin typeface="+mn-lt"/>
                <a:ea typeface="Calibri" panose="020F0502020204030204" pitchFamily="34" charset="0"/>
                <a:cs typeface="Times New Roman" panose="02020603050405020304" pitchFamily="18" charset="0"/>
              </a:rPr>
              <a:t>   “</a:t>
            </a:r>
            <a:r>
              <a:rPr lang="pt-BR" sz="2400" b="1" i="1" dirty="0">
                <a:effectLst/>
                <a:latin typeface="+mn-lt"/>
                <a:ea typeface="Calibri" panose="020F0502020204030204" pitchFamily="34" charset="0"/>
                <a:cs typeface="Times New Roman" panose="02020603050405020304" pitchFamily="18" charset="0"/>
              </a:rPr>
              <a:t>atitude de presença</a:t>
            </a:r>
            <a:r>
              <a:rPr lang="pt-BR" sz="2400" b="1" dirty="0">
                <a:effectLst/>
                <a:latin typeface="+mn-lt"/>
                <a:ea typeface="Calibri" panose="020F0502020204030204" pitchFamily="34" charset="0"/>
                <a:cs typeface="Times New Roman" panose="02020603050405020304" pitchFamily="18" charset="0"/>
              </a:rPr>
              <a:t>” = </a:t>
            </a:r>
          </a:p>
          <a:p>
            <a:pPr marL="0" indent="0" algn="just">
              <a:buNone/>
            </a:pPr>
            <a:r>
              <a:rPr lang="pt-BR" sz="2400" b="1" i="1" dirty="0">
                <a:latin typeface="+mn-lt"/>
                <a:ea typeface="Calibri" panose="020F0502020204030204" pitchFamily="34" charset="0"/>
                <a:cs typeface="Times New Roman" panose="02020603050405020304" pitchFamily="18" charset="0"/>
              </a:rPr>
              <a:t>    </a:t>
            </a:r>
            <a:r>
              <a:rPr lang="pt-BR" sz="2400" i="1" dirty="0">
                <a:effectLst/>
                <a:latin typeface="+mn-lt"/>
                <a:ea typeface="Calibri" panose="020F0502020204030204" pitchFamily="34" charset="0"/>
                <a:cs typeface="Times New Roman" panose="02020603050405020304" pitchFamily="18" charset="0"/>
              </a:rPr>
              <a:t>protagonismo: conteúdo, controvérsia e  engajamento</a:t>
            </a:r>
            <a:endParaRPr lang="pt-BR" sz="2400" i="1" dirty="0">
              <a:solidFill>
                <a:srgbClr val="FFFF00"/>
              </a:solidFill>
              <a:effectLst/>
              <a:latin typeface="+mn-lt"/>
              <a:ea typeface="Calibri" panose="020F0502020204030204" pitchFamily="34" charset="0"/>
              <a:cs typeface="Times New Roman" panose="02020603050405020304" pitchFamily="18" charset="0"/>
            </a:endParaRPr>
          </a:p>
          <a:p>
            <a:pPr marL="0" indent="0" algn="just">
              <a:buNone/>
            </a:pPr>
            <a:endParaRPr lang="pt-BR" sz="3600" b="1" i="1" dirty="0">
              <a:solidFill>
                <a:srgbClr val="FFFF00"/>
              </a:solidFill>
              <a:latin typeface="+mn-lt"/>
              <a:cs typeface="Times New Roman" panose="02020603050405020304" pitchFamily="18" charset="0"/>
            </a:endParaRPr>
          </a:p>
          <a:p>
            <a:pPr algn="just">
              <a:buFont typeface="Wingdings" panose="05000000000000000000" pitchFamily="2" charset="2"/>
              <a:buChar char="§"/>
            </a:pPr>
            <a:r>
              <a:rPr lang="pt-BR" sz="2800" dirty="0">
                <a:effectLst/>
                <a:latin typeface="+mn-lt"/>
                <a:ea typeface="Calibri" panose="020F0502020204030204" pitchFamily="34" charset="0"/>
                <a:cs typeface="Times New Roman" panose="02020603050405020304" pitchFamily="18" charset="0"/>
              </a:rPr>
              <a:t>jogo linguístico em movimento </a:t>
            </a:r>
          </a:p>
          <a:p>
            <a:pPr marL="0" indent="0" algn="just">
              <a:buNone/>
            </a:pPr>
            <a:r>
              <a:rPr lang="pt-BR" sz="2200" i="1" dirty="0">
                <a:effectLst/>
                <a:latin typeface="+mn-lt"/>
                <a:ea typeface="Calibri" panose="020F0502020204030204" pitchFamily="34" charset="0"/>
                <a:cs typeface="Times New Roman" panose="02020603050405020304" pitchFamily="18" charset="0"/>
              </a:rPr>
              <a:t>     Wittgenstein</a:t>
            </a:r>
            <a:r>
              <a:rPr lang="pt-BR" sz="2200" dirty="0">
                <a:effectLst/>
                <a:latin typeface="+mn-lt"/>
                <a:ea typeface="Calibri" panose="020F0502020204030204" pitchFamily="34" charset="0"/>
                <a:cs typeface="Times New Roman" panose="02020603050405020304" pitchFamily="18" charset="0"/>
              </a:rPr>
              <a:t>: “conj. da linguagem e </a:t>
            </a:r>
            <a:r>
              <a:rPr lang="pt-BR" sz="2200" dirty="0" err="1">
                <a:effectLst/>
                <a:latin typeface="+mn-lt"/>
                <a:ea typeface="Calibri" panose="020F0502020204030204" pitchFamily="34" charset="0"/>
                <a:cs typeface="Times New Roman" panose="02020603050405020304" pitchFamily="18" charset="0"/>
              </a:rPr>
              <a:t>ativs</a:t>
            </a:r>
            <a:r>
              <a:rPr lang="pt-BR" sz="2200" dirty="0">
                <a:effectLst/>
                <a:latin typeface="+mn-lt"/>
                <a:ea typeface="Calibri" panose="020F0502020204030204" pitchFamily="34" charset="0"/>
                <a:cs typeface="Times New Roman" panose="02020603050405020304" pitchFamily="18" charset="0"/>
              </a:rPr>
              <a:t> c/ as quais está interligada”.</a:t>
            </a:r>
          </a:p>
          <a:p>
            <a:pPr marL="0" indent="0" algn="just">
              <a:buNone/>
            </a:pPr>
            <a:endParaRPr lang="pt-BR" sz="2200" dirty="0">
              <a:latin typeface="+mn-lt"/>
              <a:ea typeface="Calibri" panose="020F0502020204030204" pitchFamily="34" charset="0"/>
              <a:cs typeface="Times New Roman" panose="02020603050405020304" pitchFamily="18" charset="0"/>
            </a:endParaRPr>
          </a:p>
          <a:p>
            <a:pPr algn="just">
              <a:buFont typeface="Wingdings" panose="05000000000000000000" pitchFamily="2" charset="2"/>
              <a:buChar char="§"/>
            </a:pPr>
            <a:r>
              <a:rPr lang="pt-BR" sz="2800" dirty="0">
                <a:effectLst/>
                <a:latin typeface="+mn-lt"/>
                <a:ea typeface="Calibri" panose="020F0502020204030204" pitchFamily="34" charset="0"/>
                <a:cs typeface="Times New Roman" panose="02020603050405020304" pitchFamily="18" charset="0"/>
              </a:rPr>
              <a:t>cultura do cancelamento de </a:t>
            </a:r>
            <a:r>
              <a:rPr lang="pt-BR" sz="2800" i="1" dirty="0">
                <a:effectLst/>
                <a:latin typeface="+mn-lt"/>
                <a:ea typeface="Calibri" panose="020F0502020204030204" pitchFamily="34" charset="0"/>
                <a:cs typeface="Times New Roman" panose="02020603050405020304" pitchFamily="18" charset="0"/>
              </a:rPr>
              <a:t>influencer </a:t>
            </a:r>
            <a:r>
              <a:rPr lang="pt-BR" sz="2200" dirty="0">
                <a:effectLst/>
                <a:latin typeface="+mn-lt"/>
                <a:ea typeface="Calibri" panose="020F0502020204030204" pitchFamily="34" charset="0"/>
                <a:cs typeface="Times New Roman" panose="02020603050405020304" pitchFamily="18" charset="0"/>
              </a:rPr>
              <a:t> </a:t>
            </a:r>
          </a:p>
          <a:p>
            <a:pPr algn="just">
              <a:buFont typeface="Wingdings" panose="05000000000000000000" pitchFamily="2" charset="2"/>
              <a:buChar char="§"/>
            </a:pPr>
            <a:endParaRPr lang="pt-BR" sz="2800" dirty="0">
              <a:effectLst/>
              <a:latin typeface="+mn-lt"/>
              <a:ea typeface="Calibri" panose="020F0502020204030204" pitchFamily="34" charset="0"/>
              <a:cs typeface="Times New Roman" panose="02020603050405020304" pitchFamily="18" charset="0"/>
            </a:endParaRPr>
          </a:p>
          <a:p>
            <a:pPr algn="just">
              <a:buFont typeface="Wingdings" panose="05000000000000000000" pitchFamily="2" charset="2"/>
              <a:buChar char="§"/>
            </a:pPr>
            <a:r>
              <a:rPr lang="pt-BR" sz="2800" dirty="0">
                <a:effectLst/>
                <a:latin typeface="+mn-lt"/>
                <a:ea typeface="Calibri" panose="020F0502020204030204" pitchFamily="34" charset="0"/>
                <a:cs typeface="Times New Roman" panose="02020603050405020304" pitchFamily="18" charset="0"/>
              </a:rPr>
              <a:t>Redação sedutora; </a:t>
            </a:r>
          </a:p>
          <a:p>
            <a:pPr algn="just">
              <a:buFont typeface="Wingdings" panose="05000000000000000000" pitchFamily="2" charset="2"/>
              <a:buChar char="§"/>
            </a:pPr>
            <a:endParaRPr lang="pt-BR" dirty="0"/>
          </a:p>
          <a:p>
            <a:pPr algn="just"/>
            <a:endParaRPr lang="pt-BR" dirty="0"/>
          </a:p>
          <a:p>
            <a:pPr algn="just"/>
            <a:endParaRPr lang="pt-BR" dirty="0"/>
          </a:p>
        </p:txBody>
      </p:sp>
    </p:spTree>
    <p:extLst>
      <p:ext uri="{BB962C8B-B14F-4D97-AF65-F5344CB8AC3E}">
        <p14:creationId xmlns:p14="http://schemas.microsoft.com/office/powerpoint/2010/main" val="1754061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103312" y="371475"/>
            <a:ext cx="8946541" cy="6297339"/>
          </a:xfrm>
        </p:spPr>
        <p:txBody>
          <a:bodyPr>
            <a:normAutofit/>
          </a:bodyPr>
          <a:lstStyle/>
          <a:p>
            <a:pPr>
              <a:lnSpc>
                <a:spcPct val="115000"/>
              </a:lnSpc>
              <a:spcAft>
                <a:spcPts val="1000"/>
              </a:spcAft>
            </a:pPr>
            <a:r>
              <a:rPr lang="pt-BR" sz="3600" b="1" dirty="0">
                <a:effectLst/>
                <a:latin typeface="+mn-lt"/>
                <a:ea typeface="Calibri" panose="020F0502020204030204" pitchFamily="34" charset="0"/>
                <a:cs typeface="Times New Roman" panose="02020603050405020304" pitchFamily="18" charset="0"/>
              </a:rPr>
              <a:t>Compreensão do algoritmo:  </a:t>
            </a:r>
          </a:p>
          <a:p>
            <a:pPr>
              <a:buFontTx/>
              <a:buChar char="-"/>
            </a:pPr>
            <a:endParaRPr lang="pt-BR" sz="2600" dirty="0">
              <a:latin typeface="Tempus Sans ITC" panose="04020404030D07020202" pitchFamily="82" charset="0"/>
            </a:endParaRPr>
          </a:p>
          <a:p>
            <a:pPr marL="0" indent="0">
              <a:buNone/>
            </a:pPr>
            <a:endParaRPr lang="pt-BR" b="1" dirty="0"/>
          </a:p>
          <a:p>
            <a:endParaRPr lang="pt-BR" dirty="0"/>
          </a:p>
          <a:p>
            <a:endParaRPr lang="pt-BR" dirty="0"/>
          </a:p>
          <a:p>
            <a:endParaRPr lang="pt-BR" dirty="0"/>
          </a:p>
          <a:p>
            <a:endParaRPr lang="pt-BR" dirty="0"/>
          </a:p>
          <a:p>
            <a:r>
              <a:rPr lang="pt-BR" sz="2400" dirty="0"/>
              <a:t>Tudo nos primeiros minutos;</a:t>
            </a:r>
          </a:p>
          <a:p>
            <a:r>
              <a:rPr lang="pt-BR" sz="2400" dirty="0"/>
              <a:t>Importa tornar-se visível: </a:t>
            </a:r>
          </a:p>
          <a:p>
            <a:pPr marL="0" indent="0">
              <a:buNone/>
            </a:pPr>
            <a:r>
              <a:rPr lang="pt-BR" sz="2400" dirty="0"/>
              <a:t>    beleza, humor, ativismo, fofoca, conteúdo.</a:t>
            </a:r>
          </a:p>
          <a:p>
            <a:r>
              <a:rPr lang="pt-BR" sz="2400" dirty="0"/>
              <a:t>Minha rede:  IG 23.000 x </a:t>
            </a:r>
            <a:r>
              <a:rPr lang="pt-BR" sz="2400" dirty="0" err="1"/>
              <a:t>Reels</a:t>
            </a:r>
            <a:r>
              <a:rPr lang="pt-BR" sz="2400" dirty="0"/>
              <a:t> 12 mil </a:t>
            </a:r>
            <a:r>
              <a:rPr lang="pt-BR" sz="2400" dirty="0" err="1"/>
              <a:t>views</a:t>
            </a:r>
            <a:endParaRPr lang="pt-BR" sz="2400" dirty="0"/>
          </a:p>
        </p:txBody>
      </p:sp>
      <p:graphicFrame>
        <p:nvGraphicFramePr>
          <p:cNvPr id="2" name="Tabela 3">
            <a:extLst>
              <a:ext uri="{FF2B5EF4-FFF2-40B4-BE49-F238E27FC236}">
                <a16:creationId xmlns:a16="http://schemas.microsoft.com/office/drawing/2014/main" id="{26AC1C16-F39F-4F74-B450-043543604770}"/>
              </a:ext>
            </a:extLst>
          </p:cNvPr>
          <p:cNvGraphicFramePr>
            <a:graphicFrameLocks noGrp="1"/>
          </p:cNvGraphicFramePr>
          <p:nvPr>
            <p:extLst>
              <p:ext uri="{D42A27DB-BD31-4B8C-83A1-F6EECF244321}">
                <p14:modId xmlns:p14="http://schemas.microsoft.com/office/powerpoint/2010/main" val="3026604705"/>
              </p:ext>
            </p:extLst>
          </p:nvPr>
        </p:nvGraphicFramePr>
        <p:xfrm>
          <a:off x="323850" y="1550341"/>
          <a:ext cx="11544300" cy="1828800"/>
        </p:xfrm>
        <a:graphic>
          <a:graphicData uri="http://schemas.openxmlformats.org/drawingml/2006/table">
            <a:tbl>
              <a:tblPr firstRow="1" bandRow="1">
                <a:tableStyleId>{5C22544A-7EE6-4342-B048-85BDC9FD1C3A}</a:tableStyleId>
              </a:tblPr>
              <a:tblGrid>
                <a:gridCol w="11544300">
                  <a:extLst>
                    <a:ext uri="{9D8B030D-6E8A-4147-A177-3AD203B41FA5}">
                      <a16:colId xmlns:a16="http://schemas.microsoft.com/office/drawing/2014/main" val="3815535992"/>
                    </a:ext>
                  </a:extLst>
                </a:gridCol>
              </a:tblGrid>
              <a:tr h="290313">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pt-BR" sz="2400" b="1" kern="1200" dirty="0">
                          <a:solidFill>
                            <a:schemeClr val="lt1"/>
                          </a:solidFill>
                          <a:effectLst/>
                          <a:latin typeface="+mn-lt"/>
                          <a:ea typeface="+mn-ea"/>
                          <a:cs typeface="+mn-cs"/>
                        </a:rPr>
                        <a:t>Primeiro entrega seu post p/ </a:t>
                      </a:r>
                      <a:r>
                        <a:rPr lang="pt-BR" sz="2400" b="1" kern="1200" dirty="0">
                          <a:solidFill>
                            <a:srgbClr val="FFC000"/>
                          </a:solidFill>
                          <a:effectLst/>
                          <a:latin typeface="+mn-lt"/>
                          <a:ea typeface="+mn-ea"/>
                          <a:cs typeface="+mn-cs"/>
                        </a:rPr>
                        <a:t>Grupo A</a:t>
                      </a:r>
                      <a:r>
                        <a:rPr lang="pt-BR" sz="2400" b="1" kern="1200" dirty="0">
                          <a:solidFill>
                            <a:schemeClr val="lt1"/>
                          </a:solidFill>
                          <a:effectLst/>
                          <a:latin typeface="+mn-lt"/>
                          <a:ea typeface="+mn-ea"/>
                          <a:cs typeface="+mn-cs"/>
                        </a:rPr>
                        <a:t> </a:t>
                      </a:r>
                      <a:r>
                        <a:rPr lang="pt-BR" sz="2000" b="1" kern="1200" dirty="0">
                          <a:solidFill>
                            <a:schemeClr val="lt1"/>
                          </a:solidFill>
                          <a:effectLst/>
                          <a:latin typeface="+mn-lt"/>
                          <a:ea typeface="+mn-ea"/>
                          <a:cs typeface="+mn-cs"/>
                        </a:rPr>
                        <a:t>(que interage c/você com + frequência);      </a:t>
                      </a:r>
                      <a:r>
                        <a:rPr lang="pt-BR" sz="2400" b="1" kern="1200" dirty="0">
                          <a:solidFill>
                            <a:schemeClr val="lt1"/>
                          </a:solidFill>
                          <a:effectLst/>
                          <a:latin typeface="+mn-lt"/>
                          <a:ea typeface="+mn-ea"/>
                          <a:cs typeface="+mn-cs"/>
                        </a:rPr>
                        <a:t>      </a:t>
                      </a:r>
                    </a:p>
                    <a:p>
                      <a:pPr marL="0" marR="0" lvl="0" indent="0" algn="just" defTabSz="457200" rtl="0" eaLnBrk="1" fontAlgn="auto" latinLnBrk="0" hangingPunct="1">
                        <a:lnSpc>
                          <a:spcPct val="100000"/>
                        </a:lnSpc>
                        <a:spcBef>
                          <a:spcPts val="0"/>
                        </a:spcBef>
                        <a:spcAft>
                          <a:spcPts val="0"/>
                        </a:spcAft>
                        <a:buClrTx/>
                        <a:buSzTx/>
                        <a:buFontTx/>
                        <a:buNone/>
                        <a:tabLst/>
                        <a:defRPr/>
                      </a:pPr>
                      <a:r>
                        <a:rPr lang="pt-BR" sz="2400" b="1" kern="1200" dirty="0">
                          <a:solidFill>
                            <a:schemeClr val="lt1"/>
                          </a:solidFill>
                          <a:effectLst/>
                          <a:latin typeface="+mn-lt"/>
                          <a:ea typeface="+mn-ea"/>
                          <a:cs typeface="+mn-cs"/>
                        </a:rPr>
                        <a:t>se o </a:t>
                      </a:r>
                      <a:r>
                        <a:rPr lang="pt-BR" sz="2400" b="1" kern="1200" dirty="0">
                          <a:solidFill>
                            <a:srgbClr val="FFC000"/>
                          </a:solidFill>
                          <a:effectLst/>
                          <a:latin typeface="+mn-lt"/>
                          <a:ea typeface="+mn-ea"/>
                          <a:cs typeface="+mn-cs"/>
                        </a:rPr>
                        <a:t>A</a:t>
                      </a:r>
                      <a:r>
                        <a:rPr lang="pt-BR" sz="2400" b="1" kern="1200" dirty="0">
                          <a:solidFill>
                            <a:schemeClr val="lt1"/>
                          </a:solidFill>
                          <a:effectLst/>
                          <a:latin typeface="+mn-lt"/>
                          <a:ea typeface="+mn-ea"/>
                          <a:cs typeface="+mn-cs"/>
                        </a:rPr>
                        <a:t> interagir o algoritmo entrega p/ </a:t>
                      </a:r>
                      <a:r>
                        <a:rPr lang="pt-BR" sz="2400" b="1" kern="1200" dirty="0">
                          <a:solidFill>
                            <a:srgbClr val="FFC000"/>
                          </a:solidFill>
                          <a:effectLst/>
                          <a:latin typeface="+mn-lt"/>
                          <a:ea typeface="+mn-ea"/>
                          <a:cs typeface="+mn-cs"/>
                        </a:rPr>
                        <a:t>Grupo B</a:t>
                      </a:r>
                      <a:r>
                        <a:rPr lang="pt-BR" sz="2400" b="1" kern="1200" dirty="0">
                          <a:solidFill>
                            <a:schemeClr val="lt1"/>
                          </a:solidFill>
                          <a:effectLst/>
                          <a:latin typeface="+mn-lt"/>
                          <a:ea typeface="+mn-ea"/>
                          <a:cs typeface="+mn-cs"/>
                        </a:rPr>
                        <a:t> </a:t>
                      </a:r>
                      <a:r>
                        <a:rPr lang="pt-BR" sz="2000" b="1" kern="1200" dirty="0">
                          <a:solidFill>
                            <a:schemeClr val="lt1"/>
                          </a:solidFill>
                          <a:effectLst/>
                          <a:latin typeface="+mn-lt"/>
                          <a:ea typeface="+mn-ea"/>
                          <a:cs typeface="+mn-cs"/>
                        </a:rPr>
                        <a:t>(interage com menos frequência);                 </a:t>
                      </a:r>
                    </a:p>
                    <a:p>
                      <a:pPr marL="0" marR="0" lvl="0" indent="0" algn="just" defTabSz="457200" rtl="0" eaLnBrk="1" fontAlgn="auto" latinLnBrk="0" hangingPunct="1">
                        <a:lnSpc>
                          <a:spcPct val="100000"/>
                        </a:lnSpc>
                        <a:spcBef>
                          <a:spcPts val="0"/>
                        </a:spcBef>
                        <a:spcAft>
                          <a:spcPts val="0"/>
                        </a:spcAft>
                        <a:buClrTx/>
                        <a:buSzTx/>
                        <a:buFontTx/>
                        <a:buNone/>
                        <a:tabLst/>
                        <a:defRPr/>
                      </a:pPr>
                      <a:r>
                        <a:rPr lang="pt-BR" sz="2400" b="1" kern="1200" dirty="0">
                          <a:solidFill>
                            <a:schemeClr val="lt1"/>
                          </a:solidFill>
                          <a:effectLst/>
                          <a:latin typeface="+mn-lt"/>
                          <a:ea typeface="+mn-ea"/>
                          <a:cs typeface="+mn-cs"/>
                        </a:rPr>
                        <a:t>se o </a:t>
                      </a:r>
                      <a:r>
                        <a:rPr lang="pt-BR" sz="2400" b="1" kern="1200" dirty="0">
                          <a:solidFill>
                            <a:srgbClr val="FFC000"/>
                          </a:solidFill>
                          <a:effectLst/>
                          <a:latin typeface="+mn-lt"/>
                          <a:ea typeface="+mn-ea"/>
                          <a:cs typeface="+mn-cs"/>
                        </a:rPr>
                        <a:t>B</a:t>
                      </a:r>
                      <a:r>
                        <a:rPr lang="pt-BR" sz="2400" b="1" kern="1200" dirty="0">
                          <a:solidFill>
                            <a:schemeClr val="lt1"/>
                          </a:solidFill>
                          <a:effectLst/>
                          <a:latin typeface="+mn-lt"/>
                          <a:ea typeface="+mn-ea"/>
                          <a:cs typeface="+mn-cs"/>
                        </a:rPr>
                        <a:t> interagir passa p/ </a:t>
                      </a:r>
                      <a:r>
                        <a:rPr lang="pt-BR" sz="2400" b="1" kern="1200" dirty="0">
                          <a:solidFill>
                            <a:srgbClr val="FFC000"/>
                          </a:solidFill>
                          <a:effectLst/>
                          <a:latin typeface="+mn-lt"/>
                          <a:ea typeface="+mn-ea"/>
                          <a:cs typeface="+mn-cs"/>
                        </a:rPr>
                        <a:t>Grupo C</a:t>
                      </a:r>
                      <a:r>
                        <a:rPr lang="pt-BR" sz="2400" b="1" kern="1200" dirty="0">
                          <a:solidFill>
                            <a:schemeClr val="lt1"/>
                          </a:solidFill>
                          <a:effectLst/>
                          <a:latin typeface="+mn-lt"/>
                          <a:ea typeface="+mn-ea"/>
                          <a:cs typeface="+mn-cs"/>
                        </a:rPr>
                        <a:t> </a:t>
                      </a:r>
                      <a:r>
                        <a:rPr lang="pt-BR" sz="2000" b="1" kern="1200" dirty="0">
                          <a:solidFill>
                            <a:schemeClr val="lt1"/>
                          </a:solidFill>
                          <a:effectLst/>
                          <a:latin typeface="+mn-lt"/>
                          <a:ea typeface="+mn-ea"/>
                          <a:cs typeface="+mn-cs"/>
                        </a:rPr>
                        <a:t>(que não interage com você); 			                          </a:t>
                      </a:r>
                      <a:r>
                        <a:rPr lang="pt-BR" sz="2400" b="1" kern="1200" dirty="0">
                          <a:solidFill>
                            <a:schemeClr val="lt1"/>
                          </a:solidFill>
                          <a:effectLst/>
                          <a:latin typeface="+mn-lt"/>
                          <a:ea typeface="+mn-ea"/>
                          <a:cs typeface="+mn-cs"/>
                        </a:rPr>
                        <a:t>se o </a:t>
                      </a:r>
                      <a:r>
                        <a:rPr lang="pt-BR" sz="2400" b="1" kern="1200" dirty="0">
                          <a:solidFill>
                            <a:srgbClr val="FFC000"/>
                          </a:solidFill>
                          <a:effectLst/>
                          <a:latin typeface="+mn-lt"/>
                          <a:ea typeface="+mn-ea"/>
                          <a:cs typeface="+mn-cs"/>
                        </a:rPr>
                        <a:t>C</a:t>
                      </a:r>
                      <a:r>
                        <a:rPr lang="pt-BR" sz="2400" b="1" kern="1200" dirty="0">
                          <a:solidFill>
                            <a:schemeClr val="lt1"/>
                          </a:solidFill>
                          <a:effectLst/>
                          <a:latin typeface="+mn-lt"/>
                          <a:ea typeface="+mn-ea"/>
                          <a:cs typeface="+mn-cs"/>
                        </a:rPr>
                        <a:t> interagir o algoritmo </a:t>
                      </a:r>
                      <a:r>
                        <a:rPr lang="pt-BR" sz="2400" b="1" u="sng" kern="1200" dirty="0">
                          <a:solidFill>
                            <a:schemeClr val="lt1"/>
                          </a:solidFill>
                          <a:effectLst/>
                          <a:latin typeface="+mn-lt"/>
                          <a:ea typeface="+mn-ea"/>
                          <a:cs typeface="+mn-cs"/>
                        </a:rPr>
                        <a:t>trabalha para você</a:t>
                      </a:r>
                      <a:r>
                        <a:rPr lang="pt-BR" sz="2000" b="1" kern="1200" dirty="0">
                          <a:solidFill>
                            <a:schemeClr val="lt1"/>
                          </a:solidFill>
                          <a:effectLst/>
                          <a:latin typeface="+mn-lt"/>
                          <a:ea typeface="+mn-ea"/>
                          <a:cs typeface="+mn-cs"/>
                        </a:rPr>
                        <a:t> </a:t>
                      </a:r>
                      <a:r>
                        <a:rPr lang="pt-BR" sz="2200" b="1" kern="1200" dirty="0">
                          <a:solidFill>
                            <a:srgbClr val="FFC000"/>
                          </a:solidFill>
                          <a:effectLst/>
                          <a:latin typeface="+mn-lt"/>
                          <a:ea typeface="+mn-ea"/>
                          <a:cs typeface="+mn-cs"/>
                        </a:rPr>
                        <a:t>(Aba </a:t>
                      </a:r>
                      <a:r>
                        <a:rPr lang="pt-BR" sz="2200" b="1" i="1" kern="1200" dirty="0">
                          <a:solidFill>
                            <a:srgbClr val="FFC000"/>
                          </a:solidFill>
                          <a:effectLst/>
                          <a:latin typeface="+mn-lt"/>
                          <a:ea typeface="+mn-ea"/>
                          <a:cs typeface="+mn-cs"/>
                        </a:rPr>
                        <a:t>Explorar)</a:t>
                      </a:r>
                      <a:endParaRPr lang="pt-BR" sz="2200" b="1" kern="1200" dirty="0">
                        <a:solidFill>
                          <a:srgbClr val="FFC000"/>
                        </a:solidFill>
                        <a:effectLst/>
                        <a:latin typeface="+mn-lt"/>
                        <a:ea typeface="+mn-ea"/>
                        <a:cs typeface="+mn-cs"/>
                      </a:endParaRPr>
                    </a:p>
                    <a:p>
                      <a:endParaRPr lang="pt-BR" dirty="0"/>
                    </a:p>
                  </a:txBody>
                  <a:tcPr>
                    <a:solidFill>
                      <a:srgbClr val="3A756C"/>
                    </a:solidFill>
                  </a:tcPr>
                </a:tc>
                <a:extLst>
                  <a:ext uri="{0D108BD9-81ED-4DB2-BD59-A6C34878D82A}">
                    <a16:rowId xmlns:a16="http://schemas.microsoft.com/office/drawing/2014/main" val="2886165428"/>
                  </a:ext>
                </a:extLst>
              </a:tr>
            </a:tbl>
          </a:graphicData>
        </a:graphic>
      </p:graphicFrame>
    </p:spTree>
    <p:extLst>
      <p:ext uri="{BB962C8B-B14F-4D97-AF65-F5344CB8AC3E}">
        <p14:creationId xmlns:p14="http://schemas.microsoft.com/office/powerpoint/2010/main" val="33158128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103312" y="709449"/>
            <a:ext cx="8946541" cy="6148552"/>
          </a:xfrm>
        </p:spPr>
        <p:txBody>
          <a:bodyPr>
            <a:normAutofit/>
          </a:bodyPr>
          <a:lstStyle/>
          <a:p>
            <a:endParaRPr lang="pt-BR" dirty="0"/>
          </a:p>
          <a:p>
            <a:pPr marL="0" indent="0">
              <a:buNone/>
            </a:pPr>
            <a:endParaRPr lang="pt-BR" sz="1600" dirty="0"/>
          </a:p>
          <a:p>
            <a:pPr marL="0" indent="0">
              <a:buNone/>
            </a:pPr>
            <a:r>
              <a:rPr lang="pt-BR" sz="1600" dirty="0"/>
              <a:t>	</a:t>
            </a:r>
          </a:p>
        </p:txBody>
      </p:sp>
      <p:pic>
        <p:nvPicPr>
          <p:cNvPr id="6146" name="Picture 2"/>
          <p:cNvPicPr>
            <a:picLocks noChangeAspect="1" noChangeArrowheads="1"/>
          </p:cNvPicPr>
          <p:nvPr/>
        </p:nvPicPr>
        <p:blipFill>
          <a:blip r:embed="rId2"/>
          <a:srcRect/>
          <a:stretch/>
        </p:blipFill>
        <p:spPr bwMode="auto">
          <a:xfrm>
            <a:off x="391331" y="330686"/>
            <a:ext cx="4501618" cy="614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aixaDeTexto 5">
            <a:extLst>
              <a:ext uri="{FF2B5EF4-FFF2-40B4-BE49-F238E27FC236}">
                <a16:creationId xmlns:a16="http://schemas.microsoft.com/office/drawing/2014/main" id="{B407E677-CD47-4F71-976D-72B0EAA5DF23}"/>
              </a:ext>
            </a:extLst>
          </p:cNvPr>
          <p:cNvSpPr txBox="1"/>
          <p:nvPr/>
        </p:nvSpPr>
        <p:spPr>
          <a:xfrm>
            <a:off x="5576582" y="2363560"/>
            <a:ext cx="6224087" cy="1623008"/>
          </a:xfrm>
          <a:prstGeom prst="rect">
            <a:avLst/>
          </a:prstGeom>
          <a:noFill/>
        </p:spPr>
        <p:txBody>
          <a:bodyPr wrap="square">
            <a:spAutoFit/>
          </a:bodyPr>
          <a:lstStyle/>
          <a:p>
            <a:pPr>
              <a:lnSpc>
                <a:spcPct val="115000"/>
              </a:lnSpc>
              <a:spcAft>
                <a:spcPts val="1000"/>
              </a:spcAft>
            </a:pPr>
            <a:r>
              <a:rPr lang="pt-BR" sz="2400" dirty="0" err="1"/>
              <a:t>Youtube</a:t>
            </a:r>
            <a:r>
              <a:rPr lang="pt-BR" sz="2400" dirty="0"/>
              <a:t> – 3.890 seguidores;</a:t>
            </a:r>
          </a:p>
          <a:p>
            <a:pPr>
              <a:lnSpc>
                <a:spcPct val="115000"/>
              </a:lnSpc>
              <a:spcAft>
                <a:spcPts val="1000"/>
              </a:spcAft>
            </a:pPr>
            <a:r>
              <a:rPr lang="pt-BR" sz="2400" dirty="0">
                <a:effectLst/>
                <a:ea typeface="Calibri" panose="020F0502020204030204" pitchFamily="34" charset="0"/>
                <a:cs typeface="Times New Roman" panose="02020603050405020304" pitchFamily="18" charset="0"/>
              </a:rPr>
              <a:t>Março/2020: “</a:t>
            </a:r>
            <a:r>
              <a:rPr lang="pt-BR" sz="2400" i="1" dirty="0">
                <a:effectLst/>
                <a:ea typeface="Calibri" panose="020F0502020204030204" pitchFamily="34" charset="0"/>
                <a:cs typeface="Times New Roman" panose="02020603050405020304" pitchFamily="18" charset="0"/>
              </a:rPr>
              <a:t>Coronavírus e o CT</a:t>
            </a:r>
            <a:r>
              <a:rPr lang="pt-BR" sz="2400" dirty="0">
                <a:effectLst/>
                <a:ea typeface="Calibri" panose="020F0502020204030204" pitchFamily="34" charset="0"/>
                <a:cs typeface="Times New Roman" panose="02020603050405020304" pitchFamily="18" charset="0"/>
              </a:rPr>
              <a:t>” </a:t>
            </a:r>
          </a:p>
          <a:p>
            <a:pPr>
              <a:lnSpc>
                <a:spcPct val="115000"/>
              </a:lnSpc>
              <a:spcAft>
                <a:spcPts val="1000"/>
              </a:spcAft>
            </a:pPr>
            <a:r>
              <a:rPr lang="pt-BR" sz="2400" dirty="0">
                <a:effectLst/>
                <a:ea typeface="Calibri" panose="020F0502020204030204" pitchFamily="34" charset="0"/>
                <a:cs typeface="Times New Roman" panose="02020603050405020304" pitchFamily="18" charset="0"/>
              </a:rPr>
              <a:t>127 mil </a:t>
            </a:r>
            <a:r>
              <a:rPr lang="pt-BR" sz="2400" dirty="0" err="1">
                <a:effectLst/>
                <a:ea typeface="Calibri" panose="020F0502020204030204" pitchFamily="34" charset="0"/>
                <a:cs typeface="Times New Roman" panose="02020603050405020304" pitchFamily="18" charset="0"/>
              </a:rPr>
              <a:t>views</a:t>
            </a:r>
            <a:endParaRPr lang="pt-BR" sz="2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49470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343422" y="1331259"/>
            <a:ext cx="8073719" cy="4195481"/>
          </a:xfrm>
        </p:spPr>
        <p:txBody>
          <a:bodyPr/>
          <a:lstStyle/>
          <a:p>
            <a:pPr>
              <a:buFont typeface="Wingdings" panose="05000000000000000000" pitchFamily="2" charset="2"/>
              <a:buChar char="§"/>
            </a:pPr>
            <a:r>
              <a:rPr lang="pt-BR" sz="2400" dirty="0" err="1">
                <a:effectLst/>
                <a:latin typeface="+mn-lt"/>
                <a:ea typeface="Calibri" panose="020F0502020204030204" pitchFamily="34" charset="0"/>
                <a:cs typeface="Times New Roman" panose="02020603050405020304" pitchFamily="18" charset="0"/>
              </a:rPr>
              <a:t>Twitter</a:t>
            </a:r>
            <a:r>
              <a:rPr lang="pt-BR" sz="2400" dirty="0">
                <a:effectLst/>
                <a:latin typeface="+mn-lt"/>
                <a:ea typeface="Calibri" panose="020F0502020204030204" pitchFamily="34" charset="0"/>
                <a:cs typeface="Times New Roman" panose="02020603050405020304" pitchFamily="18" charset="0"/>
              </a:rPr>
              <a:t> – 1065 seguidores: </a:t>
            </a:r>
          </a:p>
          <a:p>
            <a:pPr>
              <a:buFont typeface="Wingdings" panose="05000000000000000000" pitchFamily="2" charset="2"/>
              <a:buChar char="§"/>
            </a:pPr>
            <a:r>
              <a:rPr lang="pt-BR" sz="2400" dirty="0">
                <a:effectLst/>
                <a:latin typeface="+mn-lt"/>
                <a:ea typeface="Calibri" panose="020F0502020204030204" pitchFamily="34" charset="0"/>
                <a:cs typeface="Times New Roman" panose="02020603050405020304" pitchFamily="18" charset="0"/>
              </a:rPr>
              <a:t>21/7/2021 - vídeo advogado/PM </a:t>
            </a:r>
          </a:p>
          <a:p>
            <a:pPr>
              <a:buFont typeface="Wingdings" panose="05000000000000000000" pitchFamily="2" charset="2"/>
              <a:buChar char="§"/>
            </a:pPr>
            <a:r>
              <a:rPr lang="pt-BR" sz="2400" dirty="0">
                <a:effectLst/>
                <a:latin typeface="+mn-lt"/>
                <a:ea typeface="Calibri" panose="020F0502020204030204" pitchFamily="34" charset="0"/>
                <a:cs typeface="Times New Roman" panose="02020603050405020304" pitchFamily="18" charset="0"/>
              </a:rPr>
              <a:t>741 mil </a:t>
            </a:r>
            <a:r>
              <a:rPr lang="pt-BR" sz="2400" dirty="0" err="1">
                <a:effectLst/>
                <a:latin typeface="+mn-lt"/>
                <a:ea typeface="Calibri" panose="020F0502020204030204" pitchFamily="34" charset="0"/>
                <a:cs typeface="Times New Roman" panose="02020603050405020304" pitchFamily="18" charset="0"/>
              </a:rPr>
              <a:t>views</a:t>
            </a:r>
            <a:endParaRPr lang="pt-BR" sz="2400" dirty="0">
              <a:effectLst/>
              <a:latin typeface="+mn-lt"/>
              <a:ea typeface="Calibri" panose="020F0502020204030204" pitchFamily="34" charset="0"/>
              <a:cs typeface="Times New Roman" panose="02020603050405020304" pitchFamily="18" charset="0"/>
            </a:endParaRPr>
          </a:p>
          <a:p>
            <a:pPr>
              <a:buFontTx/>
              <a:buChar char="-"/>
            </a:pPr>
            <a:endParaRPr lang="pt-BR" sz="2400" dirty="0">
              <a:latin typeface="+mn-lt"/>
              <a:cs typeface="Times New Roman" panose="02020603050405020304" pitchFamily="18" charset="0"/>
            </a:endParaRPr>
          </a:p>
          <a:p>
            <a:pPr>
              <a:buFontTx/>
              <a:buChar char="-"/>
            </a:pPr>
            <a:endParaRPr lang="pt-BR" sz="2400" dirty="0">
              <a:latin typeface="+mn-lt"/>
              <a:cs typeface="Times New Roman" panose="02020603050405020304" pitchFamily="18" charset="0"/>
            </a:endParaRPr>
          </a:p>
          <a:p>
            <a:pPr>
              <a:buFontTx/>
              <a:buChar char="-"/>
            </a:pPr>
            <a:r>
              <a:rPr lang="pt-BR" sz="2400" dirty="0">
                <a:solidFill>
                  <a:srgbClr val="FFC000"/>
                </a:solidFill>
                <a:effectLst/>
                <a:latin typeface="+mn-lt"/>
                <a:ea typeface="Calibri" panose="020F0502020204030204" pitchFamily="34" charset="0"/>
                <a:cs typeface="Times New Roman" panose="02020603050405020304" pitchFamily="18" charset="0"/>
              </a:rPr>
              <a:t>nem toda repercussão bela é sublime (Kant)</a:t>
            </a:r>
          </a:p>
          <a:p>
            <a:pPr>
              <a:buFontTx/>
              <a:buChar char="-"/>
            </a:pPr>
            <a:endParaRPr lang="pt-BR" sz="2200" dirty="0"/>
          </a:p>
          <a:p>
            <a:pPr marL="0" indent="0">
              <a:buNone/>
            </a:pPr>
            <a:endParaRPr lang="pt-BR" sz="2200" dirty="0"/>
          </a:p>
          <a:p>
            <a:pPr marL="0" indent="0">
              <a:buNone/>
            </a:pPr>
            <a:endParaRPr lang="pt-BR" dirty="0"/>
          </a:p>
        </p:txBody>
      </p:sp>
      <p:pic>
        <p:nvPicPr>
          <p:cNvPr id="4" name="Picture 2"/>
          <p:cNvPicPr>
            <a:picLocks noChangeAspect="1" noChangeArrowheads="1"/>
          </p:cNvPicPr>
          <p:nvPr/>
        </p:nvPicPr>
        <p:blipFill>
          <a:blip r:embed="rId2"/>
          <a:srcRect/>
          <a:stretch/>
        </p:blipFill>
        <p:spPr bwMode="auto">
          <a:xfrm>
            <a:off x="542924" y="136667"/>
            <a:ext cx="3786199" cy="64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07294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78090" y="373451"/>
            <a:ext cx="10823310" cy="5817476"/>
          </a:xfrm>
        </p:spPr>
        <p:txBody>
          <a:bodyPr>
            <a:normAutofit/>
          </a:bodyPr>
          <a:lstStyle/>
          <a:p>
            <a:pPr marL="0" indent="0">
              <a:lnSpc>
                <a:spcPct val="115000"/>
              </a:lnSpc>
              <a:spcAft>
                <a:spcPts val="1000"/>
              </a:spcAft>
              <a:buNone/>
            </a:pPr>
            <a:r>
              <a:rPr lang="pt-BR" sz="4000" b="1" dirty="0">
                <a:solidFill>
                  <a:srgbClr val="FFFF00"/>
                </a:solidFill>
                <a:effectLst/>
                <a:latin typeface="+mn-lt"/>
                <a:ea typeface="Calibri" panose="020F0502020204030204" pitchFamily="34" charset="0"/>
                <a:cs typeface="Times New Roman" panose="02020603050405020304" pitchFamily="18" charset="0"/>
              </a:rPr>
              <a:t>Dano moral nas redes sociais?</a:t>
            </a:r>
            <a:endParaRPr lang="pt-BR" sz="4000" dirty="0">
              <a:solidFill>
                <a:srgbClr val="FFFF00"/>
              </a:solidFill>
              <a:effectLst/>
              <a:latin typeface="+mn-lt"/>
              <a:ea typeface="Calibri" panose="020F0502020204030204" pitchFamily="34" charset="0"/>
              <a:cs typeface="Times New Roman" panose="02020603050405020304" pitchFamily="18" charset="0"/>
            </a:endParaRPr>
          </a:p>
          <a:p>
            <a:pPr marL="0" indent="0">
              <a:buNone/>
            </a:pPr>
            <a:endParaRPr lang="pt-BR" sz="2200" dirty="0">
              <a:latin typeface="+mn-lt"/>
            </a:endParaRPr>
          </a:p>
          <a:p>
            <a:pPr marL="0" indent="0" algn="just">
              <a:buNone/>
            </a:pPr>
            <a:r>
              <a:rPr lang="pt-BR" sz="2400" b="1" dirty="0">
                <a:effectLst/>
                <a:latin typeface="+mn-lt"/>
                <a:ea typeface="Calibri" panose="020F0502020204030204" pitchFamily="34" charset="0"/>
                <a:cs typeface="Times New Roman" panose="02020603050405020304" pitchFamily="18" charset="0"/>
              </a:rPr>
              <a:t>Há agravamento </a:t>
            </a:r>
            <a:r>
              <a:rPr lang="pt-BR" sz="2400" b="1" dirty="0" err="1">
                <a:effectLst/>
                <a:latin typeface="+mn-lt"/>
                <a:ea typeface="Calibri" panose="020F0502020204030204" pitchFamily="34" charset="0"/>
                <a:cs typeface="Times New Roman" panose="02020603050405020304" pitchFamily="18" charset="0"/>
              </a:rPr>
              <a:t>cf</a:t>
            </a:r>
            <a:r>
              <a:rPr lang="pt-BR" sz="2400" b="1" dirty="0">
                <a:effectLst/>
                <a:latin typeface="+mn-lt"/>
                <a:ea typeface="Calibri" panose="020F0502020204030204" pitchFamily="34" charset="0"/>
                <a:cs typeface="Times New Roman" panose="02020603050405020304" pitchFamily="18" charset="0"/>
              </a:rPr>
              <a:t> n./seguidores?</a:t>
            </a:r>
          </a:p>
          <a:p>
            <a:pPr marL="0" indent="0" algn="just">
              <a:buNone/>
            </a:pPr>
            <a:endParaRPr lang="pt-BR" sz="1800" dirty="0">
              <a:effectLst/>
              <a:latin typeface="+mn-lt"/>
              <a:ea typeface="Calibri" panose="020F0502020204030204" pitchFamily="34" charset="0"/>
              <a:cs typeface="Times New Roman" panose="02020603050405020304" pitchFamily="18" charset="0"/>
            </a:endParaRPr>
          </a:p>
          <a:p>
            <a:pPr marL="0" indent="0" algn="just">
              <a:buNone/>
            </a:pPr>
            <a:r>
              <a:rPr lang="pt-BR" sz="1800" dirty="0">
                <a:effectLst/>
                <a:latin typeface="+mn-lt"/>
                <a:ea typeface="Calibri" panose="020F0502020204030204" pitchFamily="34" charset="0"/>
                <a:cs typeface="Times New Roman" panose="02020603050405020304" pitchFamily="18" charset="0"/>
              </a:rPr>
              <a:t>APELAÇÃO CÍVEL. INSTAGRAM. XINGAMENTOS. </a:t>
            </a:r>
            <a:r>
              <a:rPr lang="pt-BR" dirty="0">
                <a:effectLst/>
                <a:latin typeface="+mn-lt"/>
                <a:ea typeface="Calibri" panose="020F0502020204030204" pitchFamily="34" charset="0"/>
                <a:cs typeface="Times New Roman" panose="02020603050405020304" pitchFamily="18" charset="0"/>
              </a:rPr>
              <a:t>1.2. Evidenciada clara ofensa à honra subjetiva da apelante, </a:t>
            </a:r>
            <a:r>
              <a:rPr lang="pt-BR" u="sng" dirty="0">
                <a:effectLst/>
                <a:latin typeface="+mn-lt"/>
                <a:ea typeface="Calibri" panose="020F0502020204030204" pitchFamily="34" charset="0"/>
                <a:cs typeface="Times New Roman" panose="02020603050405020304" pitchFamily="18" charset="0"/>
              </a:rPr>
              <a:t>chamada de </a:t>
            </a:r>
            <a:r>
              <a:rPr lang="pt-BR" b="1" i="1" u="sng" dirty="0">
                <a:effectLst/>
                <a:latin typeface="+mn-lt"/>
                <a:ea typeface="Calibri" panose="020F0502020204030204" pitchFamily="34" charset="0"/>
                <a:cs typeface="Times New Roman" panose="02020603050405020304" pitchFamily="18" charset="0"/>
              </a:rPr>
              <a:t>mal-amada</a:t>
            </a:r>
            <a:r>
              <a:rPr lang="pt-BR" b="1" u="sng" dirty="0">
                <a:effectLst/>
                <a:latin typeface="+mn-lt"/>
                <a:ea typeface="Calibri" panose="020F0502020204030204" pitchFamily="34" charset="0"/>
                <a:cs typeface="Times New Roman" panose="02020603050405020304" pitchFamily="18" charset="0"/>
              </a:rPr>
              <a:t> </a:t>
            </a:r>
            <a:r>
              <a:rPr lang="pt-BR" u="sng" dirty="0">
                <a:effectLst/>
                <a:latin typeface="+mn-lt"/>
                <a:ea typeface="Calibri" panose="020F0502020204030204" pitchFamily="34" charset="0"/>
                <a:cs typeface="Times New Roman" panose="02020603050405020304" pitchFamily="18" charset="0"/>
              </a:rPr>
              <a:t>agregada ao comentário de </a:t>
            </a:r>
            <a:r>
              <a:rPr lang="pt-BR" i="1" u="sng" dirty="0">
                <a:effectLst/>
                <a:latin typeface="+mn-lt"/>
                <a:ea typeface="Calibri" panose="020F0502020204030204" pitchFamily="34" charset="0"/>
                <a:cs typeface="Times New Roman" panose="02020603050405020304" pitchFamily="18" charset="0"/>
              </a:rPr>
              <a:t>é falta de</a:t>
            </a:r>
            <a:r>
              <a:rPr lang="pt-BR" u="sng" dirty="0">
                <a:effectLst/>
                <a:latin typeface="+mn-lt"/>
                <a:ea typeface="Calibri" panose="020F0502020204030204" pitchFamily="34" charset="0"/>
                <a:cs typeface="Times New Roman" panose="02020603050405020304" pitchFamily="18" charset="0"/>
              </a:rPr>
              <a:t>..., fazendo os apelados sinal com as mãos indicando </a:t>
            </a:r>
            <a:r>
              <a:rPr lang="pt-BR" i="1" u="sng" dirty="0">
                <a:effectLst/>
                <a:latin typeface="+mn-lt"/>
                <a:ea typeface="Calibri" panose="020F0502020204030204" pitchFamily="34" charset="0"/>
                <a:cs typeface="Times New Roman" panose="02020603050405020304" pitchFamily="18" charset="0"/>
              </a:rPr>
              <a:t>sexo</a:t>
            </a:r>
            <a:r>
              <a:rPr lang="pt-BR" dirty="0">
                <a:effectLst/>
                <a:latin typeface="+mn-lt"/>
                <a:ea typeface="Calibri" panose="020F0502020204030204" pitchFamily="34" charset="0"/>
                <a:cs typeface="Times New Roman" panose="02020603050405020304" pitchFamily="18" charset="0"/>
              </a:rPr>
              <a:t> </a:t>
            </a:r>
            <a:r>
              <a:rPr lang="pt-BR" u="sng" dirty="0">
                <a:effectLst/>
                <a:latin typeface="+mn-lt"/>
                <a:ea typeface="Calibri" panose="020F0502020204030204" pitchFamily="34" charset="0"/>
                <a:cs typeface="Times New Roman" panose="02020603050405020304" pitchFamily="18" charset="0"/>
              </a:rPr>
              <a:t>e </a:t>
            </a:r>
            <a:r>
              <a:rPr lang="pt-BR" i="1" u="sng" dirty="0">
                <a:effectLst/>
                <a:latin typeface="+mn-lt"/>
                <a:ea typeface="Calibri" panose="020F0502020204030204" pitchFamily="34" charset="0"/>
                <a:cs typeface="Times New Roman" panose="02020603050405020304" pitchFamily="18" charset="0"/>
              </a:rPr>
              <a:t>rapariga</a:t>
            </a:r>
            <a:r>
              <a:rPr lang="pt-BR" dirty="0">
                <a:effectLst/>
                <a:latin typeface="+mn-lt"/>
                <a:ea typeface="Calibri" panose="020F0502020204030204" pitchFamily="34" charset="0"/>
                <a:cs typeface="Times New Roman" panose="02020603050405020304" pitchFamily="18" charset="0"/>
              </a:rPr>
              <a:t>, atingindo atributos da personalidade da autora. Hipótese em que os insultos à autora perante os milhares de seguidores das redes sociais dos apelados - primeiro apelado com 10.300 seguidores e segundo apelado com </a:t>
            </a:r>
            <a:r>
              <a:rPr lang="pt-BR" u="sng" dirty="0">
                <a:effectLst/>
                <a:latin typeface="+mn-lt"/>
                <a:ea typeface="Calibri" panose="020F0502020204030204" pitchFamily="34" charset="0"/>
                <a:cs typeface="Times New Roman" panose="02020603050405020304" pitchFamily="18" charset="0"/>
              </a:rPr>
              <a:t>18.300 seguidores</a:t>
            </a:r>
            <a:r>
              <a:rPr lang="pt-BR" dirty="0">
                <a:effectLst/>
                <a:latin typeface="+mn-lt"/>
                <a:ea typeface="Calibri" panose="020F0502020204030204" pitchFamily="34" charset="0"/>
                <a:cs typeface="Times New Roman" panose="02020603050405020304" pitchFamily="18" charset="0"/>
              </a:rPr>
              <a:t> no ano de 2019 - intensificam as lesões  e </a:t>
            </a:r>
            <a:r>
              <a:rPr lang="pt-BR" u="sng" dirty="0">
                <a:effectLst/>
                <a:latin typeface="+mn-lt"/>
                <a:ea typeface="Calibri" panose="020F0502020204030204" pitchFamily="34" charset="0"/>
                <a:cs typeface="Times New Roman" panose="02020603050405020304" pitchFamily="18" charset="0"/>
              </a:rPr>
              <a:t>agravam o dano</a:t>
            </a:r>
            <a:r>
              <a:rPr lang="pt-BR" dirty="0">
                <a:effectLst/>
                <a:latin typeface="+mn-lt"/>
                <a:ea typeface="Calibri" panose="020F0502020204030204" pitchFamily="34" charset="0"/>
                <a:cs typeface="Times New Roman" panose="02020603050405020304" pitchFamily="18" charset="0"/>
              </a:rPr>
              <a:t>. Indenização no valor em R$2.000,00 para cada réu. </a:t>
            </a:r>
            <a:r>
              <a:rPr lang="pt-BR" sz="1800" dirty="0">
                <a:solidFill>
                  <a:srgbClr val="FFC000"/>
                </a:solidFill>
                <a:effectLst/>
                <a:latin typeface="+mn-lt"/>
                <a:ea typeface="Calibri" panose="020F0502020204030204" pitchFamily="34" charset="0"/>
                <a:cs typeface="Times New Roman" panose="02020603050405020304" pitchFamily="18" charset="0"/>
              </a:rPr>
              <a:t>(</a:t>
            </a:r>
            <a:r>
              <a:rPr lang="pt-BR" sz="1800" dirty="0" err="1">
                <a:solidFill>
                  <a:srgbClr val="FFC000"/>
                </a:solidFill>
                <a:effectLst/>
                <a:latin typeface="+mn-lt"/>
                <a:ea typeface="Calibri" panose="020F0502020204030204" pitchFamily="34" charset="0"/>
                <a:cs typeface="Times New Roman" panose="02020603050405020304" pitchFamily="18" charset="0"/>
              </a:rPr>
              <a:t>TJDFTm</a:t>
            </a:r>
            <a:r>
              <a:rPr lang="pt-BR" sz="1800" dirty="0">
                <a:solidFill>
                  <a:srgbClr val="FFC000"/>
                </a:solidFill>
                <a:effectLst/>
                <a:latin typeface="+mn-lt"/>
                <a:ea typeface="Calibri" panose="020F0502020204030204" pitchFamily="34" charset="0"/>
                <a:cs typeface="Times New Roman" panose="02020603050405020304" pitchFamily="18" charset="0"/>
              </a:rPr>
              <a:t> Ac. 1353614, 07045071820198070004, 5ª T. Cível, DJE: 30/7/2021) </a:t>
            </a:r>
          </a:p>
          <a:p>
            <a:pPr marL="0" indent="0">
              <a:buNone/>
            </a:pPr>
            <a:endParaRPr lang="pt-BR" sz="2400" dirty="0">
              <a:solidFill>
                <a:schemeClr val="bg2">
                  <a:lumMod val="20000"/>
                  <a:lumOff val="80000"/>
                </a:schemeClr>
              </a:solidFill>
            </a:endParaRPr>
          </a:p>
          <a:p>
            <a:pPr marL="0" indent="0">
              <a:buNone/>
            </a:pPr>
            <a:endParaRPr lang="pt-BR" sz="2400" dirty="0">
              <a:latin typeface="Tempus Sans ITC" panose="04020404030D07020202" pitchFamily="82" charset="0"/>
            </a:endParaRPr>
          </a:p>
          <a:p>
            <a:endParaRPr lang="pt-BR" sz="2200" dirty="0"/>
          </a:p>
          <a:p>
            <a:endParaRPr lang="pt-BR" sz="2200" dirty="0"/>
          </a:p>
          <a:p>
            <a:endParaRPr lang="pt-BR" sz="2200" dirty="0"/>
          </a:p>
          <a:p>
            <a:pPr marL="0" indent="0">
              <a:buNone/>
            </a:pPr>
            <a:endParaRPr lang="pt-BR" dirty="0">
              <a:solidFill>
                <a:schemeClr val="bg2">
                  <a:lumMod val="20000"/>
                  <a:lumOff val="80000"/>
                </a:schemeClr>
              </a:solidFill>
            </a:endParaRPr>
          </a:p>
          <a:p>
            <a:pPr marL="0" indent="0">
              <a:buNone/>
            </a:pPr>
            <a:endParaRPr lang="pt-BR" dirty="0"/>
          </a:p>
          <a:p>
            <a:endParaRPr lang="pt-BR" dirty="0"/>
          </a:p>
        </p:txBody>
      </p:sp>
    </p:spTree>
    <p:extLst>
      <p:ext uri="{BB962C8B-B14F-4D97-AF65-F5344CB8AC3E}">
        <p14:creationId xmlns:p14="http://schemas.microsoft.com/office/powerpoint/2010/main" val="19052189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448244" y="479751"/>
            <a:ext cx="9298789" cy="830997"/>
          </a:xfrm>
          <a:prstGeom prst="rect">
            <a:avLst/>
          </a:prstGeom>
        </p:spPr>
        <p:txBody>
          <a:bodyPr wrap="square">
            <a:spAutoFit/>
          </a:bodyPr>
          <a:lstStyle/>
          <a:p>
            <a:r>
              <a:rPr lang="pt-BR" sz="2800" b="1" dirty="0">
                <a:solidFill>
                  <a:srgbClr val="FFC000"/>
                </a:solidFill>
                <a:effectLst/>
                <a:ea typeface="Calibri" panose="020F0502020204030204" pitchFamily="34" charset="0"/>
                <a:cs typeface="Times New Roman" panose="02020603050405020304" pitchFamily="18" charset="0"/>
              </a:rPr>
              <a:t>Colisão: </a:t>
            </a:r>
            <a:r>
              <a:rPr lang="pt-BR" sz="2800" b="1" dirty="0">
                <a:effectLst/>
                <a:ea typeface="Calibri" panose="020F0502020204030204" pitchFamily="34" charset="0"/>
                <a:cs typeface="Times New Roman" panose="02020603050405020304" pitchFamily="18" charset="0"/>
              </a:rPr>
              <a:t>liberdade de pensamento </a:t>
            </a:r>
            <a:r>
              <a:rPr lang="pt-BR" sz="2800" b="1" i="1" dirty="0">
                <a:solidFill>
                  <a:srgbClr val="FFC000"/>
                </a:solidFill>
                <a:effectLst/>
                <a:ea typeface="Calibri" panose="020F0502020204030204" pitchFamily="34" charset="0"/>
                <a:cs typeface="Times New Roman" panose="02020603050405020304" pitchFamily="18" charset="0"/>
              </a:rPr>
              <a:t>x</a:t>
            </a:r>
            <a:r>
              <a:rPr lang="pt-BR" sz="2800" b="1" dirty="0">
                <a:effectLst/>
                <a:ea typeface="Calibri" panose="020F0502020204030204" pitchFamily="34" charset="0"/>
                <a:cs typeface="Times New Roman" panose="02020603050405020304" pitchFamily="18" charset="0"/>
              </a:rPr>
              <a:t> ofensa à honra </a:t>
            </a:r>
            <a:endParaRPr lang="pt-BR" sz="2800" dirty="0">
              <a:effectLst/>
              <a:ea typeface="Calibri" panose="020F0502020204030204" pitchFamily="34" charset="0"/>
              <a:cs typeface="Times New Roman" panose="02020603050405020304" pitchFamily="18" charset="0"/>
            </a:endParaRPr>
          </a:p>
          <a:p>
            <a:endParaRPr lang="pt-BR" sz="2000" dirty="0"/>
          </a:p>
        </p:txBody>
      </p:sp>
      <p:graphicFrame>
        <p:nvGraphicFramePr>
          <p:cNvPr id="2" name="Tabela 3">
            <a:extLst>
              <a:ext uri="{FF2B5EF4-FFF2-40B4-BE49-F238E27FC236}">
                <a16:creationId xmlns:a16="http://schemas.microsoft.com/office/drawing/2014/main" id="{323594D2-C139-4671-B69E-F3DCA3771886}"/>
              </a:ext>
            </a:extLst>
          </p:cNvPr>
          <p:cNvGraphicFramePr>
            <a:graphicFrameLocks noGrp="1"/>
          </p:cNvGraphicFramePr>
          <p:nvPr>
            <p:extLst>
              <p:ext uri="{D42A27DB-BD31-4B8C-83A1-F6EECF244321}">
                <p14:modId xmlns:p14="http://schemas.microsoft.com/office/powerpoint/2010/main" val="3102162556"/>
              </p:ext>
            </p:extLst>
          </p:nvPr>
        </p:nvGraphicFramePr>
        <p:xfrm>
          <a:off x="448244" y="1310748"/>
          <a:ext cx="10340975" cy="4328160"/>
        </p:xfrm>
        <a:graphic>
          <a:graphicData uri="http://schemas.openxmlformats.org/drawingml/2006/table">
            <a:tbl>
              <a:tblPr firstRow="1" bandRow="1">
                <a:tableStyleId>{5C22544A-7EE6-4342-B048-85BDC9FD1C3A}</a:tableStyleId>
              </a:tblPr>
              <a:tblGrid>
                <a:gridCol w="10340975">
                  <a:extLst>
                    <a:ext uri="{9D8B030D-6E8A-4147-A177-3AD203B41FA5}">
                      <a16:colId xmlns:a16="http://schemas.microsoft.com/office/drawing/2014/main" val="568288417"/>
                    </a:ext>
                  </a:extLst>
                </a:gridCol>
              </a:tblGrid>
              <a:tr h="1423459">
                <a:tc>
                  <a:txBody>
                    <a:bodyPr/>
                    <a:lstStyle/>
                    <a:p>
                      <a:pPr algn="just"/>
                      <a:r>
                        <a:rPr lang="pt-BR" sz="2000" b="1" kern="1200" dirty="0">
                          <a:solidFill>
                            <a:schemeClr val="lt1"/>
                          </a:solidFill>
                          <a:effectLst/>
                          <a:latin typeface="+mn-lt"/>
                          <a:ea typeface="+mn-ea"/>
                          <a:cs typeface="+mn-cs"/>
                        </a:rPr>
                        <a:t>Art. 5º - (</a:t>
                      </a:r>
                      <a:r>
                        <a:rPr lang="pt-BR" sz="2000" b="1" i="1" kern="1200" dirty="0">
                          <a:solidFill>
                            <a:schemeClr val="lt1"/>
                          </a:solidFill>
                          <a:effectLst/>
                          <a:latin typeface="+mn-lt"/>
                          <a:ea typeface="+mn-ea"/>
                          <a:cs typeface="+mn-cs"/>
                        </a:rPr>
                        <a:t>cláusula pétrea)</a:t>
                      </a:r>
                    </a:p>
                    <a:p>
                      <a:pPr algn="just"/>
                      <a:r>
                        <a:rPr lang="pt-BR" sz="2000" b="1" i="1" kern="1200" dirty="0">
                          <a:solidFill>
                            <a:schemeClr val="lt1"/>
                          </a:solidFill>
                          <a:effectLst/>
                          <a:latin typeface="+mn-lt"/>
                          <a:ea typeface="+mn-ea"/>
                          <a:cs typeface="+mn-cs"/>
                        </a:rPr>
                        <a:t> </a:t>
                      </a:r>
                    </a:p>
                    <a:p>
                      <a:pPr algn="just"/>
                      <a:r>
                        <a:rPr lang="pt-BR" sz="2000" b="1" kern="1200" dirty="0">
                          <a:solidFill>
                            <a:schemeClr val="lt1"/>
                          </a:solidFill>
                          <a:effectLst/>
                          <a:latin typeface="+mn-lt"/>
                          <a:ea typeface="+mn-ea"/>
                          <a:cs typeface="+mn-cs"/>
                        </a:rPr>
                        <a:t>IV - é livre a manifestação do pensamento, sendo </a:t>
                      </a:r>
                      <a:r>
                        <a:rPr lang="pt-BR" sz="2000" b="1" u="sng" kern="1200" dirty="0">
                          <a:solidFill>
                            <a:schemeClr val="lt1"/>
                          </a:solidFill>
                          <a:effectLst/>
                          <a:latin typeface="+mn-lt"/>
                          <a:ea typeface="+mn-ea"/>
                          <a:cs typeface="+mn-cs"/>
                        </a:rPr>
                        <a:t>vedado o anonimato*</a:t>
                      </a:r>
                      <a:r>
                        <a:rPr lang="pt-BR" sz="2000" b="1" kern="1200" dirty="0">
                          <a:solidFill>
                            <a:schemeClr val="lt1"/>
                          </a:solidFill>
                          <a:effectLst/>
                          <a:latin typeface="+mn-lt"/>
                          <a:ea typeface="+mn-ea"/>
                          <a:cs typeface="+mn-cs"/>
                        </a:rPr>
                        <a:t>;</a:t>
                      </a:r>
                    </a:p>
                    <a:p>
                      <a:pPr algn="just"/>
                      <a:r>
                        <a:rPr lang="pt-BR" sz="2000" b="1" kern="1200" dirty="0">
                          <a:solidFill>
                            <a:schemeClr val="lt1"/>
                          </a:solidFill>
                          <a:effectLst/>
                          <a:latin typeface="+mn-lt"/>
                          <a:ea typeface="+mn-ea"/>
                          <a:cs typeface="+mn-cs"/>
                        </a:rPr>
                        <a:t> </a:t>
                      </a:r>
                    </a:p>
                    <a:p>
                      <a:pPr algn="just"/>
                      <a:r>
                        <a:rPr lang="pt-BR" sz="2000" b="1" kern="1200" dirty="0">
                          <a:solidFill>
                            <a:schemeClr val="lt1"/>
                          </a:solidFill>
                          <a:effectLst/>
                          <a:latin typeface="+mn-lt"/>
                          <a:ea typeface="+mn-ea"/>
                          <a:cs typeface="+mn-cs"/>
                        </a:rPr>
                        <a:t>V - é assegurado o </a:t>
                      </a:r>
                      <a:r>
                        <a:rPr lang="pt-BR" sz="2000" b="1" u="sng" kern="1200" dirty="0" err="1">
                          <a:solidFill>
                            <a:schemeClr val="lt1"/>
                          </a:solidFill>
                          <a:effectLst/>
                          <a:latin typeface="+mn-lt"/>
                          <a:ea typeface="+mn-ea"/>
                          <a:cs typeface="+mn-cs"/>
                        </a:rPr>
                        <a:t>dto</a:t>
                      </a:r>
                      <a:r>
                        <a:rPr lang="pt-BR" sz="2000" b="1" u="sng" kern="1200" dirty="0">
                          <a:solidFill>
                            <a:schemeClr val="lt1"/>
                          </a:solidFill>
                          <a:effectLst/>
                          <a:latin typeface="+mn-lt"/>
                          <a:ea typeface="+mn-ea"/>
                          <a:cs typeface="+mn-cs"/>
                        </a:rPr>
                        <a:t> de resposta</a:t>
                      </a:r>
                      <a:r>
                        <a:rPr lang="pt-BR" sz="2000" b="1" kern="1200" dirty="0">
                          <a:solidFill>
                            <a:schemeClr val="lt1"/>
                          </a:solidFill>
                          <a:effectLst/>
                          <a:latin typeface="+mn-lt"/>
                          <a:ea typeface="+mn-ea"/>
                          <a:cs typeface="+mn-cs"/>
                        </a:rPr>
                        <a:t>, proporcional ao agravo, além da </a:t>
                      </a:r>
                      <a:r>
                        <a:rPr lang="pt-BR" sz="2000" b="1" u="sng" kern="1200" dirty="0">
                          <a:solidFill>
                            <a:schemeClr val="lt1"/>
                          </a:solidFill>
                          <a:effectLst/>
                          <a:latin typeface="+mn-lt"/>
                          <a:ea typeface="+mn-ea"/>
                          <a:cs typeface="+mn-cs"/>
                        </a:rPr>
                        <a:t>indenização</a:t>
                      </a:r>
                      <a:r>
                        <a:rPr lang="pt-BR" sz="2000" b="1" kern="1200" dirty="0">
                          <a:solidFill>
                            <a:schemeClr val="lt1"/>
                          </a:solidFill>
                          <a:effectLst/>
                          <a:latin typeface="+mn-lt"/>
                          <a:ea typeface="+mn-ea"/>
                          <a:cs typeface="+mn-cs"/>
                        </a:rPr>
                        <a:t> por dano material, moral ou à imagem;</a:t>
                      </a:r>
                    </a:p>
                    <a:p>
                      <a:pPr algn="just"/>
                      <a:r>
                        <a:rPr lang="pt-BR" sz="2000" b="1" kern="1200" dirty="0">
                          <a:solidFill>
                            <a:schemeClr val="lt1"/>
                          </a:solidFill>
                          <a:effectLst/>
                          <a:latin typeface="+mn-lt"/>
                          <a:ea typeface="+mn-ea"/>
                          <a:cs typeface="+mn-cs"/>
                        </a:rPr>
                        <a:t> </a:t>
                      </a:r>
                    </a:p>
                    <a:p>
                      <a:pPr algn="just"/>
                      <a:r>
                        <a:rPr lang="pt-BR" sz="2000" b="1" kern="1200" dirty="0">
                          <a:solidFill>
                            <a:schemeClr val="lt1"/>
                          </a:solidFill>
                          <a:effectLst/>
                          <a:latin typeface="+mn-lt"/>
                          <a:ea typeface="+mn-ea"/>
                          <a:cs typeface="+mn-cs"/>
                        </a:rPr>
                        <a:t>VIII - </a:t>
                      </a:r>
                      <a:r>
                        <a:rPr lang="pt-BR" sz="2000" b="1" u="sng" kern="1200" dirty="0">
                          <a:solidFill>
                            <a:schemeClr val="lt1"/>
                          </a:solidFill>
                          <a:effectLst/>
                          <a:latin typeface="+mn-lt"/>
                          <a:ea typeface="+mn-ea"/>
                          <a:cs typeface="+mn-cs"/>
                        </a:rPr>
                        <a:t>ninguém será privado de </a:t>
                      </a:r>
                      <a:r>
                        <a:rPr lang="pt-BR" sz="2000" b="1" u="sng" kern="1200" dirty="0" err="1">
                          <a:solidFill>
                            <a:schemeClr val="lt1"/>
                          </a:solidFill>
                          <a:effectLst/>
                          <a:latin typeface="+mn-lt"/>
                          <a:ea typeface="+mn-ea"/>
                          <a:cs typeface="+mn-cs"/>
                        </a:rPr>
                        <a:t>dtos</a:t>
                      </a:r>
                      <a:r>
                        <a:rPr lang="pt-BR" sz="2000" b="1" u="sng" kern="1200" dirty="0">
                          <a:solidFill>
                            <a:schemeClr val="lt1"/>
                          </a:solidFill>
                          <a:effectLst/>
                          <a:latin typeface="+mn-lt"/>
                          <a:ea typeface="+mn-ea"/>
                          <a:cs typeface="+mn-cs"/>
                        </a:rPr>
                        <a:t> por crença</a:t>
                      </a:r>
                      <a:r>
                        <a:rPr lang="pt-BR" sz="2000" b="1" kern="1200" dirty="0">
                          <a:solidFill>
                            <a:schemeClr val="lt1"/>
                          </a:solidFill>
                          <a:effectLst/>
                          <a:latin typeface="+mn-lt"/>
                          <a:ea typeface="+mn-ea"/>
                          <a:cs typeface="+mn-cs"/>
                        </a:rPr>
                        <a:t> religiosa ou </a:t>
                      </a:r>
                      <a:r>
                        <a:rPr lang="pt-BR" sz="2000" b="1" u="sng" kern="1200" dirty="0">
                          <a:solidFill>
                            <a:schemeClr val="lt1"/>
                          </a:solidFill>
                          <a:effectLst/>
                          <a:latin typeface="+mn-lt"/>
                          <a:ea typeface="+mn-ea"/>
                          <a:cs typeface="+mn-cs"/>
                        </a:rPr>
                        <a:t>convicção filosófica ou política</a:t>
                      </a:r>
                      <a:r>
                        <a:rPr lang="pt-BR" sz="2000" b="1" kern="1200" dirty="0">
                          <a:solidFill>
                            <a:schemeClr val="lt1"/>
                          </a:solidFill>
                          <a:effectLst/>
                          <a:latin typeface="+mn-lt"/>
                          <a:ea typeface="+mn-ea"/>
                          <a:cs typeface="+mn-cs"/>
                        </a:rPr>
                        <a:t>, salvo se as invocar para eximir-se de obrigação legal e recusar-se a cumprir prestação alternativa;</a:t>
                      </a:r>
                    </a:p>
                    <a:p>
                      <a:pPr algn="just"/>
                      <a:r>
                        <a:rPr lang="pt-BR" sz="2000" b="1" kern="1200" dirty="0">
                          <a:solidFill>
                            <a:schemeClr val="lt1"/>
                          </a:solidFill>
                          <a:effectLst/>
                          <a:latin typeface="+mn-lt"/>
                          <a:ea typeface="+mn-ea"/>
                          <a:cs typeface="+mn-cs"/>
                        </a:rPr>
                        <a:t> </a:t>
                      </a:r>
                    </a:p>
                    <a:p>
                      <a:pPr algn="just"/>
                      <a:r>
                        <a:rPr lang="pt-BR" sz="2000" b="1" kern="1200" dirty="0">
                          <a:solidFill>
                            <a:schemeClr val="lt1"/>
                          </a:solidFill>
                          <a:effectLst/>
                          <a:latin typeface="+mn-lt"/>
                          <a:ea typeface="+mn-ea"/>
                          <a:cs typeface="+mn-cs"/>
                        </a:rPr>
                        <a:t>IX - </a:t>
                      </a:r>
                      <a:r>
                        <a:rPr lang="pt-BR" sz="2000" b="1" u="sng" kern="1200" dirty="0">
                          <a:solidFill>
                            <a:schemeClr val="lt1"/>
                          </a:solidFill>
                          <a:effectLst/>
                          <a:latin typeface="+mn-lt"/>
                          <a:ea typeface="+mn-ea"/>
                          <a:cs typeface="+mn-cs"/>
                        </a:rPr>
                        <a:t>é livre a expressão</a:t>
                      </a:r>
                      <a:r>
                        <a:rPr lang="pt-BR" sz="2000" b="1" kern="1200" dirty="0">
                          <a:solidFill>
                            <a:schemeClr val="lt1"/>
                          </a:solidFill>
                          <a:effectLst/>
                          <a:latin typeface="+mn-lt"/>
                          <a:ea typeface="+mn-ea"/>
                          <a:cs typeface="+mn-cs"/>
                        </a:rPr>
                        <a:t> da ativ. intelectual, artística, científica e de comunicação, </a:t>
                      </a:r>
                      <a:r>
                        <a:rPr lang="pt-BR" sz="2000" b="1" u="sng" kern="1200" dirty="0">
                          <a:solidFill>
                            <a:schemeClr val="lt1"/>
                          </a:solidFill>
                          <a:effectLst/>
                          <a:latin typeface="+mn-lt"/>
                          <a:ea typeface="+mn-ea"/>
                          <a:cs typeface="+mn-cs"/>
                        </a:rPr>
                        <a:t>independentemente de censura</a:t>
                      </a:r>
                      <a:r>
                        <a:rPr lang="pt-BR" sz="2000" b="1" kern="1200" dirty="0">
                          <a:solidFill>
                            <a:schemeClr val="lt1"/>
                          </a:solidFill>
                          <a:effectLst/>
                          <a:latin typeface="+mn-lt"/>
                          <a:ea typeface="+mn-ea"/>
                          <a:cs typeface="+mn-cs"/>
                        </a:rPr>
                        <a:t> ou licença; *idem: art. 220, § 2º, CF</a:t>
                      </a:r>
                    </a:p>
                    <a:p>
                      <a:pPr algn="just"/>
                      <a:endParaRPr lang="pt-BR" dirty="0"/>
                    </a:p>
                  </a:txBody>
                  <a:tcPr>
                    <a:solidFill>
                      <a:srgbClr val="2E6361"/>
                    </a:solidFill>
                  </a:tcPr>
                </a:tc>
                <a:extLst>
                  <a:ext uri="{0D108BD9-81ED-4DB2-BD59-A6C34878D82A}">
                    <a16:rowId xmlns:a16="http://schemas.microsoft.com/office/drawing/2014/main" val="4017907947"/>
                  </a:ext>
                </a:extLst>
              </a:tr>
            </a:tbl>
          </a:graphicData>
        </a:graphic>
      </p:graphicFrame>
    </p:spTree>
    <p:extLst>
      <p:ext uri="{BB962C8B-B14F-4D97-AF65-F5344CB8AC3E}">
        <p14:creationId xmlns:p14="http://schemas.microsoft.com/office/powerpoint/2010/main" val="2444258619"/>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35022" y="594575"/>
            <a:ext cx="10566378" cy="5668850"/>
          </a:xfrm>
        </p:spPr>
        <p:txBody>
          <a:bodyPr>
            <a:noAutofit/>
          </a:bodyPr>
          <a:lstStyle/>
          <a:p>
            <a:pPr marL="0" indent="0">
              <a:buNone/>
            </a:pPr>
            <a:r>
              <a:rPr lang="pt-BR" sz="2800" b="1" dirty="0">
                <a:solidFill>
                  <a:srgbClr val="FFFF00"/>
                </a:solidFill>
                <a:latin typeface="+mn-lt"/>
                <a:ea typeface="Calibri" panose="020F0502020204030204" pitchFamily="34" charset="0"/>
                <a:cs typeface="Times New Roman" panose="02020603050405020304" pitchFamily="18" charset="0"/>
              </a:rPr>
              <a:t>V</a:t>
            </a:r>
            <a:r>
              <a:rPr lang="pt-BR" sz="2800" b="1" dirty="0">
                <a:solidFill>
                  <a:srgbClr val="FFFF00"/>
                </a:solidFill>
                <a:effectLst/>
                <a:latin typeface="+mn-lt"/>
                <a:ea typeface="Calibri" panose="020F0502020204030204" pitchFamily="34" charset="0"/>
                <a:cs typeface="Times New Roman" panose="02020603050405020304" pitchFamily="18" charset="0"/>
              </a:rPr>
              <a:t>edação do ANONIMATO</a:t>
            </a:r>
          </a:p>
          <a:p>
            <a:pPr marL="0" indent="0">
              <a:buNone/>
            </a:pPr>
            <a:endParaRPr lang="pt-BR" sz="2400" b="1" dirty="0">
              <a:effectLst/>
              <a:latin typeface="+mn-lt"/>
              <a:ea typeface="Calibri" panose="020F0502020204030204" pitchFamily="34" charset="0"/>
              <a:cs typeface="Times New Roman" panose="02020603050405020304" pitchFamily="18" charset="0"/>
            </a:endParaRPr>
          </a:p>
          <a:p>
            <a:pPr algn="just">
              <a:buFont typeface="Wingdings" panose="05000000000000000000" pitchFamily="2" charset="2"/>
              <a:buChar char="Ø"/>
            </a:pPr>
            <a:r>
              <a:rPr lang="pt-BR" sz="2400" dirty="0">
                <a:effectLst/>
                <a:latin typeface="+mn-lt"/>
                <a:ea typeface="Calibri" panose="020F0502020204030204" pitchFamily="34" charset="0"/>
                <a:cs typeface="Times New Roman" panose="02020603050405020304" pitchFamily="18" charset="0"/>
              </a:rPr>
              <a:t>identificar/responsabilizar ofensores;</a:t>
            </a:r>
            <a:endParaRPr lang="pt-BR" sz="2400" dirty="0">
              <a:latin typeface="+mn-lt"/>
              <a:ea typeface="Calibri" panose="020F0502020204030204" pitchFamily="34" charset="0"/>
              <a:cs typeface="Times New Roman" panose="02020603050405020304" pitchFamily="18" charset="0"/>
            </a:endParaRPr>
          </a:p>
          <a:p>
            <a:pPr algn="just">
              <a:buFont typeface="Wingdings" panose="05000000000000000000" pitchFamily="2" charset="2"/>
              <a:buChar char="Ø"/>
            </a:pPr>
            <a:r>
              <a:rPr lang="pt-BR" sz="2400" i="1" dirty="0">
                <a:effectLst/>
                <a:latin typeface="+mn-lt"/>
                <a:ea typeface="Calibri" panose="020F0502020204030204" pitchFamily="34" charset="0"/>
                <a:cs typeface="Times New Roman" panose="02020603050405020304" pitchFamily="18" charset="0"/>
              </a:rPr>
              <a:t>livre expressão não significa impunidade!</a:t>
            </a:r>
            <a:endParaRPr lang="pt-BR" sz="2400" i="1" dirty="0">
              <a:latin typeface="+mn-lt"/>
              <a:ea typeface="Calibri" panose="020F0502020204030204" pitchFamily="34" charset="0"/>
              <a:cs typeface="Times New Roman" panose="02020603050405020304" pitchFamily="18" charset="0"/>
            </a:endParaRPr>
          </a:p>
          <a:p>
            <a:pPr algn="just">
              <a:buFont typeface="Wingdings" panose="05000000000000000000" pitchFamily="2" charset="2"/>
              <a:buChar char="Ø"/>
            </a:pPr>
            <a:r>
              <a:rPr lang="pt-BR" sz="2400" dirty="0">
                <a:effectLst/>
                <a:latin typeface="+mn-lt"/>
                <a:ea typeface="Calibri" panose="020F0502020204030204" pitchFamily="34" charset="0"/>
                <a:cs typeface="Times New Roman" panose="02020603050405020304" pitchFamily="18" charset="0"/>
              </a:rPr>
              <a:t> Marco Civil da Internet reitera que o usuário se identifique                      </a:t>
            </a:r>
            <a:r>
              <a:rPr lang="pt-BR" dirty="0">
                <a:solidFill>
                  <a:schemeClr val="accent1">
                    <a:lumMod val="20000"/>
                    <a:lumOff val="80000"/>
                  </a:schemeClr>
                </a:solidFill>
                <a:effectLst/>
                <a:latin typeface="+mn-lt"/>
                <a:ea typeface="Calibri" panose="020F0502020204030204" pitchFamily="34" charset="0"/>
                <a:cs typeface="Times New Roman" panose="02020603050405020304" pitchFamily="18" charset="0"/>
              </a:rPr>
              <a:t>(Lei 12.965/14)</a:t>
            </a:r>
          </a:p>
          <a:p>
            <a:pPr marL="0" indent="0" algn="just">
              <a:buNone/>
            </a:pPr>
            <a:endParaRPr lang="pt-BR" sz="2400" dirty="0">
              <a:latin typeface="+mn-lt"/>
              <a:ea typeface="Calibri" panose="020F0502020204030204" pitchFamily="34" charset="0"/>
              <a:cs typeface="Times New Roman" panose="02020603050405020304" pitchFamily="18" charset="0"/>
            </a:endParaRPr>
          </a:p>
          <a:p>
            <a:pPr algn="just"/>
            <a:r>
              <a:rPr lang="pt-BR" sz="2400" dirty="0">
                <a:solidFill>
                  <a:schemeClr val="accent1">
                    <a:lumMod val="20000"/>
                    <a:lumOff val="80000"/>
                  </a:schemeClr>
                </a:solidFill>
                <a:effectLst/>
                <a:latin typeface="+mn-lt"/>
                <a:ea typeface="Calibri" panose="020F0502020204030204" pitchFamily="34" charset="0"/>
                <a:cs typeface="Times New Roman" panose="02020603050405020304" pitchFamily="18" charset="0"/>
              </a:rPr>
              <a:t>art. 5º, XIV da CF</a:t>
            </a:r>
            <a:r>
              <a:rPr lang="pt-BR" sz="2400" dirty="0">
                <a:effectLst/>
                <a:latin typeface="+mn-lt"/>
                <a:ea typeface="Calibri" panose="020F0502020204030204" pitchFamily="34" charset="0"/>
                <a:cs typeface="Times New Roman" panose="02020603050405020304" pitchFamily="18" charset="0"/>
              </a:rPr>
              <a:t>: “assegura o acesso à informação e resguarda o sigilo da fonte, </a:t>
            </a:r>
            <a:r>
              <a:rPr lang="pt-BR" sz="2400" dirty="0" err="1">
                <a:effectLst/>
                <a:latin typeface="+mn-lt"/>
                <a:ea typeface="Calibri" panose="020F0502020204030204" pitchFamily="34" charset="0"/>
                <a:cs typeface="Times New Roman" panose="02020603050405020304" pitchFamily="18" charset="0"/>
              </a:rPr>
              <a:t>qdo</a:t>
            </a:r>
            <a:r>
              <a:rPr lang="pt-BR" sz="2400" dirty="0">
                <a:effectLst/>
                <a:latin typeface="+mn-lt"/>
                <a:ea typeface="Calibri" panose="020F0502020204030204" pitchFamily="34" charset="0"/>
                <a:cs typeface="Times New Roman" panose="02020603050405020304" pitchFamily="18" charset="0"/>
              </a:rPr>
              <a:t> necessário ao exercício profissional.” </a:t>
            </a:r>
          </a:p>
          <a:p>
            <a:pPr marL="0" indent="0" algn="just">
              <a:buNone/>
            </a:pPr>
            <a:endParaRPr lang="pt-BR" sz="2400" dirty="0">
              <a:effectLst/>
              <a:latin typeface="+mn-lt"/>
              <a:ea typeface="Calibri" panose="020F0502020204030204" pitchFamily="34" charset="0"/>
              <a:cs typeface="Times New Roman" panose="02020603050405020304" pitchFamily="18" charset="0"/>
            </a:endParaRPr>
          </a:p>
          <a:p>
            <a:pPr algn="just"/>
            <a:r>
              <a:rPr lang="pt-BR" sz="2400" dirty="0">
                <a:effectLst/>
                <a:latin typeface="+mn-lt"/>
                <a:ea typeface="Calibri" panose="020F0502020204030204" pitchFamily="34" charset="0"/>
                <a:cs typeface="Times New Roman" panose="02020603050405020304" pitchFamily="18" charset="0"/>
              </a:rPr>
              <a:t>informante/denunciante  </a:t>
            </a:r>
            <a:r>
              <a:rPr lang="pt-BR" dirty="0">
                <a:effectLst/>
                <a:latin typeface="+mn-lt"/>
                <a:ea typeface="Calibri" panose="020F0502020204030204" pitchFamily="34" charset="0"/>
                <a:cs typeface="Times New Roman" panose="02020603050405020304" pitchFamily="18" charset="0"/>
              </a:rPr>
              <a:t>= </a:t>
            </a:r>
            <a:r>
              <a:rPr lang="pt-BR" sz="2200" dirty="0" err="1">
                <a:effectLst/>
                <a:latin typeface="+mn-lt"/>
                <a:ea typeface="Calibri" panose="020F0502020204030204" pitchFamily="34" charset="0"/>
                <a:cs typeface="Times New Roman" panose="02020603050405020304" pitchFamily="18" charset="0"/>
              </a:rPr>
              <a:t>dto</a:t>
            </a:r>
            <a:r>
              <a:rPr lang="pt-BR" sz="2200" dirty="0">
                <a:effectLst/>
                <a:latin typeface="+mn-lt"/>
                <a:ea typeface="Calibri" panose="020F0502020204030204" pitchFamily="34" charset="0"/>
                <a:cs typeface="Times New Roman" panose="02020603050405020304" pitchFamily="18" charset="0"/>
              </a:rPr>
              <a:t> à </a:t>
            </a:r>
            <a:r>
              <a:rPr lang="pt-BR" sz="2200" u="sng" dirty="0">
                <a:effectLst/>
                <a:latin typeface="+mn-lt"/>
                <a:ea typeface="Calibri" panose="020F0502020204030204" pitchFamily="34" charset="0"/>
                <a:cs typeface="Times New Roman" panose="02020603050405020304" pitchFamily="18" charset="0"/>
              </a:rPr>
              <a:t>preservação da identidade</a:t>
            </a:r>
            <a:r>
              <a:rPr lang="pt-BR" sz="2200" dirty="0">
                <a:effectLst/>
                <a:latin typeface="+mn-lt"/>
                <a:ea typeface="Calibri" panose="020F0502020204030204" pitchFamily="34" charset="0"/>
                <a:cs typeface="Times New Roman" panose="02020603050405020304" pitchFamily="18" charset="0"/>
              </a:rPr>
              <a:t>, exceto relevante interesse público </a:t>
            </a:r>
            <a:r>
              <a:rPr lang="pt-BR" sz="1900" dirty="0">
                <a:solidFill>
                  <a:srgbClr val="FFC000"/>
                </a:solidFill>
                <a:effectLst/>
                <a:latin typeface="+mn-lt"/>
                <a:ea typeface="Calibri" panose="020F0502020204030204" pitchFamily="34" charset="0"/>
                <a:cs typeface="Times New Roman" panose="02020603050405020304" pitchFamily="18" charset="0"/>
              </a:rPr>
              <a:t>(L. 13.608/18)</a:t>
            </a:r>
          </a:p>
          <a:p>
            <a:pPr algn="just"/>
            <a:endParaRPr lang="pt-BR" sz="2400" dirty="0">
              <a:effectLst/>
              <a:latin typeface="+mn-lt"/>
              <a:ea typeface="Calibri" panose="020F0502020204030204" pitchFamily="34" charset="0"/>
              <a:cs typeface="Times New Roman" panose="02020603050405020304" pitchFamily="18" charset="0"/>
            </a:endParaRPr>
          </a:p>
          <a:p>
            <a:pPr marL="0" indent="0">
              <a:buNone/>
            </a:pPr>
            <a:endParaRPr lang="pt-BR" sz="800" dirty="0">
              <a:solidFill>
                <a:srgbClr val="000000"/>
              </a:solidFill>
              <a:latin typeface="Segoe UI" panose="020B0502040204020203" pitchFamily="34" charset="0"/>
              <a:ea typeface="Calibri" panose="020F0502020204030204" pitchFamily="34" charset="0"/>
              <a:cs typeface="Times New Roman" panose="02020603050405020304" pitchFamily="18" charset="0"/>
            </a:endParaRPr>
          </a:p>
        </p:txBody>
      </p:sp>
      <p:pic>
        <p:nvPicPr>
          <p:cNvPr id="2" name="Imagem 1">
            <a:extLst>
              <a:ext uri="{FF2B5EF4-FFF2-40B4-BE49-F238E27FC236}">
                <a16:creationId xmlns:a16="http://schemas.microsoft.com/office/drawing/2014/main" id="{333B8043-3AB2-4B31-AF32-B630332E76D5}"/>
              </a:ext>
            </a:extLst>
          </p:cNvPr>
          <p:cNvPicPr>
            <a:picLocks noChangeAspect="1"/>
          </p:cNvPicPr>
          <p:nvPr/>
        </p:nvPicPr>
        <p:blipFill>
          <a:blip r:embed="rId2"/>
          <a:stretch>
            <a:fillRect/>
          </a:stretch>
        </p:blipFill>
        <p:spPr>
          <a:xfrm>
            <a:off x="9957776" y="594575"/>
            <a:ext cx="1599202" cy="1599202"/>
          </a:xfrm>
          <a:prstGeom prst="rect">
            <a:avLst/>
          </a:prstGeom>
        </p:spPr>
      </p:pic>
    </p:spTree>
    <p:extLst>
      <p:ext uri="{BB962C8B-B14F-4D97-AF65-F5344CB8AC3E}">
        <p14:creationId xmlns:p14="http://schemas.microsoft.com/office/powerpoint/2010/main" val="407987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just">
              <a:lnSpc>
                <a:spcPct val="115000"/>
              </a:lnSpc>
              <a:spcAft>
                <a:spcPts val="1000"/>
              </a:spcAft>
            </a:pPr>
            <a:r>
              <a:rPr lang="pt-BR" sz="2400" dirty="0">
                <a:solidFill>
                  <a:srgbClr val="FFFF00"/>
                </a:solidFill>
                <a:effectLst/>
                <a:latin typeface="+mn-lt"/>
                <a:ea typeface="Calibri" panose="020F0502020204030204" pitchFamily="34" charset="0"/>
                <a:cs typeface="Times New Roman" panose="02020603050405020304" pitchFamily="18" charset="0"/>
              </a:rPr>
              <a:t>LIBERDADE DE EXPRESSÃO NAS REDES SOCIAIS EM CONTRAPOSIÇÃO AO DIREITO À HONRA E À IMAGEM DA EMPRESA. </a:t>
            </a:r>
          </a:p>
        </p:txBody>
      </p:sp>
      <p:sp>
        <p:nvSpPr>
          <p:cNvPr id="3" name="Espaço Reservado para Conteúdo 2"/>
          <p:cNvSpPr>
            <a:spLocks noGrp="1"/>
          </p:cNvSpPr>
          <p:nvPr>
            <p:ph idx="1"/>
          </p:nvPr>
        </p:nvSpPr>
        <p:spPr>
          <a:xfrm>
            <a:off x="646111" y="2209801"/>
            <a:ext cx="10612439" cy="4195481"/>
          </a:xfrm>
        </p:spPr>
        <p:txBody>
          <a:bodyPr>
            <a:normAutofit/>
          </a:bodyPr>
          <a:lstStyle/>
          <a:p>
            <a:pPr algn="just">
              <a:buFont typeface="Wingdings" panose="05000000000000000000" pitchFamily="2" charset="2"/>
              <a:buChar char="§"/>
            </a:pPr>
            <a:r>
              <a:rPr lang="pt-BR" sz="2400" dirty="0">
                <a:effectLst/>
                <a:latin typeface="Calibri" panose="020F0502020204030204" pitchFamily="34" charset="0"/>
                <a:ea typeface="Calibri" panose="020F0502020204030204" pitchFamily="34" charset="0"/>
                <a:cs typeface="Times New Roman" panose="02020603050405020304" pitchFamily="18" charset="0"/>
              </a:rPr>
              <a:t>“O </a:t>
            </a:r>
            <a:r>
              <a:rPr lang="pt-BR" sz="2400" u="sng" dirty="0">
                <a:effectLst/>
                <a:latin typeface="Calibri" panose="020F0502020204030204" pitchFamily="34" charset="0"/>
                <a:ea typeface="Calibri" panose="020F0502020204030204" pitchFamily="34" charset="0"/>
                <a:cs typeface="Times New Roman" panose="02020603050405020304" pitchFamily="18" charset="0"/>
              </a:rPr>
              <a:t>fato, por si só, de a empregada emitir opinião pessoal nas redes sociais sobre a qualidade da alimentação fornecida pela empresa</a:t>
            </a:r>
            <a:r>
              <a:rPr lang="pt-BR" sz="2400" dirty="0">
                <a:effectLst/>
                <a:latin typeface="Calibri" panose="020F0502020204030204" pitchFamily="34" charset="0"/>
                <a:ea typeface="Calibri" panose="020F0502020204030204" pitchFamily="34" charset="0"/>
                <a:cs typeface="Times New Roman" panose="02020603050405020304" pitchFamily="18" charset="0"/>
              </a:rPr>
              <a:t>(...) </a:t>
            </a:r>
            <a:r>
              <a:rPr lang="pt-BR" sz="2400" b="1" dirty="0">
                <a:effectLst/>
                <a:latin typeface="Calibri" panose="020F0502020204030204" pitchFamily="34" charset="0"/>
                <a:ea typeface="Calibri" panose="020F0502020204030204" pitchFamily="34" charset="0"/>
                <a:cs typeface="Times New Roman" panose="02020603050405020304" pitchFamily="18" charset="0"/>
              </a:rPr>
              <a:t>não</a:t>
            </a:r>
            <a:r>
              <a:rPr lang="pt-BR" sz="2400" dirty="0">
                <a:effectLst/>
                <a:latin typeface="Calibri" panose="020F0502020204030204" pitchFamily="34" charset="0"/>
                <a:ea typeface="Calibri" panose="020F0502020204030204" pitchFamily="34" charset="0"/>
                <a:cs typeface="Times New Roman" panose="02020603050405020304" pitchFamily="18" charset="0"/>
              </a:rPr>
              <a:t> configura gravidade suficiente a ensejar dispensa por JC. Ao contrário, a conduta da </a:t>
            </a:r>
            <a:r>
              <a:rPr lang="pt-BR" sz="2400" dirty="0" err="1">
                <a:effectLst/>
                <a:latin typeface="Calibri" panose="020F0502020204030204" pitchFamily="34" charset="0"/>
                <a:ea typeface="Calibri" panose="020F0502020204030204" pitchFamily="34" charset="0"/>
                <a:cs typeface="Times New Roman" panose="02020603050405020304" pitchFamily="18" charset="0"/>
              </a:rPr>
              <a:t>Rcte</a:t>
            </a:r>
            <a:r>
              <a:rPr lang="pt-BR" sz="2400" dirty="0">
                <a:effectLst/>
                <a:latin typeface="Calibri" panose="020F0502020204030204" pitchFamily="34" charset="0"/>
                <a:ea typeface="Calibri" panose="020F0502020204030204" pitchFamily="34" charset="0"/>
                <a:cs typeface="Times New Roman" panose="02020603050405020304" pitchFamily="18" charset="0"/>
              </a:rPr>
              <a:t> insere-se no exercício do </a:t>
            </a:r>
            <a:r>
              <a:rPr lang="pt-BR" sz="2400" i="1" u="sng" dirty="0">
                <a:effectLst/>
                <a:latin typeface="Calibri" panose="020F0502020204030204" pitchFamily="34" charset="0"/>
                <a:ea typeface="Calibri" panose="020F0502020204030204" pitchFamily="34" charset="0"/>
                <a:cs typeface="Times New Roman" panose="02020603050405020304" pitchFamily="18" charset="0"/>
              </a:rPr>
              <a:t>direito de liberdade de expressão</a:t>
            </a:r>
            <a:r>
              <a:rPr lang="pt-BR" sz="2400" i="1" dirty="0">
                <a:effectLst/>
                <a:latin typeface="Calibri" panose="020F0502020204030204" pitchFamily="34" charset="0"/>
                <a:ea typeface="Calibri" panose="020F0502020204030204" pitchFamily="34" charset="0"/>
                <a:cs typeface="Times New Roman" panose="02020603050405020304" pitchFamily="18" charset="0"/>
              </a:rPr>
              <a:t> </a:t>
            </a:r>
            <a:r>
              <a:rPr lang="pt-BR" sz="2400" dirty="0">
                <a:effectLst/>
                <a:latin typeface="Calibri" panose="020F0502020204030204" pitchFamily="34" charset="0"/>
                <a:ea typeface="Calibri" panose="020F0502020204030204" pitchFamily="34" charset="0"/>
                <a:cs typeface="Times New Roman" panose="02020603050405020304" pitchFamily="18" charset="0"/>
              </a:rPr>
              <a:t>de opinião e pensamento, assegurado constitucionalmente no art. 5º, IV, da Carta Política de 1988." </a:t>
            </a:r>
          </a:p>
          <a:p>
            <a:pPr algn="just">
              <a:buFont typeface="Wingdings" panose="05000000000000000000" pitchFamily="2" charset="2"/>
              <a:buChar char="§"/>
            </a:pPr>
            <a:r>
              <a:rPr lang="pt-BR" sz="24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(TST, AIRR-2361-81.2015.5.02.0034, 7ª T., DEJT 29/06/2018)</a:t>
            </a:r>
          </a:p>
          <a:p>
            <a:pPr marL="0" indent="0">
              <a:buNone/>
            </a:pPr>
            <a:endParaRPr lang="pt-BR" sz="2800" dirty="0"/>
          </a:p>
        </p:txBody>
      </p:sp>
    </p:spTree>
    <p:extLst>
      <p:ext uri="{BB962C8B-B14F-4D97-AF65-F5344CB8AC3E}">
        <p14:creationId xmlns:p14="http://schemas.microsoft.com/office/powerpoint/2010/main" val="4095791434"/>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18976" y="959720"/>
            <a:ext cx="10206476" cy="5139559"/>
          </a:xfrm>
        </p:spPr>
        <p:txBody>
          <a:bodyPr>
            <a:normAutofit fontScale="92500" lnSpcReduction="10000"/>
          </a:bodyPr>
          <a:lstStyle/>
          <a:p>
            <a:pPr algn="just">
              <a:lnSpc>
                <a:spcPct val="115000"/>
              </a:lnSpc>
              <a:spcAft>
                <a:spcPts val="1000"/>
              </a:spcAft>
            </a:pPr>
            <a:r>
              <a:rPr lang="pt-BR" sz="2400" dirty="0">
                <a:latin typeface="+mn-lt"/>
                <a:ea typeface="Calibri" panose="020F0502020204030204" pitchFamily="34" charset="0"/>
                <a:cs typeface="Times New Roman" panose="02020603050405020304" pitchFamily="18" charset="0"/>
              </a:rPr>
              <a:t>J</a:t>
            </a:r>
            <a:r>
              <a:rPr lang="pt-BR" sz="2400" dirty="0">
                <a:effectLst/>
                <a:latin typeface="+mn-lt"/>
                <a:ea typeface="Calibri" panose="020F0502020204030204" pitchFamily="34" charset="0"/>
                <a:cs typeface="Times New Roman" panose="02020603050405020304" pitchFamily="18" charset="0"/>
              </a:rPr>
              <a:t>urisprudência: defende a </a:t>
            </a:r>
            <a:r>
              <a:rPr lang="pt-BR" sz="2400" u="sng" dirty="0">
                <a:effectLst/>
                <a:latin typeface="+mn-lt"/>
                <a:ea typeface="Calibri" panose="020F0502020204030204" pitchFamily="34" charset="0"/>
                <a:cs typeface="Times New Roman" panose="02020603050405020304" pitchFamily="18" charset="0"/>
              </a:rPr>
              <a:t>licitude</a:t>
            </a:r>
            <a:r>
              <a:rPr lang="pt-BR" sz="2400" dirty="0">
                <a:effectLst/>
                <a:latin typeface="+mn-lt"/>
                <a:ea typeface="Calibri" panose="020F0502020204030204" pitchFamily="34" charset="0"/>
                <a:cs typeface="Times New Roman" panose="02020603050405020304" pitchFamily="18" charset="0"/>
              </a:rPr>
              <a:t> da </a:t>
            </a:r>
            <a:r>
              <a:rPr lang="pt-BR" sz="2400" i="1" u="sng" dirty="0">
                <a:effectLst/>
                <a:latin typeface="+mn-lt"/>
                <a:ea typeface="Calibri" panose="020F0502020204030204" pitchFamily="34" charset="0"/>
                <a:cs typeface="Times New Roman" panose="02020603050405020304" pitchFamily="18" charset="0"/>
              </a:rPr>
              <a:t>denúncia anônima</a:t>
            </a:r>
            <a:r>
              <a:rPr lang="pt-BR" sz="2400" i="1" dirty="0">
                <a:effectLst/>
                <a:latin typeface="+mn-lt"/>
                <a:ea typeface="Calibri" panose="020F0502020204030204" pitchFamily="34" charset="0"/>
                <a:cs typeface="Times New Roman" panose="02020603050405020304" pitchFamily="18" charset="0"/>
              </a:rPr>
              <a:t> </a:t>
            </a:r>
            <a:r>
              <a:rPr lang="pt-BR" sz="2400" dirty="0">
                <a:effectLst/>
                <a:latin typeface="+mn-lt"/>
                <a:ea typeface="Calibri" panose="020F0502020204030204" pitchFamily="34" charset="0"/>
                <a:cs typeface="Times New Roman" panose="02020603050405020304" pitchFamily="18" charset="0"/>
              </a:rPr>
              <a:t>só p/ </a:t>
            </a:r>
            <a:r>
              <a:rPr lang="pt-BR" sz="2400" i="1" dirty="0">
                <a:effectLst/>
                <a:latin typeface="+mn-lt"/>
                <a:ea typeface="Calibri" panose="020F0502020204030204" pitchFamily="34" charset="0"/>
                <a:cs typeface="Times New Roman" panose="02020603050405020304" pitchFamily="18" charset="0"/>
              </a:rPr>
              <a:t>procedimentos investigativos preliminares</a:t>
            </a:r>
            <a:r>
              <a:rPr lang="pt-BR" sz="2400" dirty="0">
                <a:effectLst/>
                <a:latin typeface="+mn-lt"/>
                <a:ea typeface="Calibri" panose="020F0502020204030204" pitchFamily="34" charset="0"/>
                <a:cs typeface="Times New Roman" panose="02020603050405020304" pitchFamily="18" charset="0"/>
              </a:rPr>
              <a:t>, devendo ser </a:t>
            </a:r>
            <a:r>
              <a:rPr lang="pt-BR" sz="2400" u="sng" dirty="0">
                <a:effectLst/>
                <a:latin typeface="+mn-lt"/>
                <a:ea typeface="Calibri" panose="020F0502020204030204" pitchFamily="34" charset="0"/>
                <a:cs typeface="Times New Roman" panose="02020603050405020304" pitchFamily="18" charset="0"/>
              </a:rPr>
              <a:t>reforçada por outros indícios</a:t>
            </a:r>
            <a:r>
              <a:rPr lang="pt-BR" sz="2400" dirty="0">
                <a:effectLst/>
                <a:latin typeface="+mn-lt"/>
                <a:ea typeface="Calibri" panose="020F0502020204030204" pitchFamily="34" charset="0"/>
                <a:cs typeface="Times New Roman" panose="02020603050405020304" pitchFamily="18" charset="0"/>
              </a:rPr>
              <a:t> </a:t>
            </a:r>
            <a:r>
              <a:rPr lang="pt-BR" sz="1900" dirty="0">
                <a:solidFill>
                  <a:srgbClr val="FFC000"/>
                </a:solidFill>
                <a:effectLst/>
                <a:latin typeface="+mn-lt"/>
                <a:ea typeface="Calibri" panose="020F0502020204030204" pitchFamily="34" charset="0"/>
                <a:cs typeface="Times New Roman" panose="02020603050405020304" pitchFamily="18" charset="0"/>
              </a:rPr>
              <a:t>(AP 530/MS, 1ª T, STF, </a:t>
            </a:r>
            <a:r>
              <a:rPr lang="pt-BR" sz="1900" dirty="0" err="1">
                <a:solidFill>
                  <a:srgbClr val="FFC000"/>
                </a:solidFill>
                <a:effectLst/>
                <a:latin typeface="+mn-lt"/>
                <a:ea typeface="Calibri" panose="020F0502020204030204" pitchFamily="34" charset="0"/>
                <a:cs typeface="Times New Roman" panose="02020603050405020304" pitchFamily="18" charset="0"/>
              </a:rPr>
              <a:t>julg</a:t>
            </a:r>
            <a:r>
              <a:rPr lang="pt-BR" sz="1900" dirty="0">
                <a:solidFill>
                  <a:srgbClr val="FFC000"/>
                </a:solidFill>
                <a:effectLst/>
                <a:latin typeface="+mn-lt"/>
                <a:ea typeface="Calibri" panose="020F0502020204030204" pitchFamily="34" charset="0"/>
                <a:cs typeface="Times New Roman" panose="02020603050405020304" pitchFamily="18" charset="0"/>
              </a:rPr>
              <a:t>: 09/09/2014)</a:t>
            </a:r>
          </a:p>
          <a:p>
            <a:pPr marL="0" indent="0" algn="just">
              <a:lnSpc>
                <a:spcPct val="115000"/>
              </a:lnSpc>
              <a:spcAft>
                <a:spcPts val="1000"/>
              </a:spcAft>
              <a:buNone/>
            </a:pPr>
            <a:endParaRPr lang="pt-BR" sz="1900" dirty="0">
              <a:solidFill>
                <a:srgbClr val="FFC000"/>
              </a:solidFill>
              <a:effectLst/>
              <a:latin typeface="+mn-lt"/>
              <a:ea typeface="Calibri" panose="020F0502020204030204" pitchFamily="34" charset="0"/>
              <a:cs typeface="Times New Roman" panose="02020603050405020304" pitchFamily="18" charset="0"/>
            </a:endParaRPr>
          </a:p>
          <a:p>
            <a:pPr algn="just">
              <a:lnSpc>
                <a:spcPct val="115000"/>
              </a:lnSpc>
              <a:spcAft>
                <a:spcPts val="1000"/>
              </a:spcAft>
            </a:pPr>
            <a:r>
              <a:rPr lang="pt-BR" sz="2400" dirty="0">
                <a:effectLst/>
                <a:latin typeface="+mn-lt"/>
                <a:ea typeface="Calibri" panose="020F0502020204030204" pitchFamily="34" charset="0"/>
                <a:cs typeface="Times New Roman" panose="02020603050405020304" pitchFamily="18" charset="0"/>
              </a:rPr>
              <a:t>O simples acolhimento da </a:t>
            </a:r>
            <a:r>
              <a:rPr lang="pt-BR" sz="2400" i="1" dirty="0">
                <a:effectLst/>
                <a:latin typeface="+mn-lt"/>
                <a:ea typeface="Calibri" panose="020F0502020204030204" pitchFamily="34" charset="0"/>
                <a:cs typeface="Times New Roman" panose="02020603050405020304" pitchFamily="18" charset="0"/>
              </a:rPr>
              <a:t>delação anônima</a:t>
            </a:r>
            <a:r>
              <a:rPr lang="pt-BR" sz="2400" dirty="0">
                <a:effectLst/>
                <a:latin typeface="+mn-lt"/>
                <a:ea typeface="Calibri" panose="020F0502020204030204" pitchFamily="34" charset="0"/>
                <a:cs typeface="Times New Roman" panose="02020603050405020304" pitchFamily="18" charset="0"/>
              </a:rPr>
              <a:t> permitiria o denuncismo inescrupuloso contra desafetos, </a:t>
            </a:r>
          </a:p>
          <a:p>
            <a:pPr marL="0" indent="0" algn="just">
              <a:lnSpc>
                <a:spcPct val="115000"/>
              </a:lnSpc>
              <a:spcAft>
                <a:spcPts val="1000"/>
              </a:spcAft>
              <a:buNone/>
            </a:pPr>
            <a:r>
              <a:rPr lang="pt-BR" sz="2400" dirty="0">
                <a:latin typeface="+mn-lt"/>
                <a:ea typeface="Calibri" panose="020F0502020204030204" pitchFamily="34" charset="0"/>
                <a:cs typeface="Times New Roman" panose="02020603050405020304" pitchFamily="18" charset="0"/>
              </a:rPr>
              <a:t>     </a:t>
            </a:r>
            <a:r>
              <a:rPr lang="pt-BR" sz="2400" u="sng" dirty="0">
                <a:effectLst/>
                <a:latin typeface="+mn-lt"/>
                <a:ea typeface="Calibri" panose="020F0502020204030204" pitchFamily="34" charset="0"/>
                <a:cs typeface="Times New Roman" panose="02020603050405020304" pitchFamily="18" charset="0"/>
              </a:rPr>
              <a:t>impossibilitando</a:t>
            </a:r>
            <a:r>
              <a:rPr lang="pt-BR" sz="2400" dirty="0">
                <a:effectLst/>
                <a:latin typeface="+mn-lt"/>
                <a:ea typeface="Calibri" panose="020F0502020204030204" pitchFamily="34" charset="0"/>
                <a:cs typeface="Times New Roman" panose="02020603050405020304" pitchFamily="18" charset="0"/>
              </a:rPr>
              <a:t>:</a:t>
            </a:r>
          </a:p>
          <a:p>
            <a:pPr lvl="6" algn="just">
              <a:lnSpc>
                <a:spcPct val="115000"/>
              </a:lnSpc>
              <a:spcAft>
                <a:spcPts val="1000"/>
              </a:spcAft>
            </a:pPr>
            <a:r>
              <a:rPr lang="pt-BR" sz="1900" dirty="0">
                <a:effectLst/>
                <a:latin typeface="+mn-lt"/>
                <a:ea typeface="Calibri" panose="020F0502020204030204" pitchFamily="34" charset="0"/>
                <a:cs typeface="Times New Roman" panose="02020603050405020304" pitchFamily="18" charset="0"/>
              </a:rPr>
              <a:t>eventual </a:t>
            </a:r>
            <a:r>
              <a:rPr lang="pt-BR" sz="1900" i="1" dirty="0">
                <a:effectLst/>
                <a:latin typeface="+mn-lt"/>
                <a:ea typeface="Calibri" panose="020F0502020204030204" pitchFamily="34" charset="0"/>
                <a:cs typeface="Times New Roman" panose="02020603050405020304" pitchFamily="18" charset="0"/>
              </a:rPr>
              <a:t>denunciação caluniosa</a:t>
            </a:r>
            <a:r>
              <a:rPr lang="pt-BR" sz="1900" dirty="0">
                <a:effectLst/>
                <a:latin typeface="+mn-lt"/>
                <a:ea typeface="Calibri" panose="020F0502020204030204" pitchFamily="34" charset="0"/>
                <a:cs typeface="Times New Roman" panose="02020603050405020304" pitchFamily="18" charset="0"/>
              </a:rPr>
              <a:t> (CP, art. 339), </a:t>
            </a:r>
          </a:p>
          <a:p>
            <a:pPr lvl="6" algn="just">
              <a:lnSpc>
                <a:spcPct val="115000"/>
              </a:lnSpc>
              <a:spcAft>
                <a:spcPts val="1000"/>
              </a:spcAft>
            </a:pPr>
            <a:r>
              <a:rPr lang="pt-BR" sz="1900" dirty="0" err="1">
                <a:effectLst/>
                <a:latin typeface="+mn-lt"/>
                <a:ea typeface="Calibri" panose="020F0502020204030204" pitchFamily="34" charset="0"/>
                <a:cs typeface="Times New Roman" panose="02020603050405020304" pitchFamily="18" charset="0"/>
              </a:rPr>
              <a:t>dto</a:t>
            </a:r>
            <a:r>
              <a:rPr lang="pt-BR" sz="1900" dirty="0">
                <a:effectLst/>
                <a:latin typeface="+mn-lt"/>
                <a:ea typeface="Calibri" panose="020F0502020204030204" pitchFamily="34" charset="0"/>
                <a:cs typeface="Times New Roman" panose="02020603050405020304" pitchFamily="18" charset="0"/>
              </a:rPr>
              <a:t>/resposta proporcional ao agravo (art. 5º, V, CF)</a:t>
            </a:r>
          </a:p>
          <a:p>
            <a:pPr lvl="6" algn="just">
              <a:lnSpc>
                <a:spcPct val="115000"/>
              </a:lnSpc>
              <a:spcAft>
                <a:spcPts val="1000"/>
              </a:spcAft>
            </a:pPr>
            <a:r>
              <a:rPr lang="pt-BR" sz="1900" dirty="0">
                <a:effectLst/>
                <a:latin typeface="+mn-lt"/>
                <a:ea typeface="Calibri" panose="020F0502020204030204" pitchFamily="34" charset="0"/>
                <a:cs typeface="Times New Roman" panose="02020603050405020304" pitchFamily="18" charset="0"/>
              </a:rPr>
              <a:t>indenização civil (art. 5, X, CF).</a:t>
            </a:r>
            <a:endParaRPr lang="pt-BR" sz="1900" dirty="0">
              <a:latin typeface="+mn-lt"/>
            </a:endParaRPr>
          </a:p>
          <a:p>
            <a:endParaRPr lang="pt-BR" dirty="0"/>
          </a:p>
        </p:txBody>
      </p:sp>
    </p:spTree>
    <p:extLst>
      <p:ext uri="{BB962C8B-B14F-4D97-AF65-F5344CB8AC3E}">
        <p14:creationId xmlns:p14="http://schemas.microsoft.com/office/powerpoint/2010/main" val="30712380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tângulo 1"/>
          <p:cNvSpPr>
            <a:spLocks noChangeArrowheads="1"/>
          </p:cNvSpPr>
          <p:nvPr/>
        </p:nvSpPr>
        <p:spPr bwMode="auto">
          <a:xfrm>
            <a:off x="727186" y="424422"/>
            <a:ext cx="9254358" cy="605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1pPr>
            <a:lvl2pPr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2pPr>
            <a:lvl3pPr marL="11430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3pPr>
            <a:lvl4pPr marL="16002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4pPr>
            <a:lvl5pPr marL="20574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5pPr>
            <a:lvl6pPr marL="25146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6pPr>
            <a:lvl7pPr marL="29718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7pPr>
            <a:lvl8pPr marL="34290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8pPr>
            <a:lvl9pPr marL="38862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9pPr>
          </a:lstStyle>
          <a:p>
            <a:pPr algn="just">
              <a:lnSpc>
                <a:spcPct val="115000"/>
              </a:lnSpc>
              <a:spcAft>
                <a:spcPts val="1000"/>
              </a:spcAft>
              <a:buNone/>
            </a:pPr>
            <a:r>
              <a:rPr lang="pt-BR" sz="2800" b="1" dirty="0">
                <a:solidFill>
                  <a:srgbClr val="FFFF00"/>
                </a:solidFill>
                <a:effectLst/>
                <a:latin typeface="+mn-lt"/>
                <a:ea typeface="Calibri" panose="020F0502020204030204" pitchFamily="34" charset="0"/>
                <a:cs typeface="Times New Roman" panose="02020603050405020304" pitchFamily="18" charset="0"/>
              </a:rPr>
              <a:t>Em resumo, o anonimato: </a:t>
            </a:r>
          </a:p>
          <a:p>
            <a:pPr algn="just">
              <a:lnSpc>
                <a:spcPct val="115000"/>
              </a:lnSpc>
              <a:spcAft>
                <a:spcPts val="1000"/>
              </a:spcAft>
              <a:buNone/>
            </a:pPr>
            <a:endParaRPr lang="pt-BR" sz="2800" b="1" dirty="0">
              <a:solidFill>
                <a:srgbClr val="FFFF00"/>
              </a:solidFill>
              <a:effectLst/>
              <a:latin typeface="+mn-lt"/>
              <a:ea typeface="Calibri" panose="020F0502020204030204" pitchFamily="34" charset="0"/>
              <a:cs typeface="Times New Roman" panose="02020603050405020304" pitchFamily="18" charset="0"/>
            </a:endParaRPr>
          </a:p>
          <a:p>
            <a:pPr lvl="0" algn="just">
              <a:lnSpc>
                <a:spcPct val="115000"/>
              </a:lnSpc>
              <a:buNone/>
            </a:pPr>
            <a:r>
              <a:rPr lang="pt-PT" sz="2600" dirty="0">
                <a:effectLst/>
                <a:latin typeface="+mn-lt"/>
                <a:ea typeface="Calibri" panose="020F0502020204030204" pitchFamily="34" charset="0"/>
                <a:cs typeface="Times New Roman" panose="02020603050405020304" pitchFamily="18" charset="0"/>
              </a:rPr>
              <a:t>a) é </a:t>
            </a:r>
            <a:r>
              <a:rPr lang="pt-PT" sz="2600" b="1" dirty="0">
                <a:effectLst/>
                <a:latin typeface="+mn-lt"/>
                <a:ea typeface="Calibri" panose="020F0502020204030204" pitchFamily="34" charset="0"/>
                <a:cs typeface="Times New Roman" panose="02020603050405020304" pitchFamily="18" charset="0"/>
              </a:rPr>
              <a:t>vedado</a:t>
            </a:r>
            <a:r>
              <a:rPr lang="pt-PT" sz="2600" dirty="0">
                <a:effectLst/>
                <a:latin typeface="+mn-lt"/>
                <a:ea typeface="Calibri" panose="020F0502020204030204" pitchFamily="34" charset="0"/>
                <a:cs typeface="Times New Roman" panose="02020603050405020304" pitchFamily="18" charset="0"/>
              </a:rPr>
              <a:t> p/ </a:t>
            </a:r>
            <a:r>
              <a:rPr lang="pt-PT" sz="2600" u="sng" dirty="0">
                <a:effectLst/>
                <a:latin typeface="+mn-lt"/>
                <a:ea typeface="Calibri" panose="020F0502020204030204" pitchFamily="34" charset="0"/>
                <a:cs typeface="Times New Roman" panose="02020603050405020304" pitchFamily="18" charset="0"/>
              </a:rPr>
              <a:t>manifestações intencionais na web</a:t>
            </a:r>
            <a:r>
              <a:rPr lang="pt-PT" sz="2600" dirty="0">
                <a:effectLst/>
                <a:latin typeface="+mn-lt"/>
                <a:ea typeface="Calibri" panose="020F0502020204030204" pitchFamily="34" charset="0"/>
                <a:cs typeface="Times New Roman" panose="02020603050405020304" pitchFamily="18" charset="0"/>
              </a:rPr>
              <a:t>     </a:t>
            </a:r>
            <a:r>
              <a:rPr lang="pt-PT" sz="2000" dirty="0">
                <a:solidFill>
                  <a:schemeClr val="tx1">
                    <a:lumMod val="85000"/>
                  </a:schemeClr>
                </a:solidFill>
                <a:effectLst/>
                <a:latin typeface="+mn-lt"/>
                <a:ea typeface="Calibri" panose="020F0502020204030204" pitchFamily="34" charset="0"/>
                <a:cs typeface="Times New Roman" panose="02020603050405020304" pitchFamily="18" charset="0"/>
              </a:rPr>
              <a:t>(vg: comentários e compartilhamento de notícias e fake news)</a:t>
            </a:r>
            <a:endParaRPr lang="pt-BR" sz="2000" dirty="0">
              <a:solidFill>
                <a:schemeClr val="tx1">
                  <a:lumMod val="85000"/>
                </a:schemeClr>
              </a:solidFill>
              <a:effectLst/>
              <a:latin typeface="+mn-lt"/>
              <a:ea typeface="Calibri" panose="020F0502020204030204" pitchFamily="34" charset="0"/>
              <a:cs typeface="Times New Roman" panose="02020603050405020304" pitchFamily="18" charset="0"/>
            </a:endParaRPr>
          </a:p>
          <a:p>
            <a:pPr marL="457200" algn="just">
              <a:lnSpc>
                <a:spcPct val="115000"/>
              </a:lnSpc>
              <a:buNone/>
            </a:pPr>
            <a:endParaRPr lang="pt-BR" sz="2600" dirty="0">
              <a:effectLst/>
              <a:latin typeface="+mn-lt"/>
              <a:ea typeface="Calibri" panose="020F0502020204030204" pitchFamily="34" charset="0"/>
              <a:cs typeface="Times New Roman" panose="02020603050405020304" pitchFamily="18" charset="0"/>
            </a:endParaRPr>
          </a:p>
          <a:p>
            <a:pPr lvl="0" algn="just">
              <a:lnSpc>
                <a:spcPct val="115000"/>
              </a:lnSpc>
              <a:spcAft>
                <a:spcPts val="1000"/>
              </a:spcAft>
              <a:buNone/>
            </a:pPr>
            <a:r>
              <a:rPr lang="pt-PT" sz="2600" dirty="0">
                <a:effectLst/>
                <a:latin typeface="+mn-lt"/>
                <a:ea typeface="Calibri" panose="020F0502020204030204" pitchFamily="34" charset="0"/>
                <a:cs typeface="Times New Roman" panose="02020603050405020304" pitchFamily="18" charset="0"/>
              </a:rPr>
              <a:t>b) é </a:t>
            </a:r>
            <a:r>
              <a:rPr lang="pt-PT" sz="2600" b="1" dirty="0">
                <a:effectLst/>
                <a:latin typeface="+mn-lt"/>
                <a:ea typeface="Calibri" panose="020F0502020204030204" pitchFamily="34" charset="0"/>
                <a:cs typeface="Times New Roman" panose="02020603050405020304" pitchFamily="18" charset="0"/>
              </a:rPr>
              <a:t>protegido</a:t>
            </a:r>
            <a:r>
              <a:rPr lang="pt-PT" sz="2600" dirty="0">
                <a:effectLst/>
                <a:latin typeface="+mn-lt"/>
                <a:ea typeface="Calibri" panose="020F0502020204030204" pitchFamily="34" charset="0"/>
                <a:cs typeface="Times New Roman" panose="02020603050405020304" pitchFamily="18" charset="0"/>
              </a:rPr>
              <a:t> como: </a:t>
            </a:r>
          </a:p>
          <a:p>
            <a:pPr marL="914400" lvl="1" indent="-457200" algn="just">
              <a:lnSpc>
                <a:spcPct val="115000"/>
              </a:lnSpc>
              <a:spcAft>
                <a:spcPts val="1000"/>
              </a:spcAft>
            </a:pPr>
            <a:r>
              <a:rPr lang="pt-PT" sz="2600" dirty="0">
                <a:effectLst/>
                <a:latin typeface="+mn-lt"/>
                <a:ea typeface="Calibri" panose="020F0502020204030204" pitchFamily="34" charset="0"/>
                <a:cs typeface="Times New Roman" panose="02020603050405020304" pitchFamily="18" charset="0"/>
              </a:rPr>
              <a:t>zelo à privacidade (art. 5º, X); </a:t>
            </a:r>
          </a:p>
          <a:p>
            <a:pPr marL="914400" lvl="1" indent="-457200" algn="just">
              <a:lnSpc>
                <a:spcPct val="115000"/>
              </a:lnSpc>
              <a:spcAft>
                <a:spcPts val="1000"/>
              </a:spcAft>
            </a:pPr>
            <a:r>
              <a:rPr lang="pt-PT" sz="2600" dirty="0">
                <a:effectLst/>
                <a:latin typeface="+mn-lt"/>
                <a:ea typeface="Calibri" panose="020F0502020204030204" pitchFamily="34" charset="0"/>
                <a:cs typeface="Times New Roman" panose="02020603050405020304" pitchFamily="18" charset="0"/>
              </a:rPr>
              <a:t>tratamento de dados (LGPD); e </a:t>
            </a:r>
          </a:p>
          <a:p>
            <a:pPr marL="914400" lvl="1" indent="-457200" algn="just">
              <a:lnSpc>
                <a:spcPct val="115000"/>
              </a:lnSpc>
              <a:spcAft>
                <a:spcPts val="1000"/>
              </a:spcAft>
            </a:pPr>
            <a:r>
              <a:rPr lang="pt-PT" sz="2600" dirty="0">
                <a:effectLst/>
                <a:latin typeface="+mn-lt"/>
                <a:ea typeface="Calibri" panose="020F0502020204030204" pitchFamily="34" charset="0"/>
                <a:cs typeface="Times New Roman" panose="02020603050405020304" pitchFamily="18" charset="0"/>
              </a:rPr>
              <a:t>denúncias anônimas (L. 13.608/18)</a:t>
            </a:r>
            <a:endParaRPr lang="pt-BR" sz="2600" dirty="0">
              <a:effectLst/>
              <a:latin typeface="+mn-lt"/>
              <a:ea typeface="Calibri" panose="020F0502020204030204" pitchFamily="34" charset="0"/>
              <a:cs typeface="Times New Roman" panose="02020603050405020304" pitchFamily="18" charset="0"/>
            </a:endParaRPr>
          </a:p>
          <a:p>
            <a:pPr lvl="1" eaLnBrk="1" hangingPunct="1">
              <a:spcBef>
                <a:spcPct val="0"/>
              </a:spcBef>
              <a:spcAft>
                <a:spcPct val="0"/>
              </a:spcAft>
              <a:buClrTx/>
              <a:buFontTx/>
              <a:buNone/>
            </a:pPr>
            <a:endParaRPr lang="pt-BR" altLang="pt-BR" sz="2400" dirty="0">
              <a:solidFill>
                <a:srgbClr val="FFC000"/>
              </a:solidFill>
              <a:latin typeface="Garamond"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6366" y="3175025"/>
            <a:ext cx="3701888" cy="2532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5790602"/>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95347" y="556777"/>
            <a:ext cx="9718737" cy="4195481"/>
          </a:xfrm>
        </p:spPr>
        <p:txBody>
          <a:bodyPr>
            <a:noAutofit/>
          </a:bodyPr>
          <a:lstStyle/>
          <a:p>
            <a:pPr marL="0" indent="0" algn="just">
              <a:lnSpc>
                <a:spcPct val="115000"/>
              </a:lnSpc>
              <a:spcAft>
                <a:spcPts val="1000"/>
              </a:spcAft>
              <a:buNone/>
            </a:pPr>
            <a:r>
              <a:rPr lang="pt-BR" sz="2400" dirty="0">
                <a:effectLst/>
                <a:latin typeface="+mn-lt"/>
                <a:ea typeface="Calibri" panose="020F0502020204030204" pitchFamily="34" charset="0"/>
                <a:cs typeface="Times New Roman" panose="02020603050405020304" pitchFamily="18" charset="0"/>
              </a:rPr>
              <a:t>DIVULGAÇÃO DE CRÍTICA AO EMPREGADOR EM REDE SOCIAL.</a:t>
            </a:r>
          </a:p>
          <a:p>
            <a:pPr marL="0" indent="0" algn="just">
              <a:lnSpc>
                <a:spcPct val="115000"/>
              </a:lnSpc>
              <a:spcAft>
                <a:spcPts val="1000"/>
              </a:spcAft>
              <a:buNone/>
            </a:pPr>
            <a:r>
              <a:rPr lang="pt-BR" sz="2400" dirty="0">
                <a:effectLst/>
                <a:latin typeface="+mn-lt"/>
                <a:ea typeface="Calibri" panose="020F0502020204030204" pitchFamily="34" charset="0"/>
                <a:cs typeface="Times New Roman" panose="02020603050405020304" pitchFamily="18" charset="0"/>
              </a:rPr>
              <a:t> </a:t>
            </a:r>
            <a:r>
              <a:rPr lang="pt-BR" sz="2200" dirty="0">
                <a:effectLst/>
                <a:latin typeface="+mn-lt"/>
                <a:ea typeface="Calibri" panose="020F0502020204030204" pitchFamily="34" charset="0"/>
                <a:cs typeface="Times New Roman" panose="02020603050405020304" pitchFamily="18" charset="0"/>
              </a:rPr>
              <a:t>A </a:t>
            </a:r>
            <a:r>
              <a:rPr lang="pt-BR" sz="2200" u="sng" dirty="0">
                <a:effectLst/>
                <a:latin typeface="+mn-lt"/>
                <a:ea typeface="Calibri" panose="020F0502020204030204" pitchFamily="34" charset="0"/>
                <a:cs typeface="Times New Roman" panose="02020603050405020304" pitchFamily="18" charset="0"/>
              </a:rPr>
              <a:t>CF garante a liberdade </a:t>
            </a:r>
            <a:r>
              <a:rPr lang="pt-BR" sz="2200" dirty="0">
                <a:effectLst/>
                <a:latin typeface="+mn-lt"/>
                <a:ea typeface="Calibri" panose="020F0502020204030204" pitchFamily="34" charset="0"/>
                <a:cs typeface="Times New Roman" panose="02020603050405020304" pitchFamily="18" charset="0"/>
              </a:rPr>
              <a:t>de expressão, </a:t>
            </a:r>
            <a:r>
              <a:rPr lang="pt-BR" sz="2200" u="sng" dirty="0">
                <a:latin typeface="+mn-lt"/>
                <a:ea typeface="Calibri" panose="020F0502020204030204" pitchFamily="34" charset="0"/>
                <a:cs typeface="Times New Roman" panose="02020603050405020304" pitchFamily="18" charset="0"/>
              </a:rPr>
              <a:t>vedando a prévia </a:t>
            </a:r>
            <a:r>
              <a:rPr lang="pt-BR" sz="2200" u="sng" dirty="0">
                <a:effectLst/>
                <a:latin typeface="+mn-lt"/>
                <a:ea typeface="Calibri" panose="020F0502020204030204" pitchFamily="34" charset="0"/>
                <a:cs typeface="Times New Roman" panose="02020603050405020304" pitchFamily="18" charset="0"/>
              </a:rPr>
              <a:t>censura</a:t>
            </a:r>
            <a:r>
              <a:rPr lang="pt-BR" sz="2200" dirty="0">
                <a:effectLst/>
                <a:latin typeface="+mn-lt"/>
                <a:ea typeface="Calibri" panose="020F0502020204030204" pitchFamily="34" charset="0"/>
                <a:cs typeface="Times New Roman" panose="02020603050405020304" pitchFamily="18" charset="0"/>
              </a:rPr>
              <a:t>. Em mesmo patamar, </a:t>
            </a:r>
            <a:r>
              <a:rPr lang="pt-BR" sz="2200" u="sng" dirty="0">
                <a:effectLst/>
                <a:latin typeface="+mn-lt"/>
                <a:ea typeface="Calibri" panose="020F0502020204030204" pitchFamily="34" charset="0"/>
                <a:cs typeface="Times New Roman" panose="02020603050405020304" pitchFamily="18" charset="0"/>
              </a:rPr>
              <a:t>assegura reparação</a:t>
            </a:r>
            <a:r>
              <a:rPr lang="pt-BR" sz="2200" dirty="0">
                <a:effectLst/>
                <a:latin typeface="+mn-lt"/>
                <a:ea typeface="Calibri" panose="020F0502020204030204" pitchFamily="34" charset="0"/>
                <a:cs typeface="Times New Roman" panose="02020603050405020304" pitchFamily="18" charset="0"/>
              </a:rPr>
              <a:t>, </a:t>
            </a:r>
            <a:r>
              <a:rPr lang="pt-BR" sz="2200" u="sng" dirty="0">
                <a:effectLst/>
                <a:latin typeface="+mn-lt"/>
                <a:ea typeface="Calibri" panose="020F0502020204030204" pitchFamily="34" charset="0"/>
                <a:cs typeface="Times New Roman" panose="02020603050405020304" pitchFamily="18" charset="0"/>
              </a:rPr>
              <a:t>veda o anonimato</a:t>
            </a:r>
            <a:r>
              <a:rPr lang="pt-BR" sz="2200" dirty="0">
                <a:effectLst/>
                <a:latin typeface="+mn-lt"/>
                <a:ea typeface="Calibri" panose="020F0502020204030204" pitchFamily="34" charset="0"/>
                <a:cs typeface="Times New Roman" panose="02020603050405020304" pitchFamily="18" charset="0"/>
              </a:rPr>
              <a:t> e </a:t>
            </a:r>
            <a:r>
              <a:rPr lang="pt-BR" sz="2200" u="sng" dirty="0">
                <a:effectLst/>
                <a:latin typeface="+mn-lt"/>
                <a:ea typeface="Calibri" panose="020F0502020204030204" pitchFamily="34" charset="0"/>
                <a:cs typeface="Times New Roman" panose="02020603050405020304" pitchFamily="18" charset="0"/>
              </a:rPr>
              <a:t>reconhece o direito de resposta</a:t>
            </a:r>
            <a:r>
              <a:rPr lang="pt-BR" sz="2200" dirty="0">
                <a:effectLst/>
                <a:latin typeface="+mn-lt"/>
                <a:ea typeface="Calibri" panose="020F0502020204030204" pitchFamily="34" charset="0"/>
                <a:cs typeface="Times New Roman" panose="02020603050405020304" pitchFamily="18" charset="0"/>
              </a:rPr>
              <a:t>. Com isso, estabelece que o exercício da </a:t>
            </a:r>
            <a:r>
              <a:rPr lang="pt-BR" sz="2200" dirty="0">
                <a:solidFill>
                  <a:schemeClr val="tx2">
                    <a:lumMod val="90000"/>
                  </a:schemeClr>
                </a:solidFill>
                <a:effectLst/>
                <a:latin typeface="+mn-lt"/>
                <a:ea typeface="Calibri" panose="020F0502020204030204" pitchFamily="34" charset="0"/>
                <a:cs typeface="Times New Roman" panose="02020603050405020304" pitchFamily="18" charset="0"/>
              </a:rPr>
              <a:t>liberdade de expressão </a:t>
            </a:r>
            <a:r>
              <a:rPr lang="pt-BR" sz="2200" i="1" dirty="0">
                <a:solidFill>
                  <a:schemeClr val="tx2">
                    <a:lumMod val="90000"/>
                  </a:schemeClr>
                </a:solidFill>
                <a:effectLst/>
                <a:latin typeface="+mn-lt"/>
                <a:ea typeface="Calibri" panose="020F0502020204030204" pitchFamily="34" charset="0"/>
                <a:cs typeface="Times New Roman" panose="02020603050405020304" pitchFamily="18" charset="0"/>
              </a:rPr>
              <a:t>condiciona-se à responsabilidade. </a:t>
            </a:r>
          </a:p>
          <a:p>
            <a:pPr marL="0" indent="0" algn="just">
              <a:lnSpc>
                <a:spcPct val="115000"/>
              </a:lnSpc>
              <a:spcAft>
                <a:spcPts val="1000"/>
              </a:spcAft>
              <a:buNone/>
            </a:pPr>
            <a:r>
              <a:rPr lang="pt-BR" sz="2200" dirty="0">
                <a:effectLst/>
                <a:latin typeface="+mn-lt"/>
                <a:ea typeface="Calibri" panose="020F0502020204030204" pitchFamily="34" charset="0"/>
                <a:cs typeface="Times New Roman" panose="02020603050405020304" pitchFamily="18" charset="0"/>
              </a:rPr>
              <a:t>Divulgação em </a:t>
            </a:r>
            <a:r>
              <a:rPr lang="pt-BR" sz="2200" u="sng" dirty="0">
                <a:effectLst/>
                <a:latin typeface="+mn-lt"/>
                <a:ea typeface="Calibri" panose="020F0502020204030204" pitchFamily="34" charset="0"/>
                <a:cs typeface="Times New Roman" panose="02020603050405020304" pitchFamily="18" charset="0"/>
              </a:rPr>
              <a:t>rede social </a:t>
            </a:r>
            <a:r>
              <a:rPr lang="pt-BR" sz="2200" dirty="0">
                <a:effectLst/>
                <a:latin typeface="+mn-lt"/>
                <a:ea typeface="Calibri" panose="020F0502020204030204" pitchFamily="34" charset="0"/>
                <a:cs typeface="Times New Roman" panose="02020603050405020304" pitchFamily="18" charset="0"/>
              </a:rPr>
              <a:t>tem </a:t>
            </a:r>
            <a:r>
              <a:rPr lang="pt-BR" sz="2200" u="sng" dirty="0">
                <a:effectLst/>
                <a:latin typeface="+mn-lt"/>
                <a:ea typeface="Calibri" panose="020F0502020204030204" pitchFamily="34" charset="0"/>
                <a:cs typeface="Times New Roman" panose="02020603050405020304" pitchFamily="18" charset="0"/>
              </a:rPr>
              <a:t>potencial de atingimento de milhões</a:t>
            </a:r>
            <a:r>
              <a:rPr lang="pt-BR" sz="2200" dirty="0">
                <a:effectLst/>
                <a:latin typeface="+mn-lt"/>
                <a:ea typeface="Calibri" panose="020F0502020204030204" pitchFamily="34" charset="0"/>
                <a:cs typeface="Times New Roman" panose="02020603050405020304" pitchFamily="18" charset="0"/>
              </a:rPr>
              <a:t> de pessoas, sem contar as infinitas republicações. Uma vez lançada no ambiente virtual, a palavra não mais se cala. Os efeitos de </a:t>
            </a:r>
            <a:r>
              <a:rPr lang="pt-BR" sz="2200" u="sng" dirty="0">
                <a:effectLst/>
                <a:latin typeface="+mn-lt"/>
                <a:ea typeface="Calibri" panose="020F0502020204030204" pitchFamily="34" charset="0"/>
                <a:cs typeface="Times New Roman" panose="02020603050405020304" pitchFamily="18" charset="0"/>
              </a:rPr>
              <a:t>crítica contundente</a:t>
            </a:r>
            <a:r>
              <a:rPr lang="pt-BR" sz="2200" dirty="0">
                <a:effectLst/>
                <a:latin typeface="+mn-lt"/>
                <a:ea typeface="Calibri" panose="020F0502020204030204" pitchFamily="34" charset="0"/>
                <a:cs typeface="Times New Roman" panose="02020603050405020304" pitchFamily="18" charset="0"/>
              </a:rPr>
              <a:t> ao empregador, que não se estriba, sequer, em confiável </a:t>
            </a:r>
            <a:r>
              <a:rPr lang="pt-BR" sz="2200" u="sng" dirty="0">
                <a:effectLst/>
                <a:latin typeface="+mn-lt"/>
                <a:ea typeface="Calibri" panose="020F0502020204030204" pitchFamily="34" charset="0"/>
                <a:cs typeface="Times New Roman" panose="02020603050405020304" pitchFamily="18" charset="0"/>
              </a:rPr>
              <a:t>veracidade</a:t>
            </a:r>
            <a:r>
              <a:rPr lang="pt-BR" sz="2200" dirty="0">
                <a:effectLst/>
                <a:latin typeface="+mn-lt"/>
                <a:ea typeface="Calibri" panose="020F0502020204030204" pitchFamily="34" charset="0"/>
                <a:cs typeface="Times New Roman" panose="02020603050405020304" pitchFamily="18" charset="0"/>
              </a:rPr>
              <a:t>, impedindo ao agredido direito de resposta, ensejam a </a:t>
            </a:r>
            <a:r>
              <a:rPr lang="pt-BR" sz="2200" dirty="0">
                <a:solidFill>
                  <a:schemeClr val="tx2">
                    <a:lumMod val="90000"/>
                  </a:schemeClr>
                </a:solidFill>
                <a:effectLst/>
                <a:latin typeface="+mn-lt"/>
                <a:ea typeface="Calibri" panose="020F0502020204030204" pitchFamily="34" charset="0"/>
                <a:cs typeface="Times New Roman" panose="02020603050405020304" pitchFamily="18" charset="0"/>
              </a:rPr>
              <a:t>quebra da fidúcia </a:t>
            </a:r>
            <a:r>
              <a:rPr lang="pt-BR" sz="2200" dirty="0">
                <a:effectLst/>
                <a:latin typeface="+mn-lt"/>
                <a:ea typeface="Calibri" panose="020F0502020204030204" pitchFamily="34" charset="0"/>
                <a:cs typeface="Times New Roman" panose="02020603050405020304" pitchFamily="18" charset="0"/>
              </a:rPr>
              <a:t>do contrato.</a:t>
            </a:r>
          </a:p>
          <a:p>
            <a:pPr marL="0" indent="0" algn="just">
              <a:lnSpc>
                <a:spcPct val="115000"/>
              </a:lnSpc>
              <a:spcAft>
                <a:spcPts val="1000"/>
              </a:spcAft>
              <a:buNone/>
            </a:pPr>
            <a:r>
              <a:rPr lang="pt-BR" dirty="0">
                <a:solidFill>
                  <a:srgbClr val="FFC000"/>
                </a:solidFill>
                <a:effectLst/>
                <a:latin typeface="+mn-lt"/>
                <a:ea typeface="Calibri" panose="020F0502020204030204" pitchFamily="34" charset="0"/>
                <a:cs typeface="Times New Roman" panose="02020603050405020304" pitchFamily="18" charset="0"/>
              </a:rPr>
              <a:t>(TRT-2ª R., 9ª T., ROT1000818-72.2014.5.02.0321, DEJT: 27/03/2015)  </a:t>
            </a:r>
          </a:p>
        </p:txBody>
      </p:sp>
    </p:spTree>
    <p:extLst>
      <p:ext uri="{BB962C8B-B14F-4D97-AF65-F5344CB8AC3E}">
        <p14:creationId xmlns:p14="http://schemas.microsoft.com/office/powerpoint/2010/main" val="42443871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103312" y="646386"/>
            <a:ext cx="9396522" cy="5602014"/>
          </a:xfrm>
        </p:spPr>
        <p:txBody>
          <a:bodyPr>
            <a:normAutofit/>
          </a:bodyPr>
          <a:lstStyle/>
          <a:p>
            <a:r>
              <a:rPr lang="pt-BR" sz="2800" b="1" i="1" dirty="0" err="1">
                <a:solidFill>
                  <a:srgbClr val="FFFF00"/>
                </a:solidFill>
                <a:effectLst/>
                <a:latin typeface="+mn-lt"/>
                <a:ea typeface="Calibri" panose="020F0502020204030204" pitchFamily="34" charset="0"/>
                <a:cs typeface="Times New Roman" panose="02020603050405020304" pitchFamily="18" charset="0"/>
              </a:rPr>
              <a:t>Neminem</a:t>
            </a:r>
            <a:r>
              <a:rPr lang="pt-BR" sz="2800" b="1" i="1" dirty="0">
                <a:solidFill>
                  <a:srgbClr val="FFFF00"/>
                </a:solidFill>
                <a:effectLst/>
                <a:latin typeface="+mn-lt"/>
                <a:ea typeface="Calibri" panose="020F0502020204030204" pitchFamily="34" charset="0"/>
                <a:cs typeface="Times New Roman" panose="02020603050405020304" pitchFamily="18" charset="0"/>
              </a:rPr>
              <a:t> </a:t>
            </a:r>
            <a:r>
              <a:rPr lang="pt-BR" sz="2800" b="1" i="1" dirty="0" err="1">
                <a:solidFill>
                  <a:srgbClr val="FFFF00"/>
                </a:solidFill>
                <a:effectLst/>
                <a:latin typeface="+mn-lt"/>
                <a:ea typeface="Calibri" panose="020F0502020204030204" pitchFamily="34" charset="0"/>
                <a:cs typeface="Times New Roman" panose="02020603050405020304" pitchFamily="18" charset="0"/>
              </a:rPr>
              <a:t>laedere</a:t>
            </a:r>
            <a:r>
              <a:rPr lang="pt-BR" sz="2800" b="1" i="1" dirty="0">
                <a:effectLst/>
                <a:latin typeface="+mn-lt"/>
                <a:ea typeface="Calibri" panose="020F0502020204030204" pitchFamily="34" charset="0"/>
                <a:cs typeface="Times New Roman" panose="02020603050405020304" pitchFamily="18" charset="0"/>
              </a:rPr>
              <a:t>:</a:t>
            </a:r>
            <a:endParaRPr lang="pt-BR" sz="2800" dirty="0">
              <a:effectLst/>
              <a:latin typeface="+mn-lt"/>
              <a:ea typeface="Calibri" panose="020F0502020204030204" pitchFamily="34" charset="0"/>
              <a:cs typeface="Times New Roman" panose="02020603050405020304" pitchFamily="18" charset="0"/>
            </a:endParaRPr>
          </a:p>
          <a:p>
            <a:pPr marL="0" indent="0">
              <a:buNone/>
            </a:pPr>
            <a:endParaRPr lang="pt-BR" sz="2800" dirty="0">
              <a:latin typeface="+mn-lt"/>
            </a:endParaRPr>
          </a:p>
          <a:p>
            <a:pPr>
              <a:lnSpc>
                <a:spcPct val="115000"/>
              </a:lnSpc>
              <a:spcAft>
                <a:spcPts val="1000"/>
              </a:spcAft>
            </a:pPr>
            <a:r>
              <a:rPr lang="pt-BR" sz="2800" dirty="0">
                <a:effectLst/>
                <a:latin typeface="+mn-lt"/>
                <a:ea typeface="Calibri" panose="020F0502020204030204" pitchFamily="34" charset="0"/>
                <a:cs typeface="Times New Roman" panose="02020603050405020304" pitchFamily="18" charset="0"/>
              </a:rPr>
              <a:t>Dano moral </a:t>
            </a:r>
            <a:r>
              <a:rPr lang="pt-BR" sz="2400" dirty="0">
                <a:effectLst/>
                <a:latin typeface="+mn-lt"/>
                <a:ea typeface="Calibri" panose="020F0502020204030204" pitchFamily="34" charset="0"/>
                <a:cs typeface="Times New Roman" panose="02020603050405020304" pitchFamily="18" charset="0"/>
              </a:rPr>
              <a:t>por:</a:t>
            </a:r>
          </a:p>
          <a:p>
            <a:pPr>
              <a:lnSpc>
                <a:spcPct val="115000"/>
              </a:lnSpc>
              <a:spcAft>
                <a:spcPts val="1000"/>
              </a:spcAft>
            </a:pPr>
            <a:r>
              <a:rPr lang="pt-BR" sz="2800" dirty="0">
                <a:latin typeface="+mn-lt"/>
                <a:ea typeface="Calibri" panose="020F0502020204030204" pitchFamily="34" charset="0"/>
                <a:cs typeface="Times New Roman" panose="02020603050405020304" pitchFamily="18" charset="0"/>
              </a:rPr>
              <a:t>a</a:t>
            </a:r>
            <a:r>
              <a:rPr lang="pt-BR" sz="2800" dirty="0">
                <a:effectLst/>
                <a:latin typeface="+mn-lt"/>
                <a:ea typeface="Calibri" panose="020F0502020204030204" pitchFamily="34" charset="0"/>
                <a:cs typeface="Times New Roman" panose="02020603050405020304" pitchFamily="18" charset="0"/>
              </a:rPr>
              <a:t>to ilícito  </a:t>
            </a:r>
            <a:r>
              <a:rPr lang="pt-BR" sz="2800" b="1" dirty="0">
                <a:solidFill>
                  <a:srgbClr val="FFC000"/>
                </a:solidFill>
                <a:effectLst/>
                <a:latin typeface="+mn-lt"/>
                <a:ea typeface="Calibri" panose="020F0502020204030204" pitchFamily="34" charset="0"/>
                <a:cs typeface="Times New Roman" panose="02020603050405020304" pitchFamily="18" charset="0"/>
              </a:rPr>
              <a:t>ou</a:t>
            </a:r>
            <a:r>
              <a:rPr lang="pt-BR" sz="2800" dirty="0">
                <a:effectLst/>
                <a:latin typeface="+mn-lt"/>
                <a:ea typeface="Calibri" panose="020F0502020204030204" pitchFamily="34" charset="0"/>
                <a:cs typeface="Times New Roman" panose="02020603050405020304" pitchFamily="18" charset="0"/>
              </a:rPr>
              <a:t>  exercício abusivo de direito</a:t>
            </a:r>
          </a:p>
          <a:p>
            <a:pPr marL="0" indent="0">
              <a:buNone/>
            </a:pPr>
            <a:endParaRPr lang="pt-BR" dirty="0"/>
          </a:p>
          <a:p>
            <a:pPr marL="0" indent="0">
              <a:buNone/>
            </a:pPr>
            <a:endParaRPr lang="pt-BR" dirty="0"/>
          </a:p>
        </p:txBody>
      </p:sp>
      <p:graphicFrame>
        <p:nvGraphicFramePr>
          <p:cNvPr id="2" name="Tabela 3">
            <a:extLst>
              <a:ext uri="{FF2B5EF4-FFF2-40B4-BE49-F238E27FC236}">
                <a16:creationId xmlns:a16="http://schemas.microsoft.com/office/drawing/2014/main" id="{01D24CCC-6F5B-42C6-B7F8-075C20851013}"/>
              </a:ext>
            </a:extLst>
          </p:cNvPr>
          <p:cNvGraphicFramePr>
            <a:graphicFrameLocks noGrp="1"/>
          </p:cNvGraphicFramePr>
          <p:nvPr>
            <p:extLst>
              <p:ext uri="{D42A27DB-BD31-4B8C-83A1-F6EECF244321}">
                <p14:modId xmlns:p14="http://schemas.microsoft.com/office/powerpoint/2010/main" val="3478376740"/>
              </p:ext>
            </p:extLst>
          </p:nvPr>
        </p:nvGraphicFramePr>
        <p:xfrm>
          <a:off x="681091" y="3429000"/>
          <a:ext cx="10240964" cy="2926080"/>
        </p:xfrm>
        <a:graphic>
          <a:graphicData uri="http://schemas.openxmlformats.org/drawingml/2006/table">
            <a:tbl>
              <a:tblPr firstRow="1" bandRow="1">
                <a:tableStyleId>{5C22544A-7EE6-4342-B048-85BDC9FD1C3A}</a:tableStyleId>
              </a:tblPr>
              <a:tblGrid>
                <a:gridCol w="10240964">
                  <a:extLst>
                    <a:ext uri="{9D8B030D-6E8A-4147-A177-3AD203B41FA5}">
                      <a16:colId xmlns:a16="http://schemas.microsoft.com/office/drawing/2014/main" val="2506180339"/>
                    </a:ext>
                  </a:extLst>
                </a:gridCol>
              </a:tblGrid>
              <a:tr h="1123972">
                <a:tc>
                  <a:txBody>
                    <a:bodyPr/>
                    <a:lstStyle/>
                    <a:p>
                      <a:pPr algn="just"/>
                      <a:r>
                        <a:rPr lang="pt-BR" sz="2400" b="1" kern="1200" dirty="0">
                          <a:solidFill>
                            <a:schemeClr val="lt1"/>
                          </a:solidFill>
                          <a:effectLst/>
                          <a:latin typeface="+mn-lt"/>
                          <a:ea typeface="+mn-ea"/>
                          <a:cs typeface="+mn-cs"/>
                        </a:rPr>
                        <a:t>Art. 186. </a:t>
                      </a:r>
                      <a:r>
                        <a:rPr lang="pt-BR" sz="2400" b="0" kern="1200" dirty="0">
                          <a:solidFill>
                            <a:schemeClr val="lt1"/>
                          </a:solidFill>
                          <a:effectLst/>
                          <a:latin typeface="+mn-lt"/>
                          <a:ea typeface="+mn-ea"/>
                          <a:cs typeface="+mn-cs"/>
                        </a:rPr>
                        <a:t>Aquele que, por ação ou omissão voluntária, negligência ou imprudência, violar direito e causar dano a outrem, </a:t>
                      </a:r>
                      <a:r>
                        <a:rPr lang="pt-BR" sz="2400" b="0" u="sng" kern="1200" dirty="0">
                          <a:solidFill>
                            <a:schemeClr val="lt1"/>
                          </a:solidFill>
                          <a:effectLst/>
                          <a:latin typeface="+mn-lt"/>
                          <a:ea typeface="+mn-ea"/>
                          <a:cs typeface="+mn-cs"/>
                        </a:rPr>
                        <a:t>ainda que exclusivamente moral</a:t>
                      </a:r>
                      <a:r>
                        <a:rPr lang="pt-BR" sz="2400" b="0" kern="1200" dirty="0">
                          <a:solidFill>
                            <a:schemeClr val="lt1"/>
                          </a:solidFill>
                          <a:effectLst/>
                          <a:latin typeface="+mn-lt"/>
                          <a:ea typeface="+mn-ea"/>
                          <a:cs typeface="+mn-cs"/>
                        </a:rPr>
                        <a:t>, comete ato ilícito.</a:t>
                      </a:r>
                    </a:p>
                    <a:p>
                      <a:pPr algn="just"/>
                      <a:endParaRPr lang="pt-BR" sz="2400" b="0" kern="1200" dirty="0">
                        <a:solidFill>
                          <a:schemeClr val="lt1"/>
                        </a:solidFill>
                        <a:effectLst/>
                        <a:latin typeface="+mn-lt"/>
                        <a:ea typeface="+mn-ea"/>
                        <a:cs typeface="+mn-cs"/>
                      </a:endParaRPr>
                    </a:p>
                    <a:p>
                      <a:pPr algn="just"/>
                      <a:r>
                        <a:rPr lang="pt-BR" sz="2400" b="1" kern="1200" dirty="0">
                          <a:solidFill>
                            <a:schemeClr val="lt1"/>
                          </a:solidFill>
                          <a:effectLst/>
                          <a:latin typeface="+mn-lt"/>
                          <a:ea typeface="+mn-ea"/>
                          <a:cs typeface="+mn-cs"/>
                        </a:rPr>
                        <a:t>Art. 187. </a:t>
                      </a:r>
                      <a:r>
                        <a:rPr lang="pt-BR" sz="2400" b="0" kern="1200" dirty="0">
                          <a:solidFill>
                            <a:schemeClr val="lt1"/>
                          </a:solidFill>
                          <a:effectLst/>
                          <a:latin typeface="+mn-lt"/>
                          <a:ea typeface="+mn-ea"/>
                          <a:cs typeface="+mn-cs"/>
                        </a:rPr>
                        <a:t>Também comete ato ilícito o titular de um </a:t>
                      </a:r>
                      <a:r>
                        <a:rPr lang="pt-BR" sz="2400" b="0" kern="1200" dirty="0" err="1">
                          <a:solidFill>
                            <a:schemeClr val="lt1"/>
                          </a:solidFill>
                          <a:effectLst/>
                          <a:latin typeface="+mn-lt"/>
                          <a:ea typeface="+mn-ea"/>
                          <a:cs typeface="+mn-cs"/>
                        </a:rPr>
                        <a:t>dto</a:t>
                      </a:r>
                      <a:r>
                        <a:rPr lang="pt-BR" sz="2400" b="0" kern="1200" dirty="0">
                          <a:solidFill>
                            <a:schemeClr val="lt1"/>
                          </a:solidFill>
                          <a:effectLst/>
                          <a:latin typeface="+mn-lt"/>
                          <a:ea typeface="+mn-ea"/>
                          <a:cs typeface="+mn-cs"/>
                        </a:rPr>
                        <a:t> que, ao exercê-lo, excede manifestamente os limites impostos pelo seu fim </a:t>
                      </a:r>
                      <a:r>
                        <a:rPr lang="pt-BR" sz="2400" b="0" kern="1200" dirty="0" err="1">
                          <a:solidFill>
                            <a:schemeClr val="lt1"/>
                          </a:solidFill>
                          <a:effectLst/>
                          <a:latin typeface="+mn-lt"/>
                          <a:ea typeface="+mn-ea"/>
                          <a:cs typeface="+mn-cs"/>
                        </a:rPr>
                        <a:t>econ</a:t>
                      </a:r>
                      <a:r>
                        <a:rPr lang="pt-BR" sz="2400" b="0" kern="1200" dirty="0">
                          <a:solidFill>
                            <a:schemeClr val="lt1"/>
                          </a:solidFill>
                          <a:effectLst/>
                          <a:latin typeface="+mn-lt"/>
                          <a:ea typeface="+mn-ea"/>
                          <a:cs typeface="+mn-cs"/>
                        </a:rPr>
                        <a:t>/social, boa-fé ou bons costumes.</a:t>
                      </a:r>
                    </a:p>
                    <a:p>
                      <a:endParaRPr lang="pt-BR" b="0" dirty="0"/>
                    </a:p>
                  </a:txBody>
                  <a:tcPr>
                    <a:solidFill>
                      <a:srgbClr val="2D6362"/>
                    </a:solidFill>
                  </a:tcPr>
                </a:tc>
                <a:extLst>
                  <a:ext uri="{0D108BD9-81ED-4DB2-BD59-A6C34878D82A}">
                    <a16:rowId xmlns:a16="http://schemas.microsoft.com/office/drawing/2014/main" val="2491204712"/>
                  </a:ext>
                </a:extLst>
              </a:tr>
            </a:tbl>
          </a:graphicData>
        </a:graphic>
      </p:graphicFrame>
    </p:spTree>
    <p:extLst>
      <p:ext uri="{BB962C8B-B14F-4D97-AF65-F5344CB8AC3E}">
        <p14:creationId xmlns:p14="http://schemas.microsoft.com/office/powerpoint/2010/main" val="3590115501"/>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00075" y="599090"/>
            <a:ext cx="10719565" cy="5649310"/>
          </a:xfrm>
        </p:spPr>
        <p:txBody>
          <a:bodyPr>
            <a:normAutofit/>
          </a:bodyPr>
          <a:lstStyle/>
          <a:p>
            <a:pPr marL="0" indent="0">
              <a:buNone/>
            </a:pPr>
            <a:r>
              <a:rPr lang="pt-BR" sz="3200" b="1" dirty="0">
                <a:solidFill>
                  <a:srgbClr val="FFFF00"/>
                </a:solidFill>
                <a:effectLst/>
                <a:ea typeface="Calibri" panose="020F0502020204030204" pitchFamily="34" charset="0"/>
                <a:cs typeface="Times New Roman" panose="02020603050405020304" pitchFamily="18" charset="0"/>
              </a:rPr>
              <a:t>    Evolução do conceito de dano moral:</a:t>
            </a:r>
          </a:p>
          <a:p>
            <a:pPr marL="0" indent="0">
              <a:buNone/>
            </a:pPr>
            <a:endParaRPr lang="pt-BR" sz="2400" dirty="0"/>
          </a:p>
          <a:p>
            <a:pPr marL="457200" algn="just">
              <a:lnSpc>
                <a:spcPct val="115000"/>
              </a:lnSpc>
            </a:pPr>
            <a:r>
              <a:rPr lang="pt-BR" sz="2400" dirty="0">
                <a:effectLst/>
                <a:ea typeface="Calibri" panose="020F0502020204030204" pitchFamily="34" charset="0"/>
                <a:cs typeface="Times New Roman" panose="02020603050405020304" pitchFamily="18" charset="0"/>
              </a:rPr>
              <a:t>a) </a:t>
            </a:r>
            <a:r>
              <a:rPr lang="pt-BR" sz="2400" dirty="0" err="1">
                <a:effectLst/>
                <a:ea typeface="Calibri" panose="020F0502020204030204" pitchFamily="34" charset="0"/>
                <a:cs typeface="Times New Roman" panose="02020603050405020304" pitchFamily="18" charset="0"/>
              </a:rPr>
              <a:t>pretium</a:t>
            </a:r>
            <a:r>
              <a:rPr lang="pt-BR" sz="2400" dirty="0">
                <a:effectLst/>
                <a:ea typeface="Calibri" panose="020F0502020204030204" pitchFamily="34" charset="0"/>
                <a:cs typeface="Times New Roman" panose="02020603050405020304" pitchFamily="18" charset="0"/>
              </a:rPr>
              <a:t> </a:t>
            </a:r>
            <a:r>
              <a:rPr lang="pt-BR" sz="2400" dirty="0" err="1">
                <a:effectLst/>
                <a:ea typeface="Calibri" panose="020F0502020204030204" pitchFamily="34" charset="0"/>
                <a:cs typeface="Times New Roman" panose="02020603050405020304" pitchFamily="18" charset="0"/>
              </a:rPr>
              <a:t>doloris</a:t>
            </a:r>
            <a:r>
              <a:rPr lang="pt-BR" sz="2400" dirty="0">
                <a:effectLst/>
                <a:ea typeface="Calibri" panose="020F0502020204030204" pitchFamily="34" charset="0"/>
                <a:cs typeface="Times New Roman" panose="02020603050405020304" pitchFamily="18" charset="0"/>
              </a:rPr>
              <a:t> + não suscetível de valoração econômica</a:t>
            </a:r>
          </a:p>
          <a:p>
            <a:pPr marL="114300" indent="0" algn="just">
              <a:lnSpc>
                <a:spcPct val="115000"/>
              </a:lnSpc>
              <a:spcAft>
                <a:spcPts val="1000"/>
              </a:spcAft>
              <a:buNone/>
            </a:pPr>
            <a:r>
              <a:rPr lang="pt-PT" sz="1800" i="1" dirty="0">
                <a:effectLst/>
                <a:ea typeface="Calibri" panose="020F0502020204030204" pitchFamily="34" charset="0"/>
                <a:cs typeface="Times New Roman" panose="02020603050405020304" pitchFamily="18" charset="0"/>
              </a:rPr>
              <a:t>          Savatier</a:t>
            </a:r>
            <a:r>
              <a:rPr lang="pt-PT" sz="1800" dirty="0">
                <a:effectLst/>
                <a:ea typeface="Calibri" panose="020F0502020204030204" pitchFamily="34" charset="0"/>
                <a:cs typeface="Times New Roman" panose="02020603050405020304" pitchFamily="18" charset="0"/>
              </a:rPr>
              <a:t>:  </a:t>
            </a:r>
            <a:r>
              <a:rPr lang="pt-PT" sz="1800" i="1" dirty="0">
                <a:effectLst/>
                <a:ea typeface="Calibri" panose="020F0502020204030204" pitchFamily="34" charset="0"/>
                <a:cs typeface="Times New Roman" panose="02020603050405020304" pitchFamily="18" charset="0"/>
              </a:rPr>
              <a:t>qualquer sofrimento humano não causado por uma perda pecuniária</a:t>
            </a:r>
          </a:p>
          <a:p>
            <a:pPr marL="114300" indent="0" algn="just">
              <a:lnSpc>
                <a:spcPct val="115000"/>
              </a:lnSpc>
              <a:spcAft>
                <a:spcPts val="1000"/>
              </a:spcAft>
              <a:buNone/>
            </a:pPr>
            <a:endParaRPr lang="pt-BR" sz="1800" i="1" dirty="0">
              <a:effectLst/>
              <a:ea typeface="Calibri" panose="020F0502020204030204" pitchFamily="34" charset="0"/>
              <a:cs typeface="Times New Roman" panose="02020603050405020304" pitchFamily="18" charset="0"/>
            </a:endParaRPr>
          </a:p>
          <a:p>
            <a:pPr marL="457200" algn="just">
              <a:lnSpc>
                <a:spcPct val="115000"/>
              </a:lnSpc>
            </a:pPr>
            <a:r>
              <a:rPr lang="pt-BR" sz="2400" dirty="0">
                <a:effectLst/>
                <a:ea typeface="Calibri" panose="020F0502020204030204" pitchFamily="34" charset="0"/>
                <a:cs typeface="Times New Roman" panose="02020603050405020304" pitchFamily="18" charset="0"/>
              </a:rPr>
              <a:t>b) violação a direito de personalidade </a:t>
            </a:r>
            <a:r>
              <a:rPr lang="pt-BR" dirty="0">
                <a:effectLst/>
                <a:ea typeface="Calibri" panose="020F0502020204030204" pitchFamily="34" charset="0"/>
                <a:cs typeface="Times New Roman" panose="02020603050405020304" pitchFamily="18" charset="0"/>
              </a:rPr>
              <a:t>(Alemanha)   </a:t>
            </a:r>
            <a:r>
              <a:rPr lang="pt-BR" sz="2400" dirty="0">
                <a:effectLst/>
                <a:ea typeface="Calibri" panose="020F0502020204030204" pitchFamily="34" charset="0"/>
                <a:cs typeface="Times New Roman" panose="02020603050405020304" pitchFamily="18" charset="0"/>
              </a:rPr>
              <a:t>		                                       </a:t>
            </a:r>
            <a:r>
              <a:rPr lang="pt-BR" sz="2400" i="1" dirty="0">
                <a:solidFill>
                  <a:srgbClr val="FFC000"/>
                </a:solidFill>
                <a:effectLst/>
                <a:ea typeface="Calibri" panose="020F0502020204030204" pitchFamily="34" charset="0"/>
                <a:cs typeface="Times New Roman" panose="02020603050405020304" pitchFamily="18" charset="0"/>
              </a:rPr>
              <a:t>Art. 1º, III, CF: </a:t>
            </a:r>
            <a:r>
              <a:rPr lang="pt-BR" i="1" dirty="0">
                <a:solidFill>
                  <a:srgbClr val="FFC000"/>
                </a:solidFill>
                <a:effectLst/>
                <a:ea typeface="Calibri" panose="020F0502020204030204" pitchFamily="34" charset="0"/>
                <a:cs typeface="Times New Roman" panose="02020603050405020304" pitchFamily="18" charset="0"/>
              </a:rPr>
              <a:t>A Rep.do BR tem como fundamento a dignidade da PH;</a:t>
            </a:r>
          </a:p>
          <a:p>
            <a:pPr marL="114300" indent="0" algn="just">
              <a:lnSpc>
                <a:spcPct val="115000"/>
              </a:lnSpc>
              <a:buNone/>
            </a:pPr>
            <a:endParaRPr lang="pt-BR" dirty="0">
              <a:effectLst/>
              <a:ea typeface="Calibri" panose="020F0502020204030204" pitchFamily="34" charset="0"/>
              <a:cs typeface="Times New Roman" panose="02020603050405020304" pitchFamily="18" charset="0"/>
            </a:endParaRPr>
          </a:p>
          <a:p>
            <a:pPr marL="457200" algn="just">
              <a:lnSpc>
                <a:spcPct val="115000"/>
              </a:lnSpc>
              <a:spcAft>
                <a:spcPts val="1000"/>
              </a:spcAft>
            </a:pPr>
            <a:r>
              <a:rPr lang="pt-BR" sz="2400" dirty="0">
                <a:effectLst/>
                <a:ea typeface="Calibri" panose="020F0502020204030204" pitchFamily="34" charset="0"/>
                <a:cs typeface="Times New Roman" panose="02020603050405020304" pitchFamily="18" charset="0"/>
              </a:rPr>
              <a:t>c) </a:t>
            </a:r>
            <a:r>
              <a:rPr lang="pt-BR" sz="2200" dirty="0">
                <a:effectLst/>
                <a:ea typeface="Calibri" panose="020F0502020204030204" pitchFamily="34" charset="0"/>
                <a:cs typeface="Times New Roman" panose="02020603050405020304" pitchFamily="18" charset="0"/>
              </a:rPr>
              <a:t>lesão a um interesse existencial concretamente merecedor de tutela </a:t>
            </a:r>
            <a:r>
              <a:rPr lang="pt-BR" sz="2400" dirty="0">
                <a:effectLst/>
                <a:ea typeface="Calibri" panose="020F0502020204030204" pitchFamily="34" charset="0"/>
                <a:cs typeface="Times New Roman" panose="02020603050405020304" pitchFamily="18" charset="0"/>
              </a:rPr>
              <a:t>- </a:t>
            </a:r>
            <a:r>
              <a:rPr lang="pt-BR" i="1" dirty="0">
                <a:effectLst/>
                <a:ea typeface="Calibri" panose="020F0502020204030204" pitchFamily="34" charset="0"/>
                <a:cs typeface="Times New Roman" panose="02020603050405020304" pitchFamily="18" charset="0"/>
              </a:rPr>
              <a:t>*N. </a:t>
            </a:r>
            <a:r>
              <a:rPr lang="pt-BR" i="1" dirty="0" err="1">
                <a:effectLst/>
                <a:ea typeface="Calibri" panose="020F0502020204030204" pitchFamily="34" charset="0"/>
                <a:cs typeface="Times New Roman" panose="02020603050405020304" pitchFamily="18" charset="0"/>
              </a:rPr>
              <a:t>Rosenvald</a:t>
            </a:r>
            <a:endParaRPr lang="pt-BR" i="1" dirty="0">
              <a:effectLst/>
              <a:ea typeface="Calibri" panose="020F0502020204030204" pitchFamily="34" charset="0"/>
              <a:cs typeface="Times New Roman" panose="02020603050405020304" pitchFamily="18" charset="0"/>
            </a:endParaRPr>
          </a:p>
          <a:p>
            <a:pPr marL="0" indent="0">
              <a:buNone/>
            </a:pPr>
            <a:endParaRPr lang="pt-BR" dirty="0"/>
          </a:p>
        </p:txBody>
      </p:sp>
    </p:spTree>
    <p:extLst>
      <p:ext uri="{BB962C8B-B14F-4D97-AF65-F5344CB8AC3E}">
        <p14:creationId xmlns:p14="http://schemas.microsoft.com/office/powerpoint/2010/main" val="2626090897"/>
      </p:ext>
    </p:extLst>
  </p:cSld>
  <p:clrMapOvr>
    <a:masterClrMapping/>
  </p:clrMapOvr>
  <p:transition spd="slow">
    <p:randomBar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4796E85A-F340-407C-84CE-FDDE890A6355}"/>
              </a:ext>
            </a:extLst>
          </p:cNvPr>
          <p:cNvSpPr>
            <a:spLocks noGrp="1"/>
          </p:cNvSpPr>
          <p:nvPr>
            <p:ph idx="1"/>
          </p:nvPr>
        </p:nvSpPr>
        <p:spPr>
          <a:xfrm>
            <a:off x="833438" y="3548804"/>
            <a:ext cx="10212388" cy="3090582"/>
          </a:xfrm>
        </p:spPr>
        <p:txBody>
          <a:bodyPr/>
          <a:lstStyle/>
          <a:p>
            <a:pPr algn="just">
              <a:lnSpc>
                <a:spcPct val="115000"/>
              </a:lnSpc>
              <a:spcAft>
                <a:spcPts val="1000"/>
              </a:spcAft>
            </a:pPr>
            <a:r>
              <a:rPr lang="pt-BR" sz="2800" i="1" dirty="0" err="1">
                <a:effectLst/>
                <a:latin typeface="+mn-lt"/>
                <a:ea typeface="Calibri" panose="020F0502020204030204" pitchFamily="34" charset="0"/>
                <a:cs typeface="Times New Roman" panose="02020603050405020304" pitchFamily="18" charset="0"/>
              </a:rPr>
              <a:t>numerus</a:t>
            </a:r>
            <a:r>
              <a:rPr lang="pt-BR" sz="2800" i="1" dirty="0">
                <a:effectLst/>
                <a:latin typeface="+mn-lt"/>
                <a:ea typeface="Calibri" panose="020F0502020204030204" pitchFamily="34" charset="0"/>
                <a:cs typeface="Times New Roman" panose="02020603050405020304" pitchFamily="18" charset="0"/>
              </a:rPr>
              <a:t> </a:t>
            </a:r>
            <a:r>
              <a:rPr lang="pt-BR" sz="2800" i="1" dirty="0" err="1">
                <a:effectLst/>
                <a:latin typeface="+mn-lt"/>
                <a:ea typeface="Calibri" panose="020F0502020204030204" pitchFamily="34" charset="0"/>
                <a:cs typeface="Times New Roman" panose="02020603050405020304" pitchFamily="18" charset="0"/>
              </a:rPr>
              <a:t>clausus</a:t>
            </a:r>
            <a:r>
              <a:rPr lang="pt-BR" sz="2800" dirty="0">
                <a:effectLst/>
                <a:latin typeface="+mn-lt"/>
                <a:ea typeface="Calibri" panose="020F0502020204030204" pitchFamily="34" charset="0"/>
                <a:cs typeface="Times New Roman" panose="02020603050405020304" pitchFamily="18" charset="0"/>
              </a:rPr>
              <a:t> ou exemplificativo?</a:t>
            </a:r>
          </a:p>
          <a:p>
            <a:pPr algn="just">
              <a:lnSpc>
                <a:spcPct val="115000"/>
              </a:lnSpc>
              <a:spcAft>
                <a:spcPts val="1000"/>
              </a:spcAft>
            </a:pPr>
            <a:endParaRPr lang="pt-BR" sz="800" dirty="0">
              <a:effectLst/>
              <a:latin typeface="+mn-lt"/>
              <a:ea typeface="Calibri" panose="020F0502020204030204" pitchFamily="34" charset="0"/>
              <a:cs typeface="Times New Roman" panose="02020603050405020304" pitchFamily="18" charset="0"/>
            </a:endParaRPr>
          </a:p>
          <a:p>
            <a:pPr algn="just">
              <a:lnSpc>
                <a:spcPct val="115000"/>
              </a:lnSpc>
              <a:spcAft>
                <a:spcPts val="1000"/>
              </a:spcAft>
            </a:pPr>
            <a:r>
              <a:rPr lang="pt-BR" sz="2800" dirty="0">
                <a:effectLst/>
                <a:latin typeface="+mn-lt"/>
                <a:ea typeface="Calibri" panose="020F0502020204030204" pitchFamily="34" charset="0"/>
                <a:cs typeface="Times New Roman" panose="02020603050405020304" pitchFamily="18" charset="0"/>
              </a:rPr>
              <a:t>Espécies:  </a:t>
            </a:r>
          </a:p>
          <a:p>
            <a:pPr marL="0" indent="0" algn="just">
              <a:lnSpc>
                <a:spcPct val="115000"/>
              </a:lnSpc>
              <a:spcAft>
                <a:spcPts val="1000"/>
              </a:spcAft>
              <a:buNone/>
            </a:pPr>
            <a:r>
              <a:rPr lang="pt-BR" sz="2800" dirty="0">
                <a:effectLst/>
                <a:latin typeface="+mn-lt"/>
                <a:ea typeface="Calibri" panose="020F0502020204030204" pitchFamily="34" charset="0"/>
                <a:cs typeface="Times New Roman" panose="02020603050405020304" pitchFamily="18" charset="0"/>
              </a:rPr>
              <a:t>    </a:t>
            </a:r>
            <a:r>
              <a:rPr lang="pt-BR" sz="2400" dirty="0">
                <a:effectLst/>
                <a:latin typeface="+mn-lt"/>
                <a:ea typeface="Calibri" panose="020F0502020204030204" pitchFamily="34" charset="0"/>
                <a:cs typeface="Times New Roman" panose="02020603050405020304" pitchFamily="18" charset="0"/>
              </a:rPr>
              <a:t>dano à imagem; estético; biológico, existencial, </a:t>
            </a:r>
            <a:r>
              <a:rPr lang="pt-BR" sz="2400" dirty="0" err="1">
                <a:effectLst/>
                <a:latin typeface="+mn-lt"/>
                <a:ea typeface="Calibri" panose="020F0502020204030204" pitchFamily="34" charset="0"/>
                <a:cs typeface="Times New Roman" panose="02020603050405020304" pitchFamily="18" charset="0"/>
              </a:rPr>
              <a:t>etc</a:t>
            </a:r>
            <a:r>
              <a:rPr lang="pt-BR" sz="2400" dirty="0">
                <a:effectLst/>
                <a:latin typeface="+mn-lt"/>
                <a:ea typeface="Calibri" panose="020F0502020204030204" pitchFamily="34" charset="0"/>
                <a:cs typeface="Times New Roman" panose="02020603050405020304" pitchFamily="18" charset="0"/>
              </a:rPr>
              <a:t>;</a:t>
            </a:r>
          </a:p>
        </p:txBody>
      </p:sp>
      <p:graphicFrame>
        <p:nvGraphicFramePr>
          <p:cNvPr id="6" name="Tabela 6">
            <a:extLst>
              <a:ext uri="{FF2B5EF4-FFF2-40B4-BE49-F238E27FC236}">
                <a16:creationId xmlns:a16="http://schemas.microsoft.com/office/drawing/2014/main" id="{A7345D32-D77B-4847-A3AB-A066F14BA202}"/>
              </a:ext>
            </a:extLst>
          </p:cNvPr>
          <p:cNvGraphicFramePr>
            <a:graphicFrameLocks noGrp="1"/>
          </p:cNvGraphicFramePr>
          <p:nvPr>
            <p:extLst>
              <p:ext uri="{D42A27DB-BD31-4B8C-83A1-F6EECF244321}">
                <p14:modId xmlns:p14="http://schemas.microsoft.com/office/powerpoint/2010/main" val="707490678"/>
              </p:ext>
            </p:extLst>
          </p:nvPr>
        </p:nvGraphicFramePr>
        <p:xfrm>
          <a:off x="1146174" y="805390"/>
          <a:ext cx="9197975" cy="2560320"/>
        </p:xfrm>
        <a:graphic>
          <a:graphicData uri="http://schemas.openxmlformats.org/drawingml/2006/table">
            <a:tbl>
              <a:tblPr firstRow="1" bandRow="1">
                <a:tableStyleId>{5C22544A-7EE6-4342-B048-85BDC9FD1C3A}</a:tableStyleId>
              </a:tblPr>
              <a:tblGrid>
                <a:gridCol w="9197975">
                  <a:extLst>
                    <a:ext uri="{9D8B030D-6E8A-4147-A177-3AD203B41FA5}">
                      <a16:colId xmlns:a16="http://schemas.microsoft.com/office/drawing/2014/main" val="38350815"/>
                    </a:ext>
                  </a:extLst>
                </a:gridCol>
              </a:tblGrid>
              <a:tr h="1423460">
                <a:tc>
                  <a:txBody>
                    <a:bodyPr/>
                    <a:lstStyle/>
                    <a:p>
                      <a:pPr algn="just"/>
                      <a:r>
                        <a:rPr lang="pt-BR" sz="2400" b="1" kern="1200" dirty="0">
                          <a:solidFill>
                            <a:srgbClr val="FFC000"/>
                          </a:solidFill>
                          <a:effectLst/>
                          <a:latin typeface="+mn-lt"/>
                          <a:ea typeface="+mn-ea"/>
                          <a:cs typeface="+mn-cs"/>
                        </a:rPr>
                        <a:t>Matriz constitucional: </a:t>
                      </a:r>
                    </a:p>
                    <a:p>
                      <a:pPr algn="just"/>
                      <a:endParaRPr lang="pt-BR" sz="2400" b="1" kern="1200" dirty="0">
                        <a:solidFill>
                          <a:schemeClr val="lt1"/>
                        </a:solidFill>
                        <a:effectLst/>
                        <a:latin typeface="+mn-lt"/>
                        <a:ea typeface="+mn-ea"/>
                        <a:cs typeface="+mn-cs"/>
                      </a:endParaRPr>
                    </a:p>
                    <a:p>
                      <a:pPr algn="just"/>
                      <a:r>
                        <a:rPr lang="pt-BR" sz="2400" b="1" kern="1200" dirty="0">
                          <a:solidFill>
                            <a:schemeClr val="lt1"/>
                          </a:solidFill>
                          <a:effectLst/>
                          <a:latin typeface="+mn-lt"/>
                          <a:ea typeface="+mn-ea"/>
                          <a:cs typeface="+mn-cs"/>
                        </a:rPr>
                        <a:t>Art. 5º, X: são invioláveis a </a:t>
                      </a:r>
                      <a:r>
                        <a:rPr lang="pt-BR" sz="2400" b="1" i="1" kern="1200" dirty="0">
                          <a:solidFill>
                            <a:schemeClr val="lt1"/>
                          </a:solidFill>
                          <a:effectLst/>
                          <a:latin typeface="+mn-lt"/>
                          <a:ea typeface="+mn-ea"/>
                          <a:cs typeface="+mn-cs"/>
                        </a:rPr>
                        <a:t>intimidade, a vida privada, a honra </a:t>
                      </a:r>
                      <a:r>
                        <a:rPr lang="pt-BR" sz="2400" b="1" kern="1200" dirty="0">
                          <a:solidFill>
                            <a:schemeClr val="lt1"/>
                          </a:solidFill>
                          <a:effectLst/>
                          <a:latin typeface="+mn-lt"/>
                          <a:ea typeface="+mn-ea"/>
                          <a:cs typeface="+mn-cs"/>
                        </a:rPr>
                        <a:t>e a</a:t>
                      </a:r>
                      <a:r>
                        <a:rPr lang="pt-BR" sz="2400" b="1" i="1" kern="1200" dirty="0">
                          <a:solidFill>
                            <a:schemeClr val="lt1"/>
                          </a:solidFill>
                          <a:effectLst/>
                          <a:latin typeface="+mn-lt"/>
                          <a:ea typeface="+mn-ea"/>
                          <a:cs typeface="+mn-cs"/>
                        </a:rPr>
                        <a:t> imagem </a:t>
                      </a:r>
                      <a:r>
                        <a:rPr lang="pt-BR" sz="2400" b="1" kern="1200" dirty="0">
                          <a:solidFill>
                            <a:schemeClr val="lt1"/>
                          </a:solidFill>
                          <a:effectLst/>
                          <a:latin typeface="+mn-lt"/>
                          <a:ea typeface="+mn-ea"/>
                          <a:cs typeface="+mn-cs"/>
                        </a:rPr>
                        <a:t>das pessoas, assegurado o direito a indenização pelo dano material ou moral decorrente de sua violação;</a:t>
                      </a:r>
                    </a:p>
                    <a:p>
                      <a:endParaRPr lang="pt-BR" dirty="0"/>
                    </a:p>
                  </a:txBody>
                  <a:tcPr>
                    <a:solidFill>
                      <a:srgbClr val="3A756C"/>
                    </a:solidFill>
                  </a:tcPr>
                </a:tc>
                <a:extLst>
                  <a:ext uri="{0D108BD9-81ED-4DB2-BD59-A6C34878D82A}">
                    <a16:rowId xmlns:a16="http://schemas.microsoft.com/office/drawing/2014/main" val="1786803558"/>
                  </a:ext>
                </a:extLst>
              </a:tr>
            </a:tbl>
          </a:graphicData>
        </a:graphic>
      </p:graphicFrame>
    </p:spTree>
    <p:extLst>
      <p:ext uri="{BB962C8B-B14F-4D97-AF65-F5344CB8AC3E}">
        <p14:creationId xmlns:p14="http://schemas.microsoft.com/office/powerpoint/2010/main" val="1966593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412E5368-1BDD-47A4-81E4-C9D3D7313267}"/>
              </a:ext>
            </a:extLst>
          </p:cNvPr>
          <p:cNvSpPr>
            <a:spLocks noGrp="1"/>
          </p:cNvSpPr>
          <p:nvPr>
            <p:ph idx="1"/>
          </p:nvPr>
        </p:nvSpPr>
        <p:spPr>
          <a:xfrm>
            <a:off x="646111" y="535472"/>
            <a:ext cx="10469563" cy="5896859"/>
          </a:xfrm>
        </p:spPr>
        <p:txBody>
          <a:bodyPr>
            <a:normAutofit fontScale="62500" lnSpcReduction="20000"/>
          </a:bodyPr>
          <a:lstStyle/>
          <a:p>
            <a:pPr marL="0" indent="0" algn="just">
              <a:buNone/>
            </a:pPr>
            <a:r>
              <a:rPr lang="pt-BR" sz="3300" b="1" dirty="0">
                <a:solidFill>
                  <a:srgbClr val="FFC000"/>
                </a:solidFill>
                <a:effectLst/>
                <a:latin typeface="+mn-lt"/>
                <a:ea typeface="Calibri" panose="020F0502020204030204" pitchFamily="34" charset="0"/>
                <a:cs typeface="Times New Roman" panose="02020603050405020304" pitchFamily="18" charset="0"/>
              </a:rPr>
              <a:t>PROCESSUAL CIVIL. PUBLICAÇÃO VEICULADA EM REDE SOCIAL </a:t>
            </a:r>
            <a:r>
              <a:rPr lang="pt-BR" sz="3300" dirty="0">
                <a:effectLst/>
                <a:latin typeface="+mn-lt"/>
                <a:ea typeface="Calibri" panose="020F0502020204030204" pitchFamily="34" charset="0"/>
                <a:cs typeface="Times New Roman" panose="02020603050405020304" pitchFamily="18" charset="0"/>
              </a:rPr>
              <a:t>–   </a:t>
            </a:r>
          </a:p>
          <a:p>
            <a:pPr marL="0" indent="0" algn="just">
              <a:buNone/>
            </a:pPr>
            <a:r>
              <a:rPr lang="pt-BR" sz="3300" dirty="0">
                <a:effectLst/>
                <a:latin typeface="+mn-lt"/>
                <a:ea typeface="Calibri" panose="020F0502020204030204" pitchFamily="34" charset="0"/>
                <a:cs typeface="Times New Roman" panose="02020603050405020304" pitchFamily="18" charset="0"/>
              </a:rPr>
              <a:t>                          </a:t>
            </a:r>
          </a:p>
          <a:p>
            <a:pPr marL="0" indent="0" algn="just">
              <a:buNone/>
            </a:pPr>
            <a:r>
              <a:rPr lang="pt-BR" sz="3300" dirty="0">
                <a:effectLst/>
                <a:latin typeface="+mn-lt"/>
                <a:ea typeface="Calibri" panose="020F0502020204030204" pitchFamily="34" charset="0"/>
                <a:cs typeface="Times New Roman" panose="02020603050405020304" pitchFamily="18" charset="0"/>
              </a:rPr>
              <a:t>(...) 3. Sobre o acidente, assim se expressou o réu no Instagram: “</a:t>
            </a:r>
            <a:r>
              <a:rPr lang="pt-BR" sz="3300" i="1" dirty="0">
                <a:effectLst/>
                <a:latin typeface="+mn-lt"/>
                <a:ea typeface="Calibri" panose="020F0502020204030204" pitchFamily="34" charset="0"/>
                <a:cs typeface="Times New Roman" panose="02020603050405020304" pitchFamily="18" charset="0"/>
              </a:rPr>
              <a:t>O motorista, irresponsável e não civilizado, Francisco Vieira dos Santos, de 81 anos, me atropelou tentando passar por cima de mim. Peço que divulguem, extensivamente esse texto e essa foto, com o intuito de conscientizar as pessoas e tentar melhorar a paz no trânsito [...]</a:t>
            </a:r>
            <a:r>
              <a:rPr lang="pt-BR" sz="3300" dirty="0">
                <a:effectLst/>
                <a:latin typeface="+mn-lt"/>
                <a:ea typeface="Calibri" panose="020F0502020204030204" pitchFamily="34" charset="0"/>
                <a:cs typeface="Times New Roman" panose="02020603050405020304" pitchFamily="18" charset="0"/>
              </a:rPr>
              <a:t>. E </a:t>
            </a:r>
            <a:r>
              <a:rPr lang="pt-BR" sz="3300" u="sng" dirty="0">
                <a:effectLst/>
                <a:latin typeface="+mn-lt"/>
                <a:ea typeface="Calibri" panose="020F0502020204030204" pitchFamily="34" charset="0"/>
                <a:cs typeface="Times New Roman" panose="02020603050405020304" pitchFamily="18" charset="0"/>
              </a:rPr>
              <a:t>complementa</a:t>
            </a:r>
            <a:r>
              <a:rPr lang="pt-BR" sz="3300" dirty="0">
                <a:effectLst/>
                <a:latin typeface="+mn-lt"/>
                <a:ea typeface="Calibri" panose="020F0502020204030204" pitchFamily="34" charset="0"/>
                <a:cs typeface="Times New Roman" panose="02020603050405020304" pitchFamily="18" charset="0"/>
              </a:rPr>
              <a:t>: </a:t>
            </a:r>
            <a:r>
              <a:rPr lang="pt-BR" sz="3300" i="1" dirty="0">
                <a:effectLst/>
                <a:latin typeface="+mn-lt"/>
                <a:ea typeface="Calibri" panose="020F0502020204030204" pitchFamily="34" charset="0"/>
                <a:cs typeface="Times New Roman" panose="02020603050405020304" pitchFamily="18" charset="0"/>
              </a:rPr>
              <a:t>Divulguem a cara desse </a:t>
            </a:r>
            <a:r>
              <a:rPr lang="pt-BR" sz="3300" i="1" dirty="0">
                <a:solidFill>
                  <a:schemeClr val="tx1">
                    <a:lumMod val="85000"/>
                  </a:schemeClr>
                </a:solidFill>
                <a:effectLst/>
                <a:latin typeface="+mn-lt"/>
                <a:ea typeface="Calibri" panose="020F0502020204030204" pitchFamily="34" charset="0"/>
                <a:cs typeface="Times New Roman" panose="02020603050405020304" pitchFamily="18" charset="0"/>
              </a:rPr>
              <a:t>filho da puta</a:t>
            </a:r>
            <a:r>
              <a:rPr lang="pt-BR" sz="3300" i="1" dirty="0">
                <a:effectLst/>
                <a:latin typeface="+mn-lt"/>
                <a:ea typeface="Calibri" panose="020F0502020204030204" pitchFamily="34" charset="0"/>
                <a:cs typeface="Times New Roman" panose="02020603050405020304" pitchFamily="18" charset="0"/>
              </a:rPr>
              <a:t>!</a:t>
            </a:r>
            <a:r>
              <a:rPr lang="pt-BR" sz="3300" dirty="0">
                <a:effectLst/>
                <a:latin typeface="+mn-lt"/>
                <a:ea typeface="Calibri" panose="020F0502020204030204" pitchFamily="34" charset="0"/>
                <a:cs typeface="Times New Roman" panose="02020603050405020304" pitchFamily="18" charset="0"/>
              </a:rPr>
              <a:t>[...] </a:t>
            </a:r>
            <a:r>
              <a:rPr lang="pt-BR" sz="3300" i="1" dirty="0">
                <a:effectLst/>
                <a:latin typeface="+mn-lt"/>
                <a:ea typeface="Calibri" panose="020F0502020204030204" pitchFamily="34" charset="0"/>
                <a:cs typeface="Times New Roman" panose="02020603050405020304" pitchFamily="18" charset="0"/>
              </a:rPr>
              <a:t>Divulguem a cara desse </a:t>
            </a:r>
            <a:r>
              <a:rPr lang="pt-BR" sz="3300" i="1" dirty="0">
                <a:solidFill>
                  <a:schemeClr val="tx1">
                    <a:lumMod val="85000"/>
                  </a:schemeClr>
                </a:solidFill>
                <a:effectLst/>
                <a:latin typeface="+mn-lt"/>
                <a:ea typeface="Calibri" panose="020F0502020204030204" pitchFamily="34" charset="0"/>
                <a:cs typeface="Times New Roman" panose="02020603050405020304" pitchFamily="18" charset="0"/>
              </a:rPr>
              <a:t>desgraçado</a:t>
            </a:r>
            <a:r>
              <a:rPr lang="pt-BR" sz="3300" i="1" dirty="0">
                <a:effectLst/>
                <a:latin typeface="+mn-lt"/>
                <a:ea typeface="Calibri" panose="020F0502020204030204" pitchFamily="34" charset="0"/>
                <a:cs typeface="Times New Roman" panose="02020603050405020304" pitchFamily="18" charset="0"/>
              </a:rPr>
              <a:t> por favor, quero ele em todos os celulares de Brasília!</a:t>
            </a:r>
            <a:r>
              <a:rPr lang="pt-BR" sz="3300" dirty="0">
                <a:effectLst/>
                <a:latin typeface="+mn-lt"/>
                <a:ea typeface="Calibri" panose="020F0502020204030204" pitchFamily="34" charset="0"/>
                <a:cs typeface="Times New Roman" panose="02020603050405020304" pitchFamily="18" charset="0"/>
              </a:rPr>
              <a:t>   (...) </a:t>
            </a:r>
          </a:p>
          <a:p>
            <a:pPr marL="0" indent="0" algn="just">
              <a:buNone/>
            </a:pPr>
            <a:r>
              <a:rPr lang="pt-BR" sz="3300" dirty="0">
                <a:effectLst/>
                <a:latin typeface="+mn-lt"/>
                <a:ea typeface="Calibri" panose="020F0502020204030204" pitchFamily="34" charset="0"/>
                <a:cs typeface="Times New Roman" panose="02020603050405020304" pitchFamily="18" charset="0"/>
              </a:rPr>
              <a:t> </a:t>
            </a:r>
          </a:p>
          <a:p>
            <a:pPr marL="0" indent="0" algn="just">
              <a:buNone/>
            </a:pPr>
            <a:r>
              <a:rPr lang="pt-BR" sz="3300" dirty="0">
                <a:effectLst/>
                <a:latin typeface="+mn-lt"/>
                <a:ea typeface="Calibri" panose="020F0502020204030204" pitchFamily="34" charset="0"/>
                <a:cs typeface="Times New Roman" panose="02020603050405020304" pitchFamily="18" charset="0"/>
              </a:rPr>
              <a:t>4. Neste caso, constata-se que </a:t>
            </a:r>
            <a:r>
              <a:rPr lang="pt-BR" sz="3300" u="sng" dirty="0">
                <a:effectLst/>
                <a:latin typeface="+mn-lt"/>
                <a:ea typeface="Calibri" panose="020F0502020204030204" pitchFamily="34" charset="0"/>
                <a:cs typeface="Times New Roman" panose="02020603050405020304" pitchFamily="18" charset="0"/>
              </a:rPr>
              <a:t>o réu extrapolou seu direito de livre manifestação</a:t>
            </a:r>
            <a:r>
              <a:rPr lang="pt-BR" sz="3300" dirty="0">
                <a:effectLst/>
                <a:latin typeface="+mn-lt"/>
                <a:ea typeface="Calibri" panose="020F0502020204030204" pitchFamily="34" charset="0"/>
                <a:cs typeface="Times New Roman" panose="02020603050405020304" pitchFamily="18" charset="0"/>
              </a:rPr>
              <a:t>, (...) chegando a incitar outros a compartilhar tais mensagens, mas não com o intuito de conscientizar, mas sim de prejudicar o autor, destilando ódio com palavras de baixo calão. </a:t>
            </a:r>
          </a:p>
          <a:p>
            <a:pPr marL="0" indent="0" algn="just">
              <a:buNone/>
            </a:pPr>
            <a:endParaRPr lang="pt-BR" sz="3300" dirty="0">
              <a:effectLst/>
              <a:latin typeface="+mn-lt"/>
              <a:ea typeface="Calibri" panose="020F0502020204030204" pitchFamily="34" charset="0"/>
              <a:cs typeface="Times New Roman" panose="02020603050405020304" pitchFamily="18" charset="0"/>
            </a:endParaRPr>
          </a:p>
          <a:p>
            <a:pPr marL="0" indent="0" algn="just">
              <a:buNone/>
            </a:pPr>
            <a:r>
              <a:rPr lang="pt-BR" sz="3300" dirty="0">
                <a:effectLst/>
                <a:latin typeface="+mn-lt"/>
                <a:ea typeface="Calibri" panose="020F0502020204030204" pitchFamily="34" charset="0"/>
                <a:cs typeface="Times New Roman" panose="02020603050405020304" pitchFamily="18" charset="0"/>
              </a:rPr>
              <a:t>A alegação do réu de que o “</a:t>
            </a:r>
            <a:r>
              <a:rPr lang="pt-BR" sz="3300" i="1" dirty="0">
                <a:effectLst/>
                <a:latin typeface="+mn-lt"/>
                <a:ea typeface="Calibri" panose="020F0502020204030204" pitchFamily="34" charset="0"/>
                <a:cs typeface="Times New Roman" panose="02020603050405020304" pitchFamily="18" charset="0"/>
              </a:rPr>
              <a:t>filho da puta”</a:t>
            </a:r>
            <a:r>
              <a:rPr lang="pt-BR" sz="3300" dirty="0">
                <a:effectLst/>
                <a:latin typeface="+mn-lt"/>
                <a:ea typeface="Calibri" panose="020F0502020204030204" pitchFamily="34" charset="0"/>
                <a:cs typeface="Times New Roman" panose="02020603050405020304" pitchFamily="18" charset="0"/>
              </a:rPr>
              <a:t> não foi destinado ao autor, mas sim a ele mesmo, é falaciosa e vai de encontro à inteligência humana. </a:t>
            </a:r>
          </a:p>
          <a:p>
            <a:pPr marL="0" indent="0" algn="just">
              <a:buNone/>
            </a:pPr>
            <a:r>
              <a:rPr lang="pt-BR" sz="2900" dirty="0">
                <a:solidFill>
                  <a:srgbClr val="FFC000"/>
                </a:solidFill>
                <a:effectLst/>
                <a:latin typeface="+mn-lt"/>
                <a:ea typeface="Calibri" panose="020F0502020204030204" pitchFamily="34" charset="0"/>
                <a:cs typeface="Times New Roman" panose="02020603050405020304" pitchFamily="18" charset="0"/>
              </a:rPr>
              <a:t>(TJDFT, Ac. 1365617, 07065473620208070004, 3ª T. Recursal, DJE: 1/9/2021)</a:t>
            </a:r>
          </a:p>
          <a:p>
            <a:endParaRPr lang="pt-BR" sz="2900" dirty="0">
              <a:solidFill>
                <a:srgbClr val="FFC000"/>
              </a:solidFill>
            </a:endParaRPr>
          </a:p>
        </p:txBody>
      </p:sp>
    </p:spTree>
    <p:extLst>
      <p:ext uri="{BB962C8B-B14F-4D97-AF65-F5344CB8AC3E}">
        <p14:creationId xmlns:p14="http://schemas.microsoft.com/office/powerpoint/2010/main" val="16538619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10A6C6DF-0149-4B03-A5E9-929C1487554A}"/>
              </a:ext>
            </a:extLst>
          </p:cNvPr>
          <p:cNvSpPr>
            <a:spLocks noGrp="1"/>
          </p:cNvSpPr>
          <p:nvPr>
            <p:ph type="subTitle" idx="1"/>
          </p:nvPr>
        </p:nvSpPr>
        <p:spPr>
          <a:xfrm>
            <a:off x="469155" y="519705"/>
            <a:ext cx="8825658" cy="861420"/>
          </a:xfrm>
        </p:spPr>
        <p:txBody>
          <a:bodyPr>
            <a:normAutofit/>
          </a:bodyPr>
          <a:lstStyle/>
          <a:p>
            <a:r>
              <a:rPr lang="pt-BR" sz="2800" dirty="0">
                <a:solidFill>
                  <a:srgbClr val="FFFF00"/>
                </a:solidFill>
                <a:effectLst/>
                <a:latin typeface="+mn-lt"/>
                <a:ea typeface="Calibri" panose="020F0502020204030204" pitchFamily="34" charset="0"/>
                <a:cs typeface="Times New Roman" panose="02020603050405020304" pitchFamily="18" charset="0"/>
              </a:rPr>
              <a:t>Case: </a:t>
            </a:r>
            <a:r>
              <a:rPr lang="pt-BR" dirty="0">
                <a:solidFill>
                  <a:srgbClr val="FFFF00"/>
                </a:solidFill>
                <a:effectLst/>
                <a:latin typeface="+mn-lt"/>
                <a:ea typeface="Calibri" panose="020F0502020204030204" pitchFamily="34" charset="0"/>
                <a:cs typeface="Times New Roman" panose="02020603050405020304" pitchFamily="18" charset="0"/>
              </a:rPr>
              <a:t>Dep. Eduardo Bolsonaro e jornalista Miriam Leitão – </a:t>
            </a:r>
            <a:r>
              <a:rPr lang="pt-BR" sz="1200" dirty="0">
                <a:solidFill>
                  <a:schemeClr val="tx1">
                    <a:lumMod val="85000"/>
                  </a:schemeClr>
                </a:solidFill>
                <a:effectLst/>
                <a:latin typeface="+mn-lt"/>
                <a:ea typeface="Calibri" panose="020F0502020204030204" pitchFamily="34" charset="0"/>
                <a:cs typeface="Times New Roman" panose="02020603050405020304" pitchFamily="18" charset="0"/>
              </a:rPr>
              <a:t>abril/2022</a:t>
            </a:r>
          </a:p>
          <a:p>
            <a:endParaRPr lang="pt-BR" dirty="0"/>
          </a:p>
        </p:txBody>
      </p:sp>
      <p:sp>
        <p:nvSpPr>
          <p:cNvPr id="7" name="CaixaDeTexto 6">
            <a:extLst>
              <a:ext uri="{FF2B5EF4-FFF2-40B4-BE49-F238E27FC236}">
                <a16:creationId xmlns:a16="http://schemas.microsoft.com/office/drawing/2014/main" id="{209DF5AC-7BDC-4F6E-8525-C5084CAAB06F}"/>
              </a:ext>
            </a:extLst>
          </p:cNvPr>
          <p:cNvSpPr txBox="1"/>
          <p:nvPr/>
        </p:nvSpPr>
        <p:spPr>
          <a:xfrm>
            <a:off x="469155" y="1441544"/>
            <a:ext cx="10732245" cy="1466042"/>
          </a:xfrm>
          <a:prstGeom prst="rect">
            <a:avLst/>
          </a:prstGeom>
          <a:noFill/>
        </p:spPr>
        <p:txBody>
          <a:bodyPr wrap="square">
            <a:spAutoFit/>
          </a:bodyPr>
          <a:lstStyle/>
          <a:p>
            <a:pPr marL="342900" indent="-342900" algn="just">
              <a:lnSpc>
                <a:spcPct val="115000"/>
              </a:lnSpc>
              <a:spcAft>
                <a:spcPts val="1000"/>
              </a:spcAft>
              <a:buFont typeface="Wingdings" panose="05000000000000000000" pitchFamily="2" charset="2"/>
              <a:buChar char="§"/>
            </a:pPr>
            <a:r>
              <a:rPr lang="pt-BR" sz="2200" dirty="0">
                <a:effectLst/>
                <a:ea typeface="Calibri" panose="020F0502020204030204" pitchFamily="34" charset="0"/>
                <a:cs typeface="Times New Roman" panose="02020603050405020304" pitchFamily="18" charset="0"/>
              </a:rPr>
              <a:t>dois partidos pedem cassação pelo </a:t>
            </a:r>
            <a:r>
              <a:rPr lang="pt-BR" sz="2200" i="1" dirty="0">
                <a:effectLst/>
                <a:ea typeface="Calibri" panose="020F0502020204030204" pitchFamily="34" charset="0"/>
                <a:cs typeface="Times New Roman" panose="02020603050405020304" pitchFamily="18" charset="0"/>
              </a:rPr>
              <a:t>tweet</a:t>
            </a:r>
            <a:r>
              <a:rPr lang="pt-BR" sz="2200" dirty="0">
                <a:effectLst/>
                <a:ea typeface="Calibri" panose="020F0502020204030204" pitchFamily="34" charset="0"/>
                <a:cs typeface="Times New Roman" panose="02020603050405020304" pitchFamily="18" charset="0"/>
              </a:rPr>
              <a:t> postado:</a:t>
            </a:r>
          </a:p>
          <a:p>
            <a:pPr marL="342900" indent="-342900" algn="just">
              <a:lnSpc>
                <a:spcPct val="115000"/>
              </a:lnSpc>
              <a:spcAft>
                <a:spcPts val="1000"/>
              </a:spcAft>
              <a:buFont typeface="Arial" panose="020B0604020202020204" pitchFamily="34" charset="0"/>
              <a:buChar char="•"/>
            </a:pPr>
            <a:r>
              <a:rPr lang="pt-BR" sz="2200" dirty="0">
                <a:effectLst/>
                <a:ea typeface="Calibri" panose="020F0502020204030204" pitchFamily="34" charset="0"/>
                <a:cs typeface="Times New Roman" panose="02020603050405020304" pitchFamily="18" charset="0"/>
              </a:rPr>
              <a:t>contexto: gravações/STM atestam práticas de tortura </a:t>
            </a:r>
          </a:p>
          <a:p>
            <a:pPr marL="342900" indent="-342900" algn="just">
              <a:buFont typeface="Wingdings" panose="05000000000000000000" pitchFamily="2" charset="2"/>
              <a:buChar char="§"/>
            </a:pPr>
            <a:endParaRPr lang="pt-BR" sz="2200" dirty="0">
              <a:solidFill>
                <a:srgbClr val="FFFF00"/>
              </a:solidFill>
              <a:effectLst/>
              <a:ea typeface="Calibri" panose="020F0502020204030204" pitchFamily="34" charset="0"/>
              <a:cs typeface="Times New Roman" panose="02020603050405020304" pitchFamily="18" charset="0"/>
            </a:endParaRPr>
          </a:p>
        </p:txBody>
      </p:sp>
      <p:pic>
        <p:nvPicPr>
          <p:cNvPr id="9" name="Imagem 8">
            <a:extLst>
              <a:ext uri="{FF2B5EF4-FFF2-40B4-BE49-F238E27FC236}">
                <a16:creationId xmlns:a16="http://schemas.microsoft.com/office/drawing/2014/main" id="{2E397914-D66F-43B3-89B5-C0502DD48398}"/>
              </a:ext>
            </a:extLst>
          </p:cNvPr>
          <p:cNvPicPr>
            <a:picLocks noChangeAspect="1"/>
          </p:cNvPicPr>
          <p:nvPr/>
        </p:nvPicPr>
        <p:blipFill>
          <a:blip r:embed="rId2"/>
          <a:stretch>
            <a:fillRect/>
          </a:stretch>
        </p:blipFill>
        <p:spPr>
          <a:xfrm>
            <a:off x="2668588" y="3069572"/>
            <a:ext cx="6655109" cy="3738435"/>
          </a:xfrm>
          <a:prstGeom prst="rect">
            <a:avLst/>
          </a:prstGeom>
        </p:spPr>
      </p:pic>
    </p:spTree>
    <p:extLst>
      <p:ext uri="{BB962C8B-B14F-4D97-AF65-F5344CB8AC3E}">
        <p14:creationId xmlns:p14="http://schemas.microsoft.com/office/powerpoint/2010/main" val="18544257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CF207C-F07B-4541-BF96-7F6A25527B7A}"/>
              </a:ext>
            </a:extLst>
          </p:cNvPr>
          <p:cNvSpPr>
            <a:spLocks noGrp="1"/>
          </p:cNvSpPr>
          <p:nvPr>
            <p:ph type="title"/>
          </p:nvPr>
        </p:nvSpPr>
        <p:spPr/>
        <p:txBody>
          <a:bodyPr/>
          <a:lstStyle/>
          <a:p>
            <a:r>
              <a:rPr lang="pt-BR" sz="2800" b="1" dirty="0">
                <a:solidFill>
                  <a:srgbClr val="FFFF00"/>
                </a:solidFill>
                <a:effectLst/>
                <a:latin typeface="+mn-lt"/>
                <a:ea typeface="Calibri" panose="020F0502020204030204" pitchFamily="34" charset="0"/>
                <a:cs typeface="Times New Roman" panose="02020603050405020304" pitchFamily="18" charset="0"/>
              </a:rPr>
              <a:t>Mero desabafo, relato de fatos ou ofensa excessiva?</a:t>
            </a:r>
            <a:endParaRPr lang="pt-BR" sz="2800" dirty="0">
              <a:solidFill>
                <a:srgbClr val="FFFF00"/>
              </a:solidFill>
              <a:latin typeface="+mn-lt"/>
            </a:endParaRPr>
          </a:p>
        </p:txBody>
      </p:sp>
      <p:sp>
        <p:nvSpPr>
          <p:cNvPr id="3" name="Espaço Reservado para Conteúdo 2">
            <a:extLst>
              <a:ext uri="{FF2B5EF4-FFF2-40B4-BE49-F238E27FC236}">
                <a16:creationId xmlns:a16="http://schemas.microsoft.com/office/drawing/2014/main" id="{BEA739EF-523D-420C-923E-DA426EEB0E84}"/>
              </a:ext>
            </a:extLst>
          </p:cNvPr>
          <p:cNvSpPr>
            <a:spLocks noGrp="1"/>
          </p:cNvSpPr>
          <p:nvPr>
            <p:ph idx="1"/>
          </p:nvPr>
        </p:nvSpPr>
        <p:spPr>
          <a:xfrm>
            <a:off x="646111" y="1624293"/>
            <a:ext cx="10355263" cy="4571555"/>
          </a:xfrm>
        </p:spPr>
        <p:txBody>
          <a:bodyPr>
            <a:normAutofit fontScale="85000" lnSpcReduction="10000"/>
          </a:bodyPr>
          <a:lstStyle/>
          <a:p>
            <a:pPr algn="just">
              <a:lnSpc>
                <a:spcPct val="115000"/>
              </a:lnSpc>
              <a:spcAft>
                <a:spcPts val="1000"/>
              </a:spcAft>
            </a:pPr>
            <a:r>
              <a:rPr lang="pt-BR" sz="2400" dirty="0">
                <a:effectLst/>
                <a:latin typeface="+mn-lt"/>
                <a:ea typeface="Calibri" panose="020F0502020204030204" pitchFamily="34" charset="0"/>
                <a:cs typeface="Calibri" panose="020F0502020204030204" pitchFamily="34" charset="0"/>
              </a:rPr>
              <a:t>DANOS MORAIS. INSATISFAÇÃO COM ATENDIMENTO MÉDICO. </a:t>
            </a:r>
            <a:r>
              <a:rPr lang="pt-BR" sz="2400" u="sng" dirty="0">
                <a:effectLst/>
                <a:latin typeface="+mn-lt"/>
                <a:ea typeface="Calibri" panose="020F0502020204030204" pitchFamily="34" charset="0"/>
                <a:cs typeface="Calibri" panose="020F0502020204030204" pitchFamily="34" charset="0"/>
              </a:rPr>
              <a:t>Ofensas em publicação nas redes sociais, citando o nome completo do profissional. Mero relato dos fatos</a:t>
            </a:r>
            <a:r>
              <a:rPr lang="pt-BR" sz="2400" dirty="0">
                <a:effectLst/>
                <a:latin typeface="+mn-lt"/>
                <a:ea typeface="Calibri" panose="020F0502020204030204" pitchFamily="34" charset="0"/>
                <a:cs typeface="Calibri" panose="020F0502020204030204" pitchFamily="34" charset="0"/>
              </a:rPr>
              <a:t>. Danos morais não configurados. </a:t>
            </a:r>
            <a:r>
              <a:rPr lang="pt-BR" sz="2100" dirty="0">
                <a:solidFill>
                  <a:schemeClr val="tx1">
                    <a:lumMod val="85000"/>
                  </a:schemeClr>
                </a:solidFill>
                <a:effectLst/>
                <a:latin typeface="+mn-lt"/>
                <a:ea typeface="Calibri" panose="020F0502020204030204" pitchFamily="34" charset="0"/>
                <a:cs typeface="Calibri" panose="020F0502020204030204" pitchFamily="34" charset="0"/>
              </a:rPr>
              <a:t>(JECPR; </a:t>
            </a:r>
            <a:r>
              <a:rPr lang="pt-BR" sz="2100" dirty="0" err="1">
                <a:solidFill>
                  <a:schemeClr val="tx1">
                    <a:lumMod val="85000"/>
                  </a:schemeClr>
                </a:solidFill>
                <a:effectLst/>
                <a:latin typeface="+mn-lt"/>
                <a:ea typeface="Calibri" panose="020F0502020204030204" pitchFamily="34" charset="0"/>
                <a:cs typeface="Calibri" panose="020F0502020204030204" pitchFamily="34" charset="0"/>
              </a:rPr>
              <a:t>RInomCv</a:t>
            </a:r>
            <a:r>
              <a:rPr lang="pt-BR" sz="2100" dirty="0">
                <a:solidFill>
                  <a:schemeClr val="tx1">
                    <a:lumMod val="85000"/>
                  </a:schemeClr>
                </a:solidFill>
                <a:effectLst/>
                <a:latin typeface="+mn-lt"/>
                <a:ea typeface="Calibri" panose="020F0502020204030204" pitchFamily="34" charset="0"/>
                <a:cs typeface="Calibri" panose="020F0502020204030204" pitchFamily="34" charset="0"/>
              </a:rPr>
              <a:t> 0000249-60.2020.8.16.0120; Nova Fátima; 3ª. T. Recursal; DJPR 23/03/2022)</a:t>
            </a:r>
          </a:p>
          <a:p>
            <a:pPr algn="just">
              <a:lnSpc>
                <a:spcPct val="115000"/>
              </a:lnSpc>
              <a:spcAft>
                <a:spcPts val="1000"/>
              </a:spcAft>
            </a:pPr>
            <a:endParaRPr lang="pt-BR" sz="2400" dirty="0">
              <a:effectLst/>
              <a:latin typeface="+mn-lt"/>
              <a:ea typeface="Calibri" panose="020F0502020204030204" pitchFamily="34" charset="0"/>
              <a:cs typeface="Times New Roman" panose="02020603050405020304" pitchFamily="18" charset="0"/>
            </a:endParaRPr>
          </a:p>
          <a:p>
            <a:pPr algn="just">
              <a:lnSpc>
                <a:spcPct val="115000"/>
              </a:lnSpc>
              <a:spcAft>
                <a:spcPts val="1000"/>
              </a:spcAft>
            </a:pPr>
            <a:r>
              <a:rPr lang="pt-BR" sz="2400" dirty="0">
                <a:effectLst/>
                <a:latin typeface="+mn-lt"/>
                <a:ea typeface="Calibri" panose="020F0502020204030204" pitchFamily="34" charset="0"/>
                <a:cs typeface="Times New Roman" panose="02020603050405020304" pitchFamily="18" charset="0"/>
              </a:rPr>
              <a:t>MANIFESTAÇÃO DE OPINIÃO EM REDES SOCIAIS. JUSTA CAUSA. Comprovado que a manifestação do trabalhador nas redes sociais não se tratou de ofensa pessoal, mas </a:t>
            </a:r>
            <a:r>
              <a:rPr lang="pt-BR" sz="2400" u="sng" dirty="0">
                <a:effectLst/>
                <a:latin typeface="+mn-lt"/>
                <a:ea typeface="Calibri" panose="020F0502020204030204" pitchFamily="34" charset="0"/>
                <a:cs typeface="Times New Roman" panose="02020603050405020304" pitchFamily="18" charset="0"/>
              </a:rPr>
              <a:t>simples desabafo pessoal</a:t>
            </a:r>
            <a:r>
              <a:rPr lang="pt-BR" sz="2400" dirty="0">
                <a:effectLst/>
                <a:latin typeface="+mn-lt"/>
                <a:ea typeface="Calibri" panose="020F0502020204030204" pitchFamily="34" charset="0"/>
                <a:cs typeface="Times New Roman" panose="02020603050405020304" pitchFamily="18" charset="0"/>
              </a:rPr>
              <a:t>, </a:t>
            </a:r>
            <a:r>
              <a:rPr lang="pt-BR" sz="2400" u="sng" dirty="0">
                <a:effectLst/>
                <a:latin typeface="+mn-lt"/>
                <a:ea typeface="Calibri" panose="020F0502020204030204" pitchFamily="34" charset="0"/>
                <a:cs typeface="Times New Roman" panose="02020603050405020304" pitchFamily="18" charset="0"/>
              </a:rPr>
              <a:t>sem a utilização de palavras de baixo calão</a:t>
            </a:r>
            <a:r>
              <a:rPr lang="pt-BR" sz="2400" dirty="0">
                <a:effectLst/>
                <a:latin typeface="+mn-lt"/>
                <a:ea typeface="Calibri" panose="020F0502020204030204" pitchFamily="34" charset="0"/>
                <a:cs typeface="Times New Roman" panose="02020603050405020304" pitchFamily="18" charset="0"/>
              </a:rPr>
              <a:t>, acrescido ao fato de que foram </a:t>
            </a:r>
            <a:r>
              <a:rPr lang="pt-BR" sz="2400" u="sng" dirty="0">
                <a:effectLst/>
                <a:latin typeface="+mn-lt"/>
                <a:ea typeface="Calibri" panose="020F0502020204030204" pitchFamily="34" charset="0"/>
                <a:cs typeface="Times New Roman" panose="02020603050405020304" pitchFamily="18" charset="0"/>
              </a:rPr>
              <a:t>poucas "curtidas"</a:t>
            </a:r>
            <a:r>
              <a:rPr lang="pt-BR" sz="2400" dirty="0">
                <a:effectLst/>
                <a:latin typeface="+mn-lt"/>
                <a:ea typeface="Calibri" panose="020F0502020204030204" pitchFamily="34" charset="0"/>
                <a:cs typeface="Times New Roman" panose="02020603050405020304" pitchFamily="18" charset="0"/>
              </a:rPr>
              <a:t> e </a:t>
            </a:r>
            <a:r>
              <a:rPr lang="pt-BR" sz="2400" u="sng" dirty="0">
                <a:effectLst/>
                <a:latin typeface="+mn-lt"/>
                <a:ea typeface="Calibri" panose="020F0502020204030204" pitchFamily="34" charset="0"/>
                <a:cs typeface="Times New Roman" panose="02020603050405020304" pitchFamily="18" charset="0"/>
              </a:rPr>
              <a:t>nenhum comentário depreciativo</a:t>
            </a:r>
            <a:r>
              <a:rPr lang="pt-BR" sz="2400" dirty="0">
                <a:effectLst/>
                <a:latin typeface="+mn-lt"/>
                <a:ea typeface="Calibri" panose="020F0502020204030204" pitchFamily="34" charset="0"/>
                <a:cs typeface="Times New Roman" panose="02020603050405020304" pitchFamily="18" charset="0"/>
              </a:rPr>
              <a:t>, conclui-se que </a:t>
            </a:r>
            <a:r>
              <a:rPr lang="pt-BR" sz="2400" b="1" dirty="0">
                <a:effectLst/>
                <a:latin typeface="+mn-lt"/>
                <a:ea typeface="Calibri" panose="020F0502020204030204" pitchFamily="34" charset="0"/>
                <a:cs typeface="Times New Roman" panose="02020603050405020304" pitchFamily="18" charset="0"/>
              </a:rPr>
              <a:t>não</a:t>
            </a:r>
            <a:r>
              <a:rPr lang="pt-BR" sz="2400" dirty="0">
                <a:effectLst/>
                <a:latin typeface="+mn-lt"/>
                <a:ea typeface="Calibri" panose="020F0502020204030204" pitchFamily="34" charset="0"/>
                <a:cs typeface="Times New Roman" panose="02020603050405020304" pitchFamily="18" charset="0"/>
              </a:rPr>
              <a:t> houve repercussão suficiente para macular a imagem da empregadora. </a:t>
            </a:r>
            <a:r>
              <a:rPr lang="pt-BR" sz="2100" dirty="0">
                <a:solidFill>
                  <a:schemeClr val="tx1">
                    <a:lumMod val="85000"/>
                  </a:schemeClr>
                </a:solidFill>
                <a:effectLst/>
                <a:latin typeface="+mn-lt"/>
                <a:ea typeface="Calibri" panose="020F0502020204030204" pitchFamily="34" charset="0"/>
                <a:cs typeface="Times New Roman" panose="02020603050405020304" pitchFamily="18" charset="0"/>
              </a:rPr>
              <a:t>(TRT-15. RO: 0010474-87.2015.5.15.0090, DJ: 06/02/2017)</a:t>
            </a:r>
          </a:p>
          <a:p>
            <a:pPr algn="just">
              <a:lnSpc>
                <a:spcPct val="115000"/>
              </a:lnSpc>
              <a:spcAft>
                <a:spcPts val="1000"/>
              </a:spcAft>
            </a:pP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pt-BR" dirty="0"/>
          </a:p>
        </p:txBody>
      </p:sp>
    </p:spTree>
    <p:extLst>
      <p:ext uri="{BB962C8B-B14F-4D97-AF65-F5344CB8AC3E}">
        <p14:creationId xmlns:p14="http://schemas.microsoft.com/office/powerpoint/2010/main" val="12916871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0A294F-8FF6-4635-BA5D-CC39F23F071B}"/>
              </a:ext>
            </a:extLst>
          </p:cNvPr>
          <p:cNvSpPr>
            <a:spLocks noGrp="1"/>
          </p:cNvSpPr>
          <p:nvPr>
            <p:ph type="title"/>
          </p:nvPr>
        </p:nvSpPr>
        <p:spPr>
          <a:xfrm>
            <a:off x="645130" y="609601"/>
            <a:ext cx="9404723" cy="1400530"/>
          </a:xfrm>
        </p:spPr>
        <p:txBody>
          <a:bodyPr/>
          <a:lstStyle/>
          <a:p>
            <a:r>
              <a:rPr lang="pt-BR" sz="3200" b="1" dirty="0">
                <a:solidFill>
                  <a:schemeClr val="tx1"/>
                </a:solidFill>
                <a:effectLst/>
                <a:latin typeface="+mn-lt"/>
                <a:ea typeface="Calibri" panose="020F0502020204030204" pitchFamily="34" charset="0"/>
                <a:cs typeface="Calibri" panose="020F0502020204030204" pitchFamily="34" charset="0"/>
              </a:rPr>
              <a:t>Doutrina:</a:t>
            </a:r>
            <a:br>
              <a:rPr lang="pt-B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lang="pt-BR" dirty="0">
              <a:solidFill>
                <a:schemeClr val="tx1"/>
              </a:solidFill>
            </a:endParaRPr>
          </a:p>
        </p:txBody>
      </p:sp>
      <p:sp>
        <p:nvSpPr>
          <p:cNvPr id="3" name="Espaço Reservado para Conteúdo 2">
            <a:extLst>
              <a:ext uri="{FF2B5EF4-FFF2-40B4-BE49-F238E27FC236}">
                <a16:creationId xmlns:a16="http://schemas.microsoft.com/office/drawing/2014/main" id="{A19018C2-CFA5-43AF-83B0-6139F8495FD3}"/>
              </a:ext>
            </a:extLst>
          </p:cNvPr>
          <p:cNvSpPr>
            <a:spLocks noGrp="1"/>
          </p:cNvSpPr>
          <p:nvPr>
            <p:ph idx="1"/>
          </p:nvPr>
        </p:nvSpPr>
        <p:spPr>
          <a:xfrm>
            <a:off x="645130" y="1567143"/>
            <a:ext cx="10099070" cy="4195481"/>
          </a:xfrm>
        </p:spPr>
        <p:txBody>
          <a:bodyPr/>
          <a:lstStyle/>
          <a:p>
            <a:pPr marL="0" indent="0" algn="just">
              <a:buNone/>
            </a:pPr>
            <a:r>
              <a:rPr lang="pt-BR" sz="2400" i="1" u="sng" dirty="0">
                <a:effectLst/>
                <a:latin typeface="+mn-lt"/>
                <a:ea typeface="Times New Roman" panose="02020603050405020304" pitchFamily="18" charset="0"/>
              </a:rPr>
              <a:t>O exercício do</a:t>
            </a:r>
            <a:r>
              <a:rPr lang="pt-BR" sz="2400" i="1" dirty="0">
                <a:effectLst/>
                <a:latin typeface="+mn-lt"/>
                <a:ea typeface="Times New Roman" panose="02020603050405020304" pitchFamily="18" charset="0"/>
              </a:rPr>
              <a:t> </a:t>
            </a:r>
            <a:r>
              <a:rPr lang="pt-BR" sz="2400" i="1" u="sng" dirty="0">
                <a:effectLst/>
                <a:latin typeface="+mn-lt"/>
                <a:ea typeface="Times New Roman" panose="02020603050405020304" pitchFamily="18" charset="0"/>
              </a:rPr>
              <a:t>direito de crítica do empregado nas redes sociais</a:t>
            </a:r>
            <a:r>
              <a:rPr lang="pt-BR" sz="2400" i="1" dirty="0">
                <a:effectLst/>
                <a:latin typeface="+mn-lt"/>
                <a:ea typeface="Times New Roman" panose="02020603050405020304" pitchFamily="18" charset="0"/>
              </a:rPr>
              <a:t>, sem cometimento de crimes e </a:t>
            </a:r>
            <a:r>
              <a:rPr lang="pt-BR" sz="2400" i="1" u="sng" dirty="0">
                <a:effectLst/>
                <a:latin typeface="+mn-lt"/>
                <a:ea typeface="Times New Roman" panose="02020603050405020304" pitchFamily="18" charset="0"/>
              </a:rPr>
              <a:t>evitando o abuso</a:t>
            </a:r>
            <a:r>
              <a:rPr lang="pt-BR" sz="2400" i="1" dirty="0">
                <a:effectLst/>
                <a:latin typeface="+mn-lt"/>
                <a:ea typeface="Times New Roman" panose="02020603050405020304" pitchFamily="18" charset="0"/>
              </a:rPr>
              <a:t> com a utilização de termos excessivos e insultos, tendentes a afetar o regular funcionamento da organização ou o correto cumprimento do contrato, </a:t>
            </a:r>
            <a:r>
              <a:rPr lang="pt-BR" sz="2400" i="1" u="sng" dirty="0">
                <a:effectLst/>
                <a:latin typeface="+mn-lt"/>
                <a:ea typeface="Times New Roman" panose="02020603050405020304" pitchFamily="18" charset="0"/>
              </a:rPr>
              <a:t>é pleno</a:t>
            </a:r>
            <a:r>
              <a:rPr lang="pt-BR" sz="2400" i="1" dirty="0">
                <a:effectLst/>
                <a:latin typeface="+mn-lt"/>
                <a:ea typeface="Times New Roman" panose="02020603050405020304" pitchFamily="18" charset="0"/>
              </a:rPr>
              <a:t>, dada a importância da liberdade de expressão no Estado Democrático e a preservação do direito de identidade do empregado.</a:t>
            </a:r>
          </a:p>
          <a:p>
            <a:pPr marL="0" indent="0" algn="just">
              <a:buNone/>
            </a:pPr>
            <a:r>
              <a:rPr lang="pt-BR" sz="2400" i="1" dirty="0">
                <a:effectLst/>
                <a:latin typeface="+mn-lt"/>
                <a:ea typeface="Times New Roman" panose="02020603050405020304" pitchFamily="18" charset="0"/>
              </a:rPr>
              <a:t> </a:t>
            </a:r>
            <a:endParaRPr lang="pt-BR" sz="2400" dirty="0">
              <a:effectLst/>
              <a:latin typeface="+mn-lt"/>
              <a:ea typeface="Times New Roman" panose="02020603050405020304" pitchFamily="18" charset="0"/>
            </a:endParaRPr>
          </a:p>
          <a:p>
            <a:pPr marL="0" indent="0" algn="just">
              <a:buNone/>
            </a:pPr>
            <a:r>
              <a:rPr lang="pt-BR" dirty="0">
                <a:solidFill>
                  <a:srgbClr val="FFC000"/>
                </a:solidFill>
                <a:effectLst/>
                <a:latin typeface="+mn-lt"/>
                <a:ea typeface="Times New Roman" panose="02020603050405020304" pitchFamily="18" charset="0"/>
              </a:rPr>
              <a:t>MELLO, Cristiane. Direito de crítica do empregado nas redes sociais e a repercussão no CT. SP: 2015, </a:t>
            </a:r>
            <a:r>
              <a:rPr lang="pt-BR" dirty="0" err="1">
                <a:solidFill>
                  <a:srgbClr val="FFC000"/>
                </a:solidFill>
                <a:effectLst/>
                <a:latin typeface="+mn-lt"/>
                <a:ea typeface="Times New Roman" panose="02020603050405020304" pitchFamily="18" charset="0"/>
              </a:rPr>
              <a:t>LTr</a:t>
            </a:r>
            <a:r>
              <a:rPr lang="pt-BR" dirty="0">
                <a:solidFill>
                  <a:srgbClr val="FFC000"/>
                </a:solidFill>
                <a:effectLst/>
                <a:latin typeface="+mn-lt"/>
                <a:ea typeface="Times New Roman" panose="02020603050405020304" pitchFamily="18" charset="0"/>
              </a:rPr>
              <a:t>, p. 125</a:t>
            </a:r>
          </a:p>
          <a:p>
            <a:endParaRPr lang="pt-BR" dirty="0"/>
          </a:p>
        </p:txBody>
      </p:sp>
    </p:spTree>
    <p:extLst>
      <p:ext uri="{BB962C8B-B14F-4D97-AF65-F5344CB8AC3E}">
        <p14:creationId xmlns:p14="http://schemas.microsoft.com/office/powerpoint/2010/main" val="3372384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5728" y="640774"/>
            <a:ext cx="9404723" cy="1400530"/>
          </a:xfrm>
        </p:spPr>
        <p:txBody>
          <a:bodyPr/>
          <a:lstStyle/>
          <a:p>
            <a:r>
              <a:rPr lang="pt-BR" sz="3600" dirty="0">
                <a:effectLst/>
                <a:latin typeface="+mn-lt"/>
                <a:ea typeface="Calibri" panose="020F0502020204030204" pitchFamily="34" charset="0"/>
                <a:cs typeface="Times New Roman" panose="02020603050405020304" pitchFamily="18" charset="0"/>
              </a:rPr>
              <a:t>Comentários da Refeição Fornecida</a:t>
            </a:r>
            <a:br>
              <a:rPr lang="pt-BR" sz="3600" dirty="0">
                <a:effectLst/>
                <a:latin typeface="+mn-lt"/>
                <a:ea typeface="Calibri" panose="020F0502020204030204" pitchFamily="34" charset="0"/>
                <a:cs typeface="Times New Roman" panose="02020603050405020304" pitchFamily="18" charset="0"/>
              </a:rPr>
            </a:br>
            <a:br>
              <a:rPr lang="pt-BR" sz="2400" dirty="0">
                <a:effectLst/>
                <a:latin typeface="Calibri" panose="020F0502020204030204" pitchFamily="34" charset="0"/>
                <a:ea typeface="Calibri" panose="020F0502020204030204" pitchFamily="34" charset="0"/>
                <a:cs typeface="Calibri" panose="020F0502020204030204" pitchFamily="34" charset="0"/>
              </a:rPr>
            </a:br>
            <a:r>
              <a:rPr lang="pt-BR" sz="2400" dirty="0">
                <a:effectLst/>
                <a:latin typeface="Calibri" panose="020F0502020204030204" pitchFamily="34" charset="0"/>
                <a:ea typeface="Calibri" panose="020F0502020204030204" pitchFamily="34" charset="0"/>
                <a:cs typeface="Calibri" panose="020F0502020204030204" pitchFamily="34" charset="0"/>
              </a:rPr>
              <a:t>JUSTA CAUSA. REDES SOCIAIS ELETRÔNICAS. </a:t>
            </a:r>
            <a:br>
              <a:rPr lang="pt-BR" sz="2400" dirty="0">
                <a:effectLst/>
                <a:latin typeface="Calibri" panose="020F0502020204030204" pitchFamily="34" charset="0"/>
                <a:ea typeface="Calibri" panose="020F0502020204030204" pitchFamily="34" charset="0"/>
                <a:cs typeface="Calibri" panose="020F0502020204030204" pitchFamily="34" charset="0"/>
              </a:rPr>
            </a:br>
            <a:r>
              <a:rPr lang="pt-BR" sz="3600" dirty="0">
                <a:effectLst/>
                <a:latin typeface="+mn-lt"/>
                <a:ea typeface="Calibri" panose="020F0502020204030204" pitchFamily="34" charset="0"/>
                <a:cs typeface="Times New Roman" panose="02020603050405020304" pitchFamily="18" charset="0"/>
              </a:rPr>
              <a:t> </a:t>
            </a:r>
            <a:br>
              <a:rPr lang="pt-BR" sz="3600" dirty="0">
                <a:effectLst/>
                <a:latin typeface="+mn-lt"/>
                <a:ea typeface="Calibri" panose="020F0502020204030204" pitchFamily="34" charset="0"/>
                <a:cs typeface="Times New Roman" panose="02020603050405020304" pitchFamily="18" charset="0"/>
              </a:rPr>
            </a:br>
            <a:br>
              <a:rPr lang="pt-BR" sz="3600" dirty="0">
                <a:effectLst/>
                <a:latin typeface="+mn-lt"/>
                <a:ea typeface="Calibri" panose="020F0502020204030204" pitchFamily="34" charset="0"/>
                <a:cs typeface="Times New Roman" panose="02020603050405020304" pitchFamily="18" charset="0"/>
              </a:rPr>
            </a:br>
            <a:br>
              <a:rPr lang="pt-BR" sz="3400" dirty="0"/>
            </a:br>
            <a:br>
              <a:rPr lang="pt-BR" sz="4000" dirty="0"/>
            </a:br>
            <a:endParaRPr lang="pt-BR" sz="4000" dirty="0"/>
          </a:p>
        </p:txBody>
      </p:sp>
      <p:sp>
        <p:nvSpPr>
          <p:cNvPr id="3" name="Espaço Reservado para Conteúdo 2"/>
          <p:cNvSpPr>
            <a:spLocks noGrp="1"/>
          </p:cNvSpPr>
          <p:nvPr>
            <p:ph idx="1"/>
          </p:nvPr>
        </p:nvSpPr>
        <p:spPr>
          <a:xfrm>
            <a:off x="476901" y="2239956"/>
            <a:ext cx="10503691" cy="4195481"/>
          </a:xfrm>
        </p:spPr>
        <p:txBody>
          <a:bodyPr>
            <a:normAutofit/>
          </a:bodyPr>
          <a:lstStyle/>
          <a:p>
            <a:pPr marL="0" indent="0" algn="just">
              <a:buNone/>
            </a:pPr>
            <a:r>
              <a:rPr lang="pt-BR" sz="2600" dirty="0">
                <a:effectLst/>
                <a:latin typeface="Calibri" panose="020F0502020204030204" pitchFamily="34" charset="0"/>
                <a:ea typeface="Calibri" panose="020F0502020204030204" pitchFamily="34" charset="0"/>
                <a:cs typeface="Calibri" panose="020F0502020204030204" pitchFamily="34" charset="0"/>
              </a:rPr>
              <a:t>Comentários inseridos de forma espontânea pelo empregado. </a:t>
            </a:r>
          </a:p>
          <a:p>
            <a:pPr marL="0" indent="0" algn="just">
              <a:buNone/>
            </a:pPr>
            <a:r>
              <a:rPr lang="pt-BR" sz="2600" dirty="0">
                <a:effectLst/>
                <a:latin typeface="Calibri" panose="020F0502020204030204" pitchFamily="34" charset="0"/>
                <a:ea typeface="Calibri" panose="020F0502020204030204" pitchFamily="34" charset="0"/>
                <a:cs typeface="Calibri" panose="020F0502020204030204" pitchFamily="34" charset="0"/>
              </a:rPr>
              <a:t>Conteúdo negativo ao empregador. Perda de fidúcia. </a:t>
            </a:r>
          </a:p>
          <a:p>
            <a:pPr marL="0" indent="0" algn="just">
              <a:buNone/>
            </a:pPr>
            <a:r>
              <a:rPr lang="pt-BR" sz="2600" dirty="0">
                <a:effectLst/>
                <a:latin typeface="Calibri" panose="020F0502020204030204" pitchFamily="34" charset="0"/>
                <a:ea typeface="Calibri" panose="020F0502020204030204" pitchFamily="34" charset="0"/>
                <a:cs typeface="Calibri" panose="020F0502020204030204" pitchFamily="34" charset="0"/>
              </a:rPr>
              <a:t>Falta grave comprovada.</a:t>
            </a:r>
            <a:r>
              <a:rPr lang="pt-BR" sz="2800" dirty="0">
                <a:effectLst/>
                <a:latin typeface="Calibri" panose="020F0502020204030204" pitchFamily="34" charset="0"/>
                <a:ea typeface="Calibri" panose="020F0502020204030204" pitchFamily="34" charset="0"/>
                <a:cs typeface="Calibri" panose="020F0502020204030204" pitchFamily="34" charset="0"/>
              </a:rPr>
              <a:t> </a:t>
            </a:r>
          </a:p>
          <a:p>
            <a:pPr marL="0" indent="0" algn="just">
              <a:buNone/>
            </a:pPr>
            <a:r>
              <a:rPr lang="pt-BR" dirty="0">
                <a:solidFill>
                  <a:srgbClr val="FFC000"/>
                </a:solidFill>
                <a:effectLst/>
                <a:latin typeface="+mn-lt"/>
                <a:ea typeface="Calibri" panose="020F0502020204030204" pitchFamily="34" charset="0"/>
                <a:cs typeface="Times New Roman" panose="02020603050405020304" pitchFamily="18" charset="0"/>
              </a:rPr>
              <a:t>(TRT-10 RO 0000164- 34.2019.5.10.002. DJ: 4/12/2019)</a:t>
            </a:r>
          </a:p>
          <a:p>
            <a:pPr algn="just">
              <a:buFont typeface="Wingdings" panose="05000000000000000000" pitchFamily="2" charset="2"/>
              <a:buChar char="§"/>
            </a:pPr>
            <a:endParaRPr lang="pt-BR" sz="2800" dirty="0">
              <a:effectLst/>
              <a:latin typeface="+mn-lt"/>
              <a:ea typeface="Calibri" panose="020F0502020204030204" pitchFamily="34" charset="0"/>
              <a:cs typeface="Times New Roman" panose="02020603050405020304" pitchFamily="18" charset="0"/>
            </a:endParaRPr>
          </a:p>
          <a:p>
            <a:pPr algn="just">
              <a:buFont typeface="Wingdings" panose="05000000000000000000" pitchFamily="2" charset="2"/>
              <a:buChar char="§"/>
            </a:pPr>
            <a:r>
              <a:rPr lang="pt-BR" sz="2400" u="sng" dirty="0">
                <a:effectLst/>
                <a:latin typeface="+mn-lt"/>
                <a:ea typeface="Calibri" panose="020F0502020204030204" pitchFamily="34" charset="0"/>
                <a:cs typeface="Times New Roman" panose="02020603050405020304" pitchFamily="18" charset="0"/>
              </a:rPr>
              <a:t>objeto social da empresa: </a:t>
            </a:r>
            <a:r>
              <a:rPr lang="pt-BR" sz="2400" i="1" u="sng" dirty="0">
                <a:solidFill>
                  <a:schemeClr val="tx1">
                    <a:lumMod val="85000"/>
                  </a:schemeClr>
                </a:solidFill>
                <a:effectLst/>
                <a:latin typeface="+mn-lt"/>
                <a:ea typeface="Calibri" panose="020F0502020204030204" pitchFamily="34" charset="0"/>
                <a:cs typeface="Times New Roman" panose="02020603050405020304" pitchFamily="18" charset="0"/>
              </a:rPr>
              <a:t>atividade de restaurante</a:t>
            </a:r>
          </a:p>
          <a:p>
            <a:pPr marL="0" indent="0" algn="just">
              <a:buNone/>
            </a:pPr>
            <a:endParaRPr lang="pt-BR" sz="2400" i="1" u="sng" dirty="0">
              <a:solidFill>
                <a:schemeClr val="tx1">
                  <a:lumMod val="85000"/>
                </a:schemeClr>
              </a:solidFill>
              <a:effectLst/>
              <a:latin typeface="+mn-lt"/>
              <a:ea typeface="Calibri" panose="020F0502020204030204" pitchFamily="34" charset="0"/>
              <a:cs typeface="Times New Roman" panose="02020603050405020304" pitchFamily="18" charset="0"/>
            </a:endParaRPr>
          </a:p>
          <a:p>
            <a:pPr algn="just">
              <a:buFont typeface="Wingdings" panose="05000000000000000000" pitchFamily="2" charset="2"/>
              <a:buChar char="§"/>
            </a:pPr>
            <a:r>
              <a:rPr lang="pt-BR" sz="2400" i="1" dirty="0">
                <a:solidFill>
                  <a:schemeClr val="tx1">
                    <a:lumMod val="85000"/>
                  </a:schemeClr>
                </a:solidFill>
                <a:latin typeface="+mn-lt"/>
                <a:ea typeface="Calibri" panose="020F0502020204030204" pitchFamily="34" charset="0"/>
                <a:cs typeface="Times New Roman" panose="02020603050405020304" pitchFamily="18" charset="0"/>
              </a:rPr>
              <a:t>Opinião # comentário doloso</a:t>
            </a:r>
            <a:endParaRPr lang="pt-BR" sz="2400" dirty="0">
              <a:solidFill>
                <a:schemeClr val="tx1">
                  <a:lumMod val="85000"/>
                </a:schemeClr>
              </a:solidFill>
              <a:effectLst/>
              <a:latin typeface="+mn-lt"/>
              <a:ea typeface="Calibri" panose="020F0502020204030204" pitchFamily="34" charset="0"/>
              <a:cs typeface="Times New Roman" panose="02020603050405020304" pitchFamily="18" charset="0"/>
            </a:endParaRPr>
          </a:p>
          <a:p>
            <a:pPr algn="just">
              <a:buFont typeface="Wingdings" panose="05000000000000000000" pitchFamily="2" charset="2"/>
              <a:buChar char="§"/>
            </a:pPr>
            <a:endParaRPr lang="pt-B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buFont typeface="Wingdings" panose="05000000000000000000" pitchFamily="2" charset="2"/>
              <a:buChar char="§"/>
            </a:pPr>
            <a:endParaRPr lang="pt-BR" sz="4400" dirty="0"/>
          </a:p>
        </p:txBody>
      </p:sp>
      <p:pic>
        <p:nvPicPr>
          <p:cNvPr id="6" name="Imagem 5">
            <a:extLst>
              <a:ext uri="{FF2B5EF4-FFF2-40B4-BE49-F238E27FC236}">
                <a16:creationId xmlns:a16="http://schemas.microsoft.com/office/drawing/2014/main" id="{D845219D-012B-47A4-B2B2-9B18E2583DCA}"/>
              </a:ext>
            </a:extLst>
          </p:cNvPr>
          <p:cNvPicPr>
            <a:picLocks noChangeAspect="1"/>
          </p:cNvPicPr>
          <p:nvPr/>
        </p:nvPicPr>
        <p:blipFill>
          <a:blip r:embed="rId3"/>
          <a:stretch>
            <a:fillRect/>
          </a:stretch>
        </p:blipFill>
        <p:spPr>
          <a:xfrm>
            <a:off x="9088176" y="822244"/>
            <a:ext cx="2993395" cy="1999661"/>
          </a:xfrm>
          <a:prstGeom prst="rect">
            <a:avLst/>
          </a:prstGeom>
        </p:spPr>
      </p:pic>
    </p:spTree>
    <p:extLst>
      <p:ext uri="{BB962C8B-B14F-4D97-AF65-F5344CB8AC3E}">
        <p14:creationId xmlns:p14="http://schemas.microsoft.com/office/powerpoint/2010/main" val="14723643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2D17C3-C699-459B-9F51-65CAD9912FDC}"/>
              </a:ext>
            </a:extLst>
          </p:cNvPr>
          <p:cNvSpPr>
            <a:spLocks noGrp="1"/>
          </p:cNvSpPr>
          <p:nvPr>
            <p:ph type="title"/>
          </p:nvPr>
        </p:nvSpPr>
        <p:spPr>
          <a:xfrm>
            <a:off x="646111" y="452718"/>
            <a:ext cx="9404723" cy="1004607"/>
          </a:xfrm>
        </p:spPr>
        <p:txBody>
          <a:bodyPr/>
          <a:lstStyle/>
          <a:p>
            <a:r>
              <a:rPr lang="pt-BR" sz="2800" b="1" dirty="0">
                <a:solidFill>
                  <a:srgbClr val="FFFF00"/>
                </a:solidFill>
                <a:effectLst/>
                <a:latin typeface="+mn-lt"/>
                <a:ea typeface="Calibri" panose="020F0502020204030204" pitchFamily="34" charset="0"/>
                <a:cs typeface="Times New Roman" panose="02020603050405020304" pitchFamily="18" charset="0"/>
              </a:rPr>
              <a:t>O problema da má-interpretação das mensagens</a:t>
            </a:r>
            <a:br>
              <a:rPr lang="pt-BR" sz="2800" b="1" dirty="0">
                <a:solidFill>
                  <a:srgbClr val="FFFF00"/>
                </a:solidFill>
                <a:effectLst/>
                <a:latin typeface="+mn-lt"/>
                <a:ea typeface="Calibri" panose="020F0502020204030204" pitchFamily="34" charset="0"/>
                <a:cs typeface="Times New Roman" panose="02020603050405020304" pitchFamily="18" charset="0"/>
              </a:rPr>
            </a:br>
            <a:br>
              <a:rPr lang="pt-BR" sz="2800" b="1" dirty="0">
                <a:solidFill>
                  <a:srgbClr val="FFFF00"/>
                </a:solidFill>
                <a:latin typeface="+mn-lt"/>
                <a:ea typeface="Calibri" panose="020F0502020204030204" pitchFamily="34" charset="0"/>
                <a:cs typeface="Times New Roman" panose="02020603050405020304" pitchFamily="18" charset="0"/>
              </a:rPr>
            </a:br>
            <a:endParaRPr lang="pt-BR" sz="2800" dirty="0"/>
          </a:p>
        </p:txBody>
      </p:sp>
      <p:sp>
        <p:nvSpPr>
          <p:cNvPr id="3" name="Espaço Reservado para Conteúdo 2">
            <a:extLst>
              <a:ext uri="{FF2B5EF4-FFF2-40B4-BE49-F238E27FC236}">
                <a16:creationId xmlns:a16="http://schemas.microsoft.com/office/drawing/2014/main" id="{EB0838D4-89CB-4600-AA97-FD6921133E3B}"/>
              </a:ext>
            </a:extLst>
          </p:cNvPr>
          <p:cNvSpPr>
            <a:spLocks noGrp="1"/>
          </p:cNvSpPr>
          <p:nvPr>
            <p:ph idx="1"/>
          </p:nvPr>
        </p:nvSpPr>
        <p:spPr>
          <a:xfrm>
            <a:off x="646111" y="1200181"/>
            <a:ext cx="10583864" cy="5247916"/>
          </a:xfrm>
        </p:spPr>
        <p:txBody>
          <a:bodyPr>
            <a:normAutofit/>
          </a:bodyPr>
          <a:lstStyle/>
          <a:p>
            <a:pPr algn="just"/>
            <a:r>
              <a:rPr lang="pt-BR" sz="2400" dirty="0">
                <a:effectLst/>
                <a:latin typeface="+mn-lt"/>
                <a:ea typeface="Times New Roman" panose="02020603050405020304" pitchFamily="18" charset="0"/>
              </a:rPr>
              <a:t>Erik Pepper (Prof. Univ. S. </a:t>
            </a:r>
            <a:r>
              <a:rPr lang="pt-BR" sz="2400" dirty="0" err="1">
                <a:effectLst/>
                <a:latin typeface="+mn-lt"/>
                <a:ea typeface="Times New Roman" panose="02020603050405020304" pitchFamily="18" charset="0"/>
              </a:rPr>
              <a:t>Fco</a:t>
            </a:r>
            <a:r>
              <a:rPr lang="pt-BR" sz="2400" dirty="0">
                <a:effectLst/>
                <a:latin typeface="+mn-lt"/>
                <a:ea typeface="Times New Roman" panose="02020603050405020304" pitchFamily="18" charset="0"/>
              </a:rPr>
              <a:t>) =  </a:t>
            </a:r>
          </a:p>
          <a:p>
            <a:pPr algn="just"/>
            <a:endParaRPr lang="pt-BR" sz="800" dirty="0">
              <a:latin typeface="+mn-lt"/>
              <a:ea typeface="Times New Roman" panose="02020603050405020304" pitchFamily="18" charset="0"/>
            </a:endParaRPr>
          </a:p>
          <a:p>
            <a:pPr algn="just"/>
            <a:r>
              <a:rPr lang="pt-BR" i="1" dirty="0">
                <a:effectLst/>
                <a:latin typeface="+mn-lt"/>
                <a:ea typeface="Times New Roman" panose="02020603050405020304" pitchFamily="18" charset="0"/>
              </a:rPr>
              <a:t>“textos digitais são formas de </a:t>
            </a:r>
            <a:r>
              <a:rPr lang="pt-BR" i="1" u="sng" dirty="0">
                <a:effectLst/>
                <a:latin typeface="+mn-lt"/>
                <a:ea typeface="Times New Roman" panose="02020603050405020304" pitchFamily="18" charset="0"/>
              </a:rPr>
              <a:t>comunicação assíncronas</a:t>
            </a:r>
            <a:r>
              <a:rPr lang="pt-BR" i="1" dirty="0">
                <a:effectLst/>
                <a:latin typeface="+mn-lt"/>
                <a:ea typeface="Times New Roman" panose="02020603050405020304" pitchFamily="18" charset="0"/>
              </a:rPr>
              <a:t>, com </a:t>
            </a:r>
            <a:r>
              <a:rPr lang="pt-BR" i="1" u="sng" dirty="0">
                <a:effectLst/>
                <a:latin typeface="+mn-lt"/>
                <a:ea typeface="Times New Roman" panose="02020603050405020304" pitchFamily="18" charset="0"/>
              </a:rPr>
              <a:t>ausência</a:t>
            </a:r>
            <a:r>
              <a:rPr lang="pt-BR" i="1" dirty="0">
                <a:effectLst/>
                <a:latin typeface="+mn-lt"/>
                <a:ea typeface="Times New Roman" panose="02020603050405020304" pitchFamily="18" charset="0"/>
              </a:rPr>
              <a:t> de </a:t>
            </a:r>
            <a:r>
              <a:rPr lang="pt-BR" i="1" u="sng" dirty="0">
                <a:effectLst/>
                <a:latin typeface="+mn-lt"/>
                <a:ea typeface="Times New Roman" panose="02020603050405020304" pitchFamily="18" charset="0"/>
              </a:rPr>
              <a:t>linguagem corporal</a:t>
            </a:r>
            <a:r>
              <a:rPr lang="pt-BR" i="1" dirty="0">
                <a:effectLst/>
                <a:latin typeface="+mn-lt"/>
                <a:ea typeface="Times New Roman" panose="02020603050405020304" pitchFamily="18" charset="0"/>
              </a:rPr>
              <a:t> e </a:t>
            </a:r>
            <a:r>
              <a:rPr lang="pt-BR" i="1" u="sng" dirty="0">
                <a:effectLst/>
                <a:latin typeface="+mn-lt"/>
                <a:ea typeface="Times New Roman" panose="02020603050405020304" pitchFamily="18" charset="0"/>
              </a:rPr>
              <a:t>entoação</a:t>
            </a:r>
            <a:r>
              <a:rPr lang="pt-BR" i="1" dirty="0">
                <a:effectLst/>
                <a:latin typeface="+mn-lt"/>
                <a:ea typeface="Times New Roman" panose="02020603050405020304" pitchFamily="18" charset="0"/>
              </a:rPr>
              <a:t>, o que dificulta a interpretação e o impacto emocional do discurso.”</a:t>
            </a:r>
          </a:p>
          <a:p>
            <a:pPr marL="0" indent="0" algn="just">
              <a:buNone/>
            </a:pPr>
            <a:endParaRPr lang="pt-BR" i="1" dirty="0">
              <a:effectLst/>
              <a:latin typeface="+mn-lt"/>
              <a:ea typeface="Times New Roman" panose="02020603050405020304" pitchFamily="18" charset="0"/>
            </a:endParaRPr>
          </a:p>
          <a:p>
            <a:pPr algn="just">
              <a:lnSpc>
                <a:spcPct val="115000"/>
              </a:lnSpc>
              <a:spcAft>
                <a:spcPts val="1000"/>
              </a:spcAft>
            </a:pPr>
            <a:r>
              <a:rPr lang="pt-BR" sz="2400" dirty="0">
                <a:latin typeface="+mn-lt"/>
                <a:ea typeface="Calibri" panose="020F0502020204030204" pitchFamily="34" charset="0"/>
                <a:cs typeface="Times New Roman" panose="02020603050405020304" pitchFamily="18" charset="0"/>
              </a:rPr>
              <a:t>f</a:t>
            </a:r>
            <a:r>
              <a:rPr lang="pt-BR" sz="2400" dirty="0">
                <a:effectLst/>
                <a:latin typeface="+mn-lt"/>
                <a:ea typeface="Calibri" panose="020F0502020204030204" pitchFamily="34" charset="0"/>
                <a:cs typeface="Times New Roman" panose="02020603050405020304" pitchFamily="18" charset="0"/>
              </a:rPr>
              <a:t>ábula do travesseiro de penas</a:t>
            </a:r>
            <a:endParaRPr lang="pt-BR" dirty="0">
              <a:effectLst/>
              <a:latin typeface="+mn-lt"/>
              <a:ea typeface="Calibri" panose="020F0502020204030204" pitchFamily="34" charset="0"/>
              <a:cs typeface="Times New Roman" panose="02020603050405020304" pitchFamily="18" charset="0"/>
            </a:endParaRPr>
          </a:p>
          <a:p>
            <a:pPr algn="just">
              <a:lnSpc>
                <a:spcPct val="115000"/>
              </a:lnSpc>
              <a:spcAft>
                <a:spcPts val="1000"/>
              </a:spcAft>
            </a:pPr>
            <a:r>
              <a:rPr lang="pt-BR" sz="2400" dirty="0">
                <a:effectLst/>
                <a:latin typeface="+mn-lt"/>
                <a:ea typeface="Calibri" panose="020F0502020204030204" pitchFamily="34" charset="0"/>
                <a:cs typeface="Times New Roman" panose="02020603050405020304" pitchFamily="18" charset="0"/>
              </a:rPr>
              <a:t>Livro de Tiago (3:9) -  </a:t>
            </a:r>
            <a:r>
              <a:rPr lang="pt-BR" dirty="0">
                <a:effectLst/>
                <a:latin typeface="+mn-lt"/>
                <a:ea typeface="Calibri" panose="020F0502020204030204" pitchFamily="34" charset="0"/>
                <a:cs typeface="Times New Roman" panose="02020603050405020304" pitchFamily="18" charset="0"/>
              </a:rPr>
              <a:t>a língua bendiz ou amaldiçoa</a:t>
            </a:r>
          </a:p>
          <a:p>
            <a:pPr marL="0" indent="0" algn="just">
              <a:lnSpc>
                <a:spcPct val="115000"/>
              </a:lnSpc>
              <a:spcAft>
                <a:spcPts val="1000"/>
              </a:spcAft>
              <a:buNone/>
            </a:pPr>
            <a:r>
              <a:rPr lang="pt-BR" dirty="0">
                <a:effectLst/>
                <a:latin typeface="+mn-lt"/>
                <a:ea typeface="Calibri" panose="020F0502020204030204" pitchFamily="34" charset="0"/>
                <a:cs typeface="Times New Roman" panose="02020603050405020304" pitchFamily="18" charset="0"/>
              </a:rPr>
              <a:t>    </a:t>
            </a:r>
            <a:r>
              <a:rPr lang="pt-BR" i="1" dirty="0" err="1">
                <a:effectLst/>
                <a:latin typeface="+mn-lt"/>
                <a:ea typeface="Calibri" panose="020F0502020204030204" pitchFamily="34" charset="0"/>
                <a:cs typeface="Times New Roman" panose="02020603050405020304" pitchFamily="18" charset="0"/>
              </a:rPr>
              <a:t>vg</a:t>
            </a:r>
            <a:r>
              <a:rPr lang="pt-BR" dirty="0">
                <a:effectLst/>
                <a:latin typeface="+mn-lt"/>
                <a:ea typeface="Calibri" panose="020F0502020204030204" pitchFamily="34" charset="0"/>
                <a:cs typeface="Times New Roman" panose="02020603050405020304" pitchFamily="18" charset="0"/>
              </a:rPr>
              <a:t>: leme da nau;  incêndio x pequena fagulha</a:t>
            </a:r>
          </a:p>
          <a:p>
            <a:pPr marL="0" indent="0">
              <a:buNone/>
            </a:pPr>
            <a:endParaRPr lang="pt-BR" dirty="0"/>
          </a:p>
        </p:txBody>
      </p:sp>
      <p:pic>
        <p:nvPicPr>
          <p:cNvPr id="9" name="Imagem 8">
            <a:extLst>
              <a:ext uri="{FF2B5EF4-FFF2-40B4-BE49-F238E27FC236}">
                <a16:creationId xmlns:a16="http://schemas.microsoft.com/office/drawing/2014/main" id="{EC46477F-EB84-431F-8D69-02F937A43147}"/>
              </a:ext>
            </a:extLst>
          </p:cNvPr>
          <p:cNvPicPr>
            <a:picLocks noChangeAspect="1"/>
          </p:cNvPicPr>
          <p:nvPr/>
        </p:nvPicPr>
        <p:blipFill>
          <a:blip r:embed="rId2"/>
          <a:stretch>
            <a:fillRect/>
          </a:stretch>
        </p:blipFill>
        <p:spPr>
          <a:xfrm>
            <a:off x="8286765" y="4685727"/>
            <a:ext cx="3528137" cy="2807409"/>
          </a:xfrm>
          <a:prstGeom prst="rect">
            <a:avLst/>
          </a:prstGeom>
        </p:spPr>
      </p:pic>
    </p:spTree>
    <p:extLst>
      <p:ext uri="{BB962C8B-B14F-4D97-AF65-F5344CB8AC3E}">
        <p14:creationId xmlns:p14="http://schemas.microsoft.com/office/powerpoint/2010/main" val="34883990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E2AED3-6E5B-4319-B947-5D32FC926D18}"/>
              </a:ext>
            </a:extLst>
          </p:cNvPr>
          <p:cNvSpPr>
            <a:spLocks noGrp="1"/>
          </p:cNvSpPr>
          <p:nvPr>
            <p:ph type="title"/>
          </p:nvPr>
        </p:nvSpPr>
        <p:spPr>
          <a:xfrm>
            <a:off x="645130" y="438806"/>
            <a:ext cx="9404723" cy="1400530"/>
          </a:xfrm>
        </p:spPr>
        <p:txBody>
          <a:bodyPr/>
          <a:lstStyle/>
          <a:p>
            <a:r>
              <a:rPr lang="pt-BR" sz="4000" b="1" dirty="0">
                <a:solidFill>
                  <a:schemeClr val="tx1"/>
                </a:solidFill>
                <a:effectLst/>
                <a:ea typeface="Times New Roman" panose="02020603050405020304" pitchFamily="18" charset="0"/>
              </a:rPr>
              <a:t>Crimes contra a honra</a:t>
            </a:r>
            <a:r>
              <a:rPr lang="pt-BR" sz="4000" dirty="0">
                <a:solidFill>
                  <a:schemeClr val="tx1"/>
                </a:solidFill>
                <a:effectLst/>
                <a:ea typeface="Times New Roman" panose="02020603050405020304" pitchFamily="18" charset="0"/>
              </a:rPr>
              <a:t> </a:t>
            </a:r>
            <a:br>
              <a:rPr lang="pt-BR" sz="1800" dirty="0">
                <a:effectLst/>
                <a:latin typeface="Times New Roman" panose="02020603050405020304" pitchFamily="18" charset="0"/>
                <a:ea typeface="Times New Roman" panose="02020603050405020304" pitchFamily="18" charset="0"/>
              </a:rPr>
            </a:br>
            <a:endParaRPr lang="pt-BR" dirty="0"/>
          </a:p>
        </p:txBody>
      </p:sp>
      <p:sp>
        <p:nvSpPr>
          <p:cNvPr id="3" name="Espaço Reservado para Conteúdo 2">
            <a:extLst>
              <a:ext uri="{FF2B5EF4-FFF2-40B4-BE49-F238E27FC236}">
                <a16:creationId xmlns:a16="http://schemas.microsoft.com/office/drawing/2014/main" id="{8C283924-6BCF-4F0F-8DD1-AFE7866F8C74}"/>
              </a:ext>
            </a:extLst>
          </p:cNvPr>
          <p:cNvSpPr>
            <a:spLocks noGrp="1"/>
          </p:cNvSpPr>
          <p:nvPr>
            <p:ph idx="1"/>
          </p:nvPr>
        </p:nvSpPr>
        <p:spPr>
          <a:xfrm>
            <a:off x="239818" y="1397662"/>
            <a:ext cx="10183813" cy="2376207"/>
          </a:xfrm>
        </p:spPr>
        <p:txBody>
          <a:bodyPr/>
          <a:lstStyle/>
          <a:p>
            <a:pPr algn="just">
              <a:spcAft>
                <a:spcPts val="1440"/>
              </a:spcAft>
            </a:pPr>
            <a:r>
              <a:rPr lang="pt-BR" sz="2400" dirty="0">
                <a:effectLst/>
                <a:latin typeface="+mn-lt"/>
                <a:ea typeface="Times New Roman" panose="02020603050405020304" pitchFamily="18" charset="0"/>
              </a:rPr>
              <a:t>Código Penal: </a:t>
            </a:r>
            <a:r>
              <a:rPr lang="pt-BR" dirty="0">
                <a:effectLst/>
                <a:latin typeface="+mn-lt"/>
                <a:ea typeface="Times New Roman" panose="02020603050405020304" pitchFamily="18" charset="0"/>
              </a:rPr>
              <a:t>calúnia (</a:t>
            </a:r>
            <a:r>
              <a:rPr lang="pt-BR" dirty="0">
                <a:solidFill>
                  <a:schemeClr val="accent1">
                    <a:lumMod val="20000"/>
                    <a:lumOff val="80000"/>
                  </a:schemeClr>
                </a:solidFill>
                <a:effectLst/>
                <a:latin typeface="+mn-lt"/>
                <a:ea typeface="Times New Roman" panose="02020603050405020304" pitchFamily="18" charset="0"/>
              </a:rPr>
              <a:t>art. 138</a:t>
            </a:r>
            <a:r>
              <a:rPr lang="pt-BR" dirty="0">
                <a:effectLst/>
                <a:latin typeface="+mn-lt"/>
                <a:ea typeface="Times New Roman" panose="02020603050405020304" pitchFamily="18" charset="0"/>
              </a:rPr>
              <a:t>), difamação (</a:t>
            </a:r>
            <a:r>
              <a:rPr lang="pt-BR" dirty="0">
                <a:solidFill>
                  <a:schemeClr val="accent1">
                    <a:lumMod val="20000"/>
                    <a:lumOff val="80000"/>
                  </a:schemeClr>
                </a:solidFill>
                <a:effectLst/>
                <a:latin typeface="+mn-lt"/>
                <a:ea typeface="Times New Roman" panose="02020603050405020304" pitchFamily="18" charset="0"/>
              </a:rPr>
              <a:t>art. 139</a:t>
            </a:r>
            <a:r>
              <a:rPr lang="pt-BR" dirty="0">
                <a:effectLst/>
                <a:latin typeface="+mn-lt"/>
                <a:ea typeface="Times New Roman" panose="02020603050405020304" pitchFamily="18" charset="0"/>
              </a:rPr>
              <a:t>) e injúria (</a:t>
            </a:r>
            <a:r>
              <a:rPr lang="pt-BR" dirty="0">
                <a:solidFill>
                  <a:schemeClr val="accent1">
                    <a:lumMod val="20000"/>
                    <a:lumOff val="80000"/>
                  </a:schemeClr>
                </a:solidFill>
                <a:effectLst/>
                <a:latin typeface="+mn-lt"/>
                <a:ea typeface="Times New Roman" panose="02020603050405020304" pitchFamily="18" charset="0"/>
              </a:rPr>
              <a:t>art. 140</a:t>
            </a:r>
            <a:r>
              <a:rPr lang="pt-BR" dirty="0">
                <a:effectLst/>
                <a:latin typeface="+mn-lt"/>
                <a:ea typeface="Times New Roman" panose="02020603050405020304" pitchFamily="18" charset="0"/>
              </a:rPr>
              <a:t>)</a:t>
            </a:r>
          </a:p>
          <a:p>
            <a:pPr algn="just">
              <a:spcAft>
                <a:spcPts val="1440"/>
              </a:spcAft>
            </a:pPr>
            <a:r>
              <a:rPr lang="pt-BR" dirty="0">
                <a:effectLst/>
                <a:latin typeface="+mn-lt"/>
                <a:ea typeface="Times New Roman" panose="02020603050405020304" pitchFamily="18" charset="0"/>
              </a:rPr>
              <a:t>Honra objetiva e subjetiva </a:t>
            </a:r>
          </a:p>
          <a:p>
            <a:pPr algn="just">
              <a:spcAft>
                <a:spcPts val="1440"/>
              </a:spcAft>
            </a:pPr>
            <a:r>
              <a:rPr lang="pt-BR" dirty="0">
                <a:effectLst/>
                <a:latin typeface="+mn-lt"/>
                <a:ea typeface="Times New Roman" panose="02020603050405020304" pitchFamily="18" charset="0"/>
              </a:rPr>
              <a:t>vida pública e vida privada</a:t>
            </a:r>
          </a:p>
          <a:p>
            <a:pPr marL="0" indent="0" algn="just">
              <a:buNone/>
            </a:pPr>
            <a:endParaRPr lang="pt-B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3740" y="1947259"/>
            <a:ext cx="6239612" cy="4948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25697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AB709-C29A-418A-967F-F334F5AC4E69}"/>
              </a:ext>
            </a:extLst>
          </p:cNvPr>
          <p:cNvSpPr>
            <a:spLocks noGrp="1"/>
          </p:cNvSpPr>
          <p:nvPr>
            <p:ph type="title"/>
          </p:nvPr>
        </p:nvSpPr>
        <p:spPr>
          <a:xfrm>
            <a:off x="446086" y="654984"/>
            <a:ext cx="10155239" cy="5574366"/>
          </a:xfrm>
        </p:spPr>
        <p:txBody>
          <a:bodyPr/>
          <a:lstStyle/>
          <a:p>
            <a:pPr>
              <a:lnSpc>
                <a:spcPct val="115000"/>
              </a:lnSpc>
              <a:spcAft>
                <a:spcPts val="1000"/>
              </a:spcAft>
            </a:pPr>
            <a:r>
              <a:rPr lang="pt-BR" sz="2400" b="1" dirty="0">
                <a:solidFill>
                  <a:schemeClr val="tx1"/>
                </a:solidFill>
                <a:effectLst/>
                <a:latin typeface="+mn-lt"/>
                <a:ea typeface="Calibri" panose="020F0502020204030204" pitchFamily="34" charset="0"/>
                <a:cs typeface="Times New Roman" panose="02020603050405020304" pitchFamily="18" charset="0"/>
              </a:rPr>
              <a:t>STJ divulgou teses</a:t>
            </a:r>
            <a:r>
              <a:rPr lang="pt-BR" sz="2400" dirty="0">
                <a:solidFill>
                  <a:schemeClr val="tx1"/>
                </a:solidFill>
                <a:effectLst/>
                <a:latin typeface="+mn-lt"/>
                <a:ea typeface="Calibri" panose="020F0502020204030204" pitchFamily="34" charset="0"/>
                <a:cs typeface="Times New Roman" panose="02020603050405020304" pitchFamily="18" charset="0"/>
              </a:rPr>
              <a:t> sobre </a:t>
            </a:r>
            <a:r>
              <a:rPr lang="pt-BR" sz="2400" i="1" dirty="0">
                <a:solidFill>
                  <a:schemeClr val="tx1"/>
                </a:solidFill>
                <a:effectLst/>
                <a:latin typeface="+mn-lt"/>
                <a:ea typeface="Calibri" panose="020F0502020204030204" pitchFamily="34" charset="0"/>
                <a:cs typeface="Times New Roman" panose="02020603050405020304" pitchFamily="18" charset="0"/>
              </a:rPr>
              <a:t>crimes contra a honra</a:t>
            </a:r>
            <a:r>
              <a:rPr lang="pt-BR" sz="2400" dirty="0">
                <a:solidFill>
                  <a:schemeClr val="tx1"/>
                </a:solidFill>
                <a:effectLst/>
                <a:latin typeface="+mn-lt"/>
                <a:ea typeface="Calibri" panose="020F0502020204030204" pitchFamily="34" charset="0"/>
                <a:cs typeface="Times New Roman" panose="02020603050405020304" pitchFamily="18" charset="0"/>
              </a:rPr>
              <a:t> (08/2019)</a:t>
            </a:r>
            <a:br>
              <a:rPr lang="pt-BR" sz="2400" dirty="0">
                <a:solidFill>
                  <a:schemeClr val="tx1"/>
                </a:solidFill>
                <a:effectLst/>
                <a:latin typeface="+mn-lt"/>
                <a:ea typeface="Calibri" panose="020F0502020204030204" pitchFamily="34" charset="0"/>
                <a:cs typeface="Times New Roman" panose="02020603050405020304" pitchFamily="18" charset="0"/>
              </a:rPr>
            </a:br>
            <a:br>
              <a:rPr lang="pt-BR" sz="2400" dirty="0">
                <a:solidFill>
                  <a:schemeClr val="tx1"/>
                </a:solidFill>
                <a:effectLst/>
                <a:latin typeface="+mn-lt"/>
                <a:ea typeface="Calibri" panose="020F0502020204030204" pitchFamily="34" charset="0"/>
                <a:cs typeface="Times New Roman" panose="02020603050405020304" pitchFamily="18" charset="0"/>
              </a:rPr>
            </a:br>
            <a:br>
              <a:rPr lang="pt-BR" sz="2400" dirty="0">
                <a:solidFill>
                  <a:schemeClr val="tx1"/>
                </a:solidFill>
                <a:effectLst/>
                <a:latin typeface="+mn-lt"/>
                <a:ea typeface="Calibri" panose="020F0502020204030204" pitchFamily="34" charset="0"/>
                <a:cs typeface="Times New Roman" panose="02020603050405020304" pitchFamily="18" charset="0"/>
              </a:rPr>
            </a:br>
            <a:r>
              <a:rPr lang="pt-BR" sz="2400" dirty="0">
                <a:solidFill>
                  <a:schemeClr val="tx1"/>
                </a:solidFill>
                <a:effectLst/>
                <a:latin typeface="+mn-lt"/>
                <a:ea typeface="Calibri" panose="020F0502020204030204" pitchFamily="34" charset="0"/>
                <a:cs typeface="Times New Roman" panose="02020603050405020304" pitchFamily="18" charset="0"/>
              </a:rPr>
              <a:t>*destaque para as de n. 1, 6, 7 e 12</a:t>
            </a:r>
            <a:br>
              <a:rPr lang="pt-BR" sz="2400" dirty="0">
                <a:solidFill>
                  <a:schemeClr val="tx1"/>
                </a:solidFill>
                <a:effectLst/>
                <a:latin typeface="+mn-lt"/>
                <a:ea typeface="Calibri" panose="020F0502020204030204" pitchFamily="34" charset="0"/>
                <a:cs typeface="Times New Roman" panose="02020603050405020304" pitchFamily="18" charset="0"/>
              </a:rPr>
            </a:br>
            <a:r>
              <a:rPr lang="pt-BR" sz="2400" dirty="0">
                <a:solidFill>
                  <a:schemeClr val="tx1"/>
                </a:solidFill>
                <a:effectLst/>
                <a:latin typeface="+mn-lt"/>
                <a:ea typeface="Calibri" panose="020F0502020204030204" pitchFamily="34" charset="0"/>
                <a:cs typeface="Times New Roman" panose="02020603050405020304" pitchFamily="18" charset="0"/>
              </a:rPr>
              <a:t> </a:t>
            </a:r>
            <a:br>
              <a:rPr lang="pt-BR" sz="2400" dirty="0">
                <a:solidFill>
                  <a:schemeClr val="tx1"/>
                </a:solidFill>
                <a:effectLst/>
                <a:latin typeface="+mn-lt"/>
                <a:ea typeface="Calibri" panose="020F0502020204030204" pitchFamily="34" charset="0"/>
                <a:cs typeface="Times New Roman" panose="02020603050405020304" pitchFamily="18" charset="0"/>
              </a:rPr>
            </a:br>
            <a:r>
              <a:rPr lang="pt-BR" sz="2400" dirty="0">
                <a:solidFill>
                  <a:srgbClr val="FFFF00"/>
                </a:solidFill>
                <a:effectLst/>
                <a:latin typeface="+mn-lt"/>
                <a:ea typeface="Calibri" panose="020F0502020204030204" pitchFamily="34" charset="0"/>
                <a:cs typeface="Times New Roman" panose="02020603050405020304" pitchFamily="18" charset="0"/>
              </a:rPr>
              <a:t>1) </a:t>
            </a:r>
            <a:r>
              <a:rPr lang="pt-BR" sz="2400" dirty="0">
                <a:solidFill>
                  <a:schemeClr val="tx1"/>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rPr>
              <a:t>Para a </a:t>
            </a:r>
            <a:r>
              <a:rPr lang="pt-BR" sz="2400" u="sng" dirty="0">
                <a:solidFill>
                  <a:schemeClr val="tx1"/>
                </a:solidFill>
                <a:effectLst/>
                <a:latin typeface="+mn-lt"/>
                <a:ea typeface="Calibri" panose="020F0502020204030204" pitchFamily="34" charset="0"/>
                <a:cs typeface="Times New Roman" panose="02020603050405020304" pitchFamily="18" charset="0"/>
              </a:rPr>
              <a:t>configuração</a:t>
            </a:r>
            <a:r>
              <a:rPr lang="pt-BR" sz="2400" dirty="0">
                <a:solidFill>
                  <a:schemeClr val="tx1"/>
                </a:solidFill>
                <a:effectLst/>
                <a:latin typeface="+mn-lt"/>
                <a:ea typeface="Calibri" panose="020F0502020204030204" pitchFamily="34" charset="0"/>
                <a:cs typeface="Times New Roman" panose="02020603050405020304" pitchFamily="18" charset="0"/>
              </a:rPr>
              <a:t> dos crimes contra a honra, </a:t>
            </a:r>
            <a:r>
              <a:rPr lang="pt-BR" sz="2400" u="sng" dirty="0">
                <a:solidFill>
                  <a:schemeClr val="tx1"/>
                </a:solidFill>
                <a:effectLst/>
                <a:latin typeface="+mn-lt"/>
                <a:ea typeface="Calibri" panose="020F0502020204030204" pitchFamily="34" charset="0"/>
                <a:cs typeface="Times New Roman" panose="02020603050405020304" pitchFamily="18" charset="0"/>
              </a:rPr>
              <a:t>exige-se</a:t>
            </a:r>
            <a:r>
              <a:rPr lang="pt-BR" sz="2400" dirty="0">
                <a:solidFill>
                  <a:schemeClr val="tx1"/>
                </a:solidFill>
                <a:effectLst/>
                <a:latin typeface="+mn-lt"/>
                <a:ea typeface="Calibri" panose="020F0502020204030204" pitchFamily="34" charset="0"/>
                <a:cs typeface="Times New Roman" panose="02020603050405020304" pitchFamily="18" charset="0"/>
              </a:rPr>
              <a:t> a demonstração mínima do </a:t>
            </a:r>
            <a:r>
              <a:rPr lang="pt-BR" sz="2400" u="sng" dirty="0">
                <a:solidFill>
                  <a:schemeClr val="tx1"/>
                </a:solidFill>
                <a:effectLst/>
                <a:latin typeface="+mn-lt"/>
                <a:ea typeface="Calibri" panose="020F0502020204030204" pitchFamily="34" charset="0"/>
                <a:cs typeface="Times New Roman" panose="02020603050405020304" pitchFamily="18" charset="0"/>
              </a:rPr>
              <a:t>intento</a:t>
            </a:r>
            <a:r>
              <a:rPr lang="pt-BR" sz="2400" dirty="0">
                <a:solidFill>
                  <a:schemeClr val="tx1"/>
                </a:solidFill>
                <a:effectLst/>
                <a:latin typeface="+mn-lt"/>
                <a:ea typeface="Calibri" panose="020F0502020204030204" pitchFamily="34" charset="0"/>
                <a:cs typeface="Times New Roman" panose="02020603050405020304" pitchFamily="18" charset="0"/>
              </a:rPr>
              <a:t> positivo e </a:t>
            </a:r>
            <a:r>
              <a:rPr lang="pt-BR" sz="2400" u="sng" dirty="0">
                <a:solidFill>
                  <a:schemeClr val="tx1"/>
                </a:solidFill>
                <a:effectLst/>
                <a:latin typeface="+mn-lt"/>
                <a:ea typeface="Calibri" panose="020F0502020204030204" pitchFamily="34" charset="0"/>
                <a:cs typeface="Times New Roman" panose="02020603050405020304" pitchFamily="18" charset="0"/>
              </a:rPr>
              <a:t>deliberado de ofender</a:t>
            </a:r>
            <a:r>
              <a:rPr lang="pt-BR" sz="2400" dirty="0">
                <a:solidFill>
                  <a:schemeClr val="tx1"/>
                </a:solidFill>
                <a:effectLst/>
                <a:latin typeface="+mn-lt"/>
                <a:ea typeface="Calibri" panose="020F0502020204030204" pitchFamily="34" charset="0"/>
                <a:cs typeface="Times New Roman" panose="02020603050405020304" pitchFamily="18" charset="0"/>
              </a:rPr>
              <a:t> a honra alheia (dolo específico), o denominado </a:t>
            </a:r>
            <a:r>
              <a:rPr lang="pt-BR" sz="2400" i="1" dirty="0">
                <a:solidFill>
                  <a:schemeClr val="tx1"/>
                </a:solidFill>
                <a:effectLst/>
                <a:latin typeface="+mn-lt"/>
                <a:ea typeface="Calibri" panose="020F0502020204030204" pitchFamily="34" charset="0"/>
                <a:cs typeface="Times New Roman" panose="02020603050405020304" pitchFamily="18" charset="0"/>
              </a:rPr>
              <a:t>animus </a:t>
            </a:r>
            <a:r>
              <a:rPr lang="pt-BR" sz="2400" i="1" dirty="0" err="1">
                <a:solidFill>
                  <a:schemeClr val="tx1"/>
                </a:solidFill>
                <a:effectLst/>
                <a:latin typeface="+mn-lt"/>
                <a:ea typeface="Calibri" panose="020F0502020204030204" pitchFamily="34" charset="0"/>
                <a:cs typeface="Times New Roman" panose="02020603050405020304" pitchFamily="18" charset="0"/>
              </a:rPr>
              <a:t>caluniandi</a:t>
            </a:r>
            <a:r>
              <a:rPr lang="pt-BR" sz="2400" i="1" dirty="0">
                <a:solidFill>
                  <a:schemeClr val="tx1"/>
                </a:solidFill>
                <a:effectLst/>
                <a:latin typeface="+mn-lt"/>
                <a:ea typeface="Calibri" panose="020F0502020204030204" pitchFamily="34" charset="0"/>
                <a:cs typeface="Times New Roman" panose="02020603050405020304" pitchFamily="18" charset="0"/>
              </a:rPr>
              <a:t>, </a:t>
            </a:r>
            <a:r>
              <a:rPr lang="pt-BR" sz="2400" i="1" dirty="0" err="1">
                <a:solidFill>
                  <a:schemeClr val="tx1"/>
                </a:solidFill>
                <a:effectLst/>
                <a:latin typeface="+mn-lt"/>
                <a:ea typeface="Calibri" panose="020F0502020204030204" pitchFamily="34" charset="0"/>
                <a:cs typeface="Times New Roman" panose="02020603050405020304" pitchFamily="18" charset="0"/>
              </a:rPr>
              <a:t>diffamandi</a:t>
            </a:r>
            <a:r>
              <a:rPr lang="pt-BR" sz="2400" i="1" dirty="0">
                <a:solidFill>
                  <a:schemeClr val="tx1"/>
                </a:solidFill>
                <a:effectLst/>
                <a:latin typeface="+mn-lt"/>
                <a:ea typeface="Calibri" panose="020F0502020204030204" pitchFamily="34" charset="0"/>
                <a:cs typeface="Times New Roman" panose="02020603050405020304" pitchFamily="18" charset="0"/>
              </a:rPr>
              <a:t> </a:t>
            </a:r>
            <a:r>
              <a:rPr lang="pt-BR" sz="2400" i="1" dirty="0" err="1">
                <a:solidFill>
                  <a:schemeClr val="tx1"/>
                </a:solidFill>
                <a:effectLst/>
                <a:latin typeface="+mn-lt"/>
                <a:ea typeface="Calibri" panose="020F0502020204030204" pitchFamily="34" charset="0"/>
                <a:cs typeface="Times New Roman" panose="02020603050405020304" pitchFamily="18" charset="0"/>
              </a:rPr>
              <a:t>vel</a:t>
            </a:r>
            <a:r>
              <a:rPr lang="pt-BR" sz="2400" i="1" dirty="0">
                <a:solidFill>
                  <a:schemeClr val="tx1"/>
                </a:solidFill>
                <a:effectLst/>
                <a:latin typeface="+mn-lt"/>
                <a:ea typeface="Calibri" panose="020F0502020204030204" pitchFamily="34" charset="0"/>
                <a:cs typeface="Times New Roman" panose="02020603050405020304" pitchFamily="18" charset="0"/>
              </a:rPr>
              <a:t> </a:t>
            </a:r>
            <a:r>
              <a:rPr lang="pt-BR" sz="2400" i="1" dirty="0" err="1">
                <a:solidFill>
                  <a:schemeClr val="tx1"/>
                </a:solidFill>
                <a:effectLst/>
                <a:latin typeface="+mn-lt"/>
                <a:ea typeface="Calibri" panose="020F0502020204030204" pitchFamily="34" charset="0"/>
                <a:cs typeface="Times New Roman" panose="02020603050405020304" pitchFamily="18" charset="0"/>
              </a:rPr>
              <a:t>injuriandi</a:t>
            </a:r>
            <a:r>
              <a:rPr lang="pt-BR" sz="2400" i="1" dirty="0">
                <a:solidFill>
                  <a:schemeClr val="tx1"/>
                </a:solidFill>
                <a:effectLst/>
                <a:latin typeface="+mn-lt"/>
                <a:ea typeface="Calibri" panose="020F0502020204030204" pitchFamily="34" charset="0"/>
                <a:cs typeface="Times New Roman" panose="02020603050405020304" pitchFamily="18" charset="0"/>
              </a:rPr>
              <a:t>.</a:t>
            </a:r>
            <a:br>
              <a:rPr lang="pt-BR" sz="2400" dirty="0">
                <a:solidFill>
                  <a:schemeClr val="tx1"/>
                </a:solidFill>
                <a:effectLst/>
                <a:latin typeface="+mn-lt"/>
                <a:ea typeface="Calibri" panose="020F0502020204030204" pitchFamily="34" charset="0"/>
                <a:cs typeface="Times New Roman" panose="02020603050405020304" pitchFamily="18" charset="0"/>
              </a:rPr>
            </a:br>
            <a:br>
              <a:rPr lang="pt-BR" sz="2400" dirty="0">
                <a:solidFill>
                  <a:schemeClr val="tx1"/>
                </a:solidFill>
                <a:effectLst/>
                <a:latin typeface="+mn-lt"/>
                <a:ea typeface="Calibri" panose="020F0502020204030204" pitchFamily="34" charset="0"/>
                <a:cs typeface="Times New Roman" panose="02020603050405020304" pitchFamily="18" charset="0"/>
              </a:rPr>
            </a:br>
            <a:r>
              <a:rPr lang="pt-BR" sz="2400" dirty="0">
                <a:solidFill>
                  <a:srgbClr val="FFFF00"/>
                </a:solidFill>
                <a:effectLst/>
                <a:latin typeface="+mn-lt"/>
                <a:ea typeface="Calibri" panose="020F0502020204030204" pitchFamily="34" charset="0"/>
                <a:cs typeface="Times New Roman" panose="02020603050405020304" pitchFamily="18" charset="0"/>
              </a:rPr>
              <a:t>6) </a:t>
            </a:r>
            <a:r>
              <a:rPr lang="pt-BR" sz="2400" dirty="0">
                <a:solidFill>
                  <a:schemeClr val="tx1"/>
                </a:solidFill>
                <a:effectLst/>
                <a:latin typeface="+mn-lt"/>
                <a:ea typeface="Calibri" panose="020F0502020204030204" pitchFamily="34" charset="0"/>
                <a:cs typeface="Times New Roman" panose="02020603050405020304" pitchFamily="18" charset="0"/>
              </a:rPr>
              <a:t>Não se admite a </a:t>
            </a:r>
            <a:r>
              <a:rPr lang="pt-BR" sz="2400" u="sng" dirty="0">
                <a:solidFill>
                  <a:schemeClr val="tx1"/>
                </a:solidFill>
                <a:effectLst/>
                <a:latin typeface="+mn-lt"/>
                <a:ea typeface="Calibri" panose="020F0502020204030204" pitchFamily="34" charset="0"/>
                <a:cs typeface="Times New Roman" panose="02020603050405020304" pitchFamily="18" charset="0"/>
              </a:rPr>
              <a:t>exceção da verdade</a:t>
            </a:r>
            <a:r>
              <a:rPr lang="pt-BR" sz="2400" dirty="0">
                <a:solidFill>
                  <a:schemeClr val="tx1"/>
                </a:solidFill>
                <a:effectLst/>
                <a:latin typeface="+mn-lt"/>
                <a:ea typeface="Calibri" panose="020F0502020204030204" pitchFamily="34" charset="0"/>
                <a:cs typeface="Times New Roman" panose="02020603050405020304" pitchFamily="18" charset="0"/>
              </a:rPr>
              <a:t> quando o excipiente não consegue demonstrar a veracidade da prática de conduta criminosa do </a:t>
            </a:r>
            <a:r>
              <a:rPr lang="pt-BR" sz="2400" dirty="0" err="1">
                <a:solidFill>
                  <a:schemeClr val="tx1"/>
                </a:solidFill>
                <a:effectLst/>
                <a:latin typeface="+mn-lt"/>
                <a:ea typeface="Calibri" panose="020F0502020204030204" pitchFamily="34" charset="0"/>
                <a:cs typeface="Times New Roman" panose="02020603050405020304" pitchFamily="18" charset="0"/>
              </a:rPr>
              <a:t>excepto</a:t>
            </a:r>
            <a:r>
              <a:rPr lang="pt-BR" sz="2400" dirty="0">
                <a:effectLst/>
                <a:latin typeface="+mn-lt"/>
                <a:ea typeface="Calibri" panose="020F0502020204030204" pitchFamily="34" charset="0"/>
                <a:cs typeface="Times New Roman" panose="02020603050405020304" pitchFamily="18" charset="0"/>
              </a:rPr>
              <a:t>.</a:t>
            </a:r>
            <a:br>
              <a:rPr lang="pt-BR" sz="1800" dirty="0">
                <a:effectLst/>
                <a:latin typeface="Calibri" panose="020F0502020204030204" pitchFamily="34" charset="0"/>
                <a:ea typeface="Calibri" panose="020F0502020204030204" pitchFamily="34" charset="0"/>
                <a:cs typeface="Times New Roman" panose="02020603050405020304" pitchFamily="18" charset="0"/>
              </a:rPr>
            </a:br>
            <a:endParaRPr lang="pt-BR" dirty="0"/>
          </a:p>
        </p:txBody>
      </p:sp>
    </p:spTree>
    <p:extLst>
      <p:ext uri="{BB962C8B-B14F-4D97-AF65-F5344CB8AC3E}">
        <p14:creationId xmlns:p14="http://schemas.microsoft.com/office/powerpoint/2010/main" val="13931304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81304B-405B-4CCD-B3F0-15E01B407BE4}"/>
              </a:ext>
            </a:extLst>
          </p:cNvPr>
          <p:cNvSpPr>
            <a:spLocks noGrp="1"/>
          </p:cNvSpPr>
          <p:nvPr>
            <p:ph type="title"/>
          </p:nvPr>
        </p:nvSpPr>
        <p:spPr>
          <a:xfrm>
            <a:off x="560386" y="980053"/>
            <a:ext cx="10469564" cy="5119408"/>
          </a:xfrm>
        </p:spPr>
        <p:txBody>
          <a:bodyPr/>
          <a:lstStyle/>
          <a:p>
            <a:pPr>
              <a:lnSpc>
                <a:spcPct val="115000"/>
              </a:lnSpc>
              <a:spcAft>
                <a:spcPts val="1000"/>
              </a:spcAft>
            </a:pPr>
            <a:r>
              <a:rPr lang="pt-BR" sz="2400" dirty="0">
                <a:solidFill>
                  <a:srgbClr val="FFFF00"/>
                </a:solidFill>
                <a:effectLst/>
                <a:latin typeface="+mn-lt"/>
                <a:ea typeface="Calibri" panose="020F0502020204030204" pitchFamily="34" charset="0"/>
                <a:cs typeface="Times New Roman" panose="02020603050405020304" pitchFamily="18" charset="0"/>
              </a:rPr>
              <a:t>7) </a:t>
            </a:r>
            <a:r>
              <a:rPr lang="pt-BR" sz="2400" dirty="0">
                <a:effectLst/>
                <a:latin typeface="+mn-lt"/>
                <a:ea typeface="Calibri" panose="020F0502020204030204" pitchFamily="34" charset="0"/>
                <a:cs typeface="Times New Roman" panose="02020603050405020304" pitchFamily="18" charset="0"/>
              </a:rPr>
              <a:t>Expressões eventualmente contumeliosas </a:t>
            </a:r>
            <a:r>
              <a:rPr lang="pt-BR" sz="2000" dirty="0">
                <a:solidFill>
                  <a:schemeClr val="accent1">
                    <a:lumMod val="20000"/>
                    <a:lumOff val="80000"/>
                  </a:schemeClr>
                </a:solidFill>
                <a:effectLst/>
                <a:latin typeface="+mn-lt"/>
                <a:ea typeface="Calibri" panose="020F0502020204030204" pitchFamily="34" charset="0"/>
                <a:cs typeface="Times New Roman" panose="02020603050405020304" pitchFamily="18" charset="0"/>
              </a:rPr>
              <a:t>(ofensivas), </a:t>
            </a:r>
            <a:r>
              <a:rPr lang="pt-BR" sz="2400" dirty="0">
                <a:effectLst/>
                <a:latin typeface="+mn-lt"/>
                <a:ea typeface="Calibri" panose="020F0502020204030204" pitchFamily="34" charset="0"/>
                <a:cs typeface="Times New Roman" panose="02020603050405020304" pitchFamily="18" charset="0"/>
              </a:rPr>
              <a:t>quando </a:t>
            </a:r>
            <a:r>
              <a:rPr lang="pt-BR" sz="2400" u="sng" dirty="0">
                <a:effectLst/>
                <a:latin typeface="+mn-lt"/>
                <a:ea typeface="Calibri" panose="020F0502020204030204" pitchFamily="34" charset="0"/>
                <a:cs typeface="Times New Roman" panose="02020603050405020304" pitchFamily="18" charset="0"/>
              </a:rPr>
              <a:t>proferidas em momento de exaltação</a:t>
            </a:r>
            <a:r>
              <a:rPr lang="pt-BR" sz="2400" dirty="0">
                <a:effectLst/>
                <a:latin typeface="+mn-lt"/>
                <a:ea typeface="Calibri" panose="020F0502020204030204" pitchFamily="34" charset="0"/>
                <a:cs typeface="Times New Roman" panose="02020603050405020304" pitchFamily="18" charset="0"/>
              </a:rPr>
              <a:t>, bem assim no exercício do direito de crítica ou de censura profissional, ainda que veementes, atuam como fatores de descaracterização do elemento subjetivo peculiar aos tipos penais definidores dos crimes contra a honra.</a:t>
            </a:r>
            <a:br>
              <a:rPr lang="pt-BR" sz="2400" dirty="0">
                <a:effectLst/>
                <a:latin typeface="+mn-lt"/>
                <a:ea typeface="Calibri" panose="020F0502020204030204" pitchFamily="34" charset="0"/>
                <a:cs typeface="Times New Roman" panose="02020603050405020304" pitchFamily="18" charset="0"/>
              </a:rPr>
            </a:br>
            <a:br>
              <a:rPr lang="pt-BR" sz="2400" dirty="0">
                <a:effectLst/>
                <a:latin typeface="+mn-lt"/>
                <a:ea typeface="Calibri" panose="020F0502020204030204" pitchFamily="34" charset="0"/>
                <a:cs typeface="Times New Roman" panose="02020603050405020304" pitchFamily="18" charset="0"/>
              </a:rPr>
            </a:br>
            <a:br>
              <a:rPr lang="pt-BR" sz="2400" dirty="0">
                <a:effectLst/>
                <a:latin typeface="+mn-lt"/>
                <a:ea typeface="Calibri" panose="020F0502020204030204" pitchFamily="34" charset="0"/>
                <a:cs typeface="Times New Roman" panose="02020603050405020304" pitchFamily="18" charset="0"/>
              </a:rPr>
            </a:br>
            <a:r>
              <a:rPr lang="pt-BR" sz="2400" dirty="0">
                <a:solidFill>
                  <a:srgbClr val="FFFF00"/>
                </a:solidFill>
                <a:latin typeface="+mn-lt"/>
                <a:ea typeface="Calibri" panose="020F0502020204030204" pitchFamily="34" charset="0"/>
                <a:cs typeface="Times New Roman" panose="02020603050405020304" pitchFamily="18" charset="0"/>
              </a:rPr>
              <a:t>12) </a:t>
            </a:r>
            <a:r>
              <a:rPr lang="pt-BR" sz="2400" u="sng" dirty="0">
                <a:effectLst/>
                <a:latin typeface="+mn-lt"/>
                <a:ea typeface="Calibri" panose="020F0502020204030204" pitchFamily="34" charset="0"/>
                <a:cs typeface="Times New Roman" panose="02020603050405020304" pitchFamily="18" charset="0"/>
              </a:rPr>
              <a:t>A imunidade em favor do advogado</a:t>
            </a:r>
            <a:r>
              <a:rPr lang="pt-BR" sz="2400" dirty="0">
                <a:effectLst/>
                <a:latin typeface="+mn-lt"/>
                <a:ea typeface="Calibri" panose="020F0502020204030204" pitchFamily="34" charset="0"/>
                <a:cs typeface="Times New Roman" panose="02020603050405020304" pitchFamily="18" charset="0"/>
              </a:rPr>
              <a:t>, no exercício da sua atividade profissional, insculpida no artigo 7º, § 2º, do Estatuto da OAB (Lei 8.906/1994), </a:t>
            </a:r>
            <a:r>
              <a:rPr lang="pt-BR" sz="2400" u="sng" dirty="0">
                <a:effectLst/>
                <a:latin typeface="+mn-lt"/>
                <a:ea typeface="Calibri" panose="020F0502020204030204" pitchFamily="34" charset="0"/>
                <a:cs typeface="Times New Roman" panose="02020603050405020304" pitchFamily="18" charset="0"/>
              </a:rPr>
              <a:t>não abrange o crime de calúnia</a:t>
            </a:r>
            <a:r>
              <a:rPr lang="pt-BR" sz="2400" dirty="0">
                <a:effectLst/>
                <a:latin typeface="+mn-lt"/>
                <a:ea typeface="Calibri" panose="020F0502020204030204" pitchFamily="34" charset="0"/>
                <a:cs typeface="Times New Roman" panose="02020603050405020304" pitchFamily="18" charset="0"/>
              </a:rPr>
              <a:t>, restringindo-se aos delitos de injúria e difamação*. </a:t>
            </a:r>
            <a:br>
              <a:rPr lang="pt-BR" sz="2400" dirty="0">
                <a:effectLst/>
                <a:latin typeface="+mn-lt"/>
                <a:ea typeface="Calibri" panose="020F0502020204030204" pitchFamily="34" charset="0"/>
                <a:cs typeface="Times New Roman" panose="02020603050405020304" pitchFamily="18" charset="0"/>
              </a:rPr>
            </a:br>
            <a:r>
              <a:rPr lang="pt-BR" sz="1800" dirty="0">
                <a:solidFill>
                  <a:schemeClr val="accent1">
                    <a:lumMod val="20000"/>
                    <a:lumOff val="80000"/>
                  </a:schemeClr>
                </a:solidFill>
                <a:effectLst/>
                <a:latin typeface="+mn-lt"/>
                <a:ea typeface="Calibri" panose="020F0502020204030204" pitchFamily="34" charset="0"/>
                <a:cs typeface="Times New Roman" panose="02020603050405020304" pitchFamily="18" charset="0"/>
              </a:rPr>
              <a:t>*(STF, HC nº 84.446, 1ª Turma, DJ de 25/02/05)</a:t>
            </a:r>
            <a:br>
              <a:rPr lang="pt-BR" sz="1800" dirty="0">
                <a:solidFill>
                  <a:schemeClr val="accent1">
                    <a:lumMod val="20000"/>
                    <a:lumOff val="80000"/>
                  </a:schemeClr>
                </a:solidFill>
                <a:effectLst/>
                <a:latin typeface="Calibri" panose="020F0502020204030204" pitchFamily="34" charset="0"/>
                <a:ea typeface="Calibri" panose="020F0502020204030204" pitchFamily="34" charset="0"/>
                <a:cs typeface="Times New Roman" panose="02020603050405020304" pitchFamily="18" charset="0"/>
              </a:rPr>
            </a:br>
            <a:endParaRPr lang="pt-BR" sz="1800" dirty="0">
              <a:solidFill>
                <a:schemeClr val="accent1">
                  <a:lumMod val="20000"/>
                  <a:lumOff val="80000"/>
                </a:schemeClr>
              </a:solidFill>
            </a:endParaRPr>
          </a:p>
        </p:txBody>
      </p:sp>
    </p:spTree>
    <p:extLst>
      <p:ext uri="{BB962C8B-B14F-4D97-AF65-F5344CB8AC3E}">
        <p14:creationId xmlns:p14="http://schemas.microsoft.com/office/powerpoint/2010/main" val="1420302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7AF75CC0-1540-4336-96C3-80C16256917A}"/>
              </a:ext>
            </a:extLst>
          </p:cNvPr>
          <p:cNvSpPr txBox="1"/>
          <p:nvPr/>
        </p:nvSpPr>
        <p:spPr>
          <a:xfrm>
            <a:off x="400050" y="836186"/>
            <a:ext cx="10858500" cy="5903219"/>
          </a:xfrm>
          <a:prstGeom prst="rect">
            <a:avLst/>
          </a:prstGeom>
          <a:noFill/>
        </p:spPr>
        <p:txBody>
          <a:bodyPr wrap="square">
            <a:spAutoFit/>
          </a:bodyPr>
          <a:lstStyle/>
          <a:p>
            <a:pPr algn="just">
              <a:lnSpc>
                <a:spcPct val="115000"/>
              </a:lnSpc>
              <a:spcAft>
                <a:spcPts val="1000"/>
              </a:spcAft>
            </a:pPr>
            <a:r>
              <a:rPr lang="pt-BR" sz="2800" b="1" dirty="0">
                <a:solidFill>
                  <a:srgbClr val="FFFF00"/>
                </a:solidFill>
                <a:effectLst/>
                <a:ea typeface="Calibri" panose="020F0502020204030204" pitchFamily="34" charset="0"/>
                <a:cs typeface="Times New Roman" panose="02020603050405020304" pitchFamily="18" charset="0"/>
              </a:rPr>
              <a:t>Mitigação da proteção à honra de pessoas públicas</a:t>
            </a:r>
          </a:p>
          <a:p>
            <a:pPr algn="just">
              <a:lnSpc>
                <a:spcPct val="115000"/>
              </a:lnSpc>
              <a:spcAft>
                <a:spcPts val="1000"/>
              </a:spcAft>
            </a:pPr>
            <a:endParaRPr lang="pt-BR" sz="2400" dirty="0">
              <a:effectLst/>
              <a:ea typeface="Calibri" panose="020F0502020204030204" pitchFamily="34" charset="0"/>
              <a:cs typeface="Times New Roman" panose="02020603050405020304" pitchFamily="18" charset="0"/>
            </a:endParaRPr>
          </a:p>
          <a:p>
            <a:pPr algn="just">
              <a:lnSpc>
                <a:spcPct val="115000"/>
              </a:lnSpc>
              <a:spcAft>
                <a:spcPts val="1000"/>
              </a:spcAft>
            </a:pPr>
            <a:r>
              <a:rPr lang="pt-BR" sz="2400" dirty="0">
                <a:effectLst/>
                <a:ea typeface="Calibri" panose="020F0502020204030204" pitchFamily="34" charset="0"/>
                <a:cs typeface="Times New Roman" panose="02020603050405020304" pitchFamily="18" charset="0"/>
              </a:rPr>
              <a:t>“ENTREVISTA CONCEDIDA POR ADVOGADO COM REFERÊNCIA CRÍTICA A JULGADOS. 2. Críticas à atividade desenvolvida pelo homem público</a:t>
            </a:r>
            <a:r>
              <a:rPr lang="pt-BR" sz="2400" i="1" dirty="0">
                <a:effectLst/>
                <a:ea typeface="Calibri" panose="020F0502020204030204" pitchFamily="34" charset="0"/>
                <a:cs typeface="Times New Roman" panose="02020603050405020304" pitchFamily="18" charset="0"/>
              </a:rPr>
              <a:t>, in </a:t>
            </a:r>
            <a:r>
              <a:rPr lang="pt-BR" sz="2400" i="1" dirty="0" err="1">
                <a:effectLst/>
                <a:ea typeface="Calibri" panose="020F0502020204030204" pitchFamily="34" charset="0"/>
                <a:cs typeface="Times New Roman" panose="02020603050405020304" pitchFamily="18" charset="0"/>
              </a:rPr>
              <a:t>casu</a:t>
            </a:r>
            <a:r>
              <a:rPr lang="pt-BR" sz="2400" dirty="0">
                <a:effectLst/>
                <a:ea typeface="Calibri" panose="020F0502020204030204" pitchFamily="34" charset="0"/>
                <a:cs typeface="Times New Roman" panose="02020603050405020304" pitchFamily="18" charset="0"/>
              </a:rPr>
              <a:t>, o magistrado, são decorrência natural da atividade por ele desenvolvida e não ensejam indenização por danos morais quando baseadas em fatos reais, aferíveis concretamente. 3. Respaldado nas disposições do § 2º do art. 7º da Lei 8.906/1994, </a:t>
            </a:r>
            <a:r>
              <a:rPr lang="pt-BR" sz="2400" u="sng" dirty="0">
                <a:effectLst/>
                <a:ea typeface="Calibri" panose="020F0502020204030204" pitchFamily="34" charset="0"/>
                <a:cs typeface="Times New Roman" panose="02020603050405020304" pitchFamily="18" charset="0"/>
              </a:rPr>
              <a:t>pode o advogado manifestar-se, </a:t>
            </a:r>
            <a:r>
              <a:rPr lang="pt-BR" sz="2400" u="sng" dirty="0" err="1">
                <a:effectLst/>
                <a:ea typeface="Calibri" panose="020F0502020204030204" pitchFamily="34" charset="0"/>
                <a:cs typeface="Times New Roman" panose="02020603050405020304" pitchFamily="18" charset="0"/>
              </a:rPr>
              <a:t>qdo</a:t>
            </a:r>
            <a:r>
              <a:rPr lang="pt-BR" sz="2400" u="sng" dirty="0">
                <a:effectLst/>
                <a:ea typeface="Calibri" panose="020F0502020204030204" pitchFamily="34" charset="0"/>
                <a:cs typeface="Times New Roman" panose="02020603050405020304" pitchFamily="18" charset="0"/>
              </a:rPr>
              <a:t> no exercício profissional, s/ decisões judiciais</a:t>
            </a:r>
            <a:r>
              <a:rPr lang="pt-BR" sz="2400" dirty="0">
                <a:effectLst/>
                <a:ea typeface="Calibri" panose="020F0502020204030204" pitchFamily="34" charset="0"/>
                <a:cs typeface="Times New Roman" panose="02020603050405020304" pitchFamily="18" charset="0"/>
              </a:rPr>
              <a:t>, mesmo que seja para criticá-las. </a:t>
            </a:r>
            <a:r>
              <a:rPr lang="pt-BR" sz="2400" u="sng" dirty="0">
                <a:effectLst/>
                <a:ea typeface="Calibri" panose="020F0502020204030204" pitchFamily="34" charset="0"/>
                <a:cs typeface="Times New Roman" panose="02020603050405020304" pitchFamily="18" charset="0"/>
              </a:rPr>
              <a:t>O que não se permite</a:t>
            </a:r>
            <a:r>
              <a:rPr lang="pt-BR" sz="2400" dirty="0">
                <a:effectLst/>
                <a:ea typeface="Calibri" panose="020F0502020204030204" pitchFamily="34" charset="0"/>
                <a:cs typeface="Times New Roman" panose="02020603050405020304" pitchFamily="18" charset="0"/>
              </a:rPr>
              <a:t>, até porque nenhum proveito advém para as partes representadas pelo advogado, </a:t>
            </a:r>
            <a:r>
              <a:rPr lang="pt-BR" sz="2400" u="sng" dirty="0">
                <a:effectLst/>
                <a:ea typeface="Calibri" panose="020F0502020204030204" pitchFamily="34" charset="0"/>
                <a:cs typeface="Times New Roman" panose="02020603050405020304" pitchFamily="18" charset="0"/>
              </a:rPr>
              <a:t>é crítica pessoal ao juiz</a:t>
            </a:r>
            <a:r>
              <a:rPr lang="pt-BR" sz="2400" dirty="0">
                <a:effectLst/>
                <a:ea typeface="Calibri" panose="020F0502020204030204" pitchFamily="34" charset="0"/>
                <a:cs typeface="Times New Roman" panose="02020603050405020304" pitchFamily="18" charset="0"/>
              </a:rPr>
              <a:t>.”. </a:t>
            </a:r>
            <a:r>
              <a:rPr lang="pt-BR" sz="2200" dirty="0">
                <a:solidFill>
                  <a:schemeClr val="accent1">
                    <a:lumMod val="20000"/>
                    <a:lumOff val="80000"/>
                  </a:schemeClr>
                </a:solidFill>
                <a:effectLst/>
                <a:ea typeface="Calibri" panose="020F0502020204030204" pitchFamily="34" charset="0"/>
                <a:cs typeface="Times New Roman" panose="02020603050405020304" pitchFamily="18" charset="0"/>
              </a:rPr>
              <a:t>(STJ, </a:t>
            </a:r>
            <a:r>
              <a:rPr lang="pt-BR" sz="2200" dirty="0" err="1">
                <a:solidFill>
                  <a:schemeClr val="accent1">
                    <a:lumMod val="20000"/>
                    <a:lumOff val="80000"/>
                  </a:schemeClr>
                </a:solidFill>
                <a:effectLst/>
                <a:ea typeface="Calibri" panose="020F0502020204030204" pitchFamily="34" charset="0"/>
                <a:cs typeface="Times New Roman" panose="02020603050405020304" pitchFamily="18" charset="0"/>
              </a:rPr>
              <a:t>Resp</a:t>
            </a:r>
            <a:r>
              <a:rPr lang="pt-BR" sz="2200" dirty="0">
                <a:solidFill>
                  <a:schemeClr val="accent1">
                    <a:lumMod val="20000"/>
                    <a:lumOff val="80000"/>
                  </a:schemeClr>
                </a:solidFill>
                <a:effectLst/>
                <a:ea typeface="Calibri" panose="020F0502020204030204" pitchFamily="34" charset="0"/>
                <a:cs typeface="Times New Roman" panose="02020603050405020304" pitchFamily="18" charset="0"/>
              </a:rPr>
              <a:t> n. 531.355/MT,  3ª T.,</a:t>
            </a:r>
            <a:r>
              <a:rPr lang="pt-BR" sz="2200" dirty="0" err="1">
                <a:solidFill>
                  <a:schemeClr val="accent1">
                    <a:lumMod val="20000"/>
                    <a:lumOff val="80000"/>
                  </a:schemeClr>
                </a:solidFill>
                <a:effectLst/>
                <a:ea typeface="Calibri" panose="020F0502020204030204" pitchFamily="34" charset="0"/>
                <a:cs typeface="Times New Roman" panose="02020603050405020304" pitchFamily="18" charset="0"/>
              </a:rPr>
              <a:t>Dje</a:t>
            </a:r>
            <a:r>
              <a:rPr lang="pt-BR" sz="2200" dirty="0">
                <a:solidFill>
                  <a:schemeClr val="accent1">
                    <a:lumMod val="20000"/>
                    <a:lumOff val="80000"/>
                  </a:schemeClr>
                </a:solidFill>
                <a:effectLst/>
                <a:ea typeface="Calibri" panose="020F0502020204030204" pitchFamily="34" charset="0"/>
                <a:cs typeface="Times New Roman" panose="02020603050405020304" pitchFamily="18" charset="0"/>
              </a:rPr>
              <a:t>: 19/12/08).   </a:t>
            </a:r>
          </a:p>
        </p:txBody>
      </p:sp>
    </p:spTree>
    <p:extLst>
      <p:ext uri="{BB962C8B-B14F-4D97-AF65-F5344CB8AC3E}">
        <p14:creationId xmlns:p14="http://schemas.microsoft.com/office/powerpoint/2010/main" val="3373328309"/>
      </p:ext>
    </p:extLst>
  </p:cSld>
  <p:clrMapOvr>
    <a:masterClrMapping/>
  </p:clrMapOvr>
  <p:transition spd="med">
    <p:pull/>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4334CB45-7047-4F0D-B2CB-65AED0AC67C8}"/>
              </a:ext>
            </a:extLst>
          </p:cNvPr>
          <p:cNvSpPr txBox="1"/>
          <p:nvPr/>
        </p:nvSpPr>
        <p:spPr>
          <a:xfrm>
            <a:off x="542925" y="1161224"/>
            <a:ext cx="10629900" cy="4918462"/>
          </a:xfrm>
          <a:prstGeom prst="rect">
            <a:avLst/>
          </a:prstGeom>
          <a:noFill/>
        </p:spPr>
        <p:txBody>
          <a:bodyPr wrap="square">
            <a:spAutoFit/>
          </a:bodyPr>
          <a:lstStyle/>
          <a:p>
            <a:pPr algn="just">
              <a:lnSpc>
                <a:spcPct val="115000"/>
              </a:lnSpc>
              <a:spcAft>
                <a:spcPts val="1000"/>
              </a:spcAft>
            </a:pPr>
            <a:r>
              <a:rPr lang="pt-BR" sz="2000" dirty="0">
                <a:solidFill>
                  <a:schemeClr val="accent1">
                    <a:lumMod val="20000"/>
                    <a:lumOff val="80000"/>
                  </a:schemeClr>
                </a:solidFill>
                <a:effectLst/>
                <a:ea typeface="Calibri" panose="020F0502020204030204" pitchFamily="34" charset="0"/>
                <a:cs typeface="Times New Roman" panose="02020603050405020304" pitchFamily="18" charset="0"/>
              </a:rPr>
              <a:t>CIVIL. RECURSO ESPECIAL. OFENSA À HONRA</a:t>
            </a:r>
            <a:r>
              <a:rPr lang="pt-BR" sz="2000" dirty="0">
                <a:effectLst/>
                <a:ea typeface="Calibri" panose="020F0502020204030204" pitchFamily="34" charset="0"/>
                <a:cs typeface="Times New Roman" panose="02020603050405020304" pitchFamily="18" charset="0"/>
              </a:rPr>
              <a:t>. </a:t>
            </a:r>
            <a:r>
              <a:rPr lang="pt-BR" sz="2000" u="sng" dirty="0">
                <a:effectLst/>
                <a:ea typeface="Calibri" panose="020F0502020204030204" pitchFamily="34" charset="0"/>
                <a:cs typeface="Times New Roman" panose="02020603050405020304" pitchFamily="18" charset="0"/>
              </a:rPr>
              <a:t>Político de grande destaque nacional acusado de manter relação extraconjugal com adolescente</a:t>
            </a:r>
            <a:r>
              <a:rPr lang="pt-BR" sz="2000" dirty="0">
                <a:effectLst/>
                <a:ea typeface="Calibri" panose="020F0502020204030204" pitchFamily="34" charset="0"/>
                <a:cs typeface="Times New Roman" panose="02020603050405020304" pitchFamily="18" charset="0"/>
              </a:rPr>
              <a:t>, da qual teria resultado uma gravidez. O Acórdão afastou a pretensão, sob entendimento de que </a:t>
            </a:r>
            <a:r>
              <a:rPr lang="pt-BR" sz="2000" b="1" i="1" dirty="0">
                <a:effectLst/>
                <a:ea typeface="Calibri" panose="020F0502020204030204" pitchFamily="34" charset="0"/>
                <a:cs typeface="Times New Roman" panose="02020603050405020304" pitchFamily="18" charset="0"/>
              </a:rPr>
              <a:t>pessoas públicas têm diminuída a sua esfera de proteção à honra</a:t>
            </a:r>
            <a:r>
              <a:rPr lang="pt-BR" sz="2000" dirty="0">
                <a:effectLst/>
                <a:ea typeface="Calibri" panose="020F0502020204030204" pitchFamily="34" charset="0"/>
                <a:cs typeface="Times New Roman" panose="02020603050405020304" pitchFamily="18" charset="0"/>
              </a:rPr>
              <a:t>. Inaplicabilidade de tal tese ao caso, pois comprovada a inverdade da acusação.</a:t>
            </a:r>
          </a:p>
          <a:p>
            <a:pPr algn="just">
              <a:lnSpc>
                <a:spcPct val="115000"/>
              </a:lnSpc>
              <a:spcAft>
                <a:spcPts val="1000"/>
              </a:spcAft>
            </a:pPr>
            <a:endParaRPr lang="pt-BR" sz="2000" dirty="0">
              <a:effectLst/>
              <a:ea typeface="Calibri" panose="020F0502020204030204" pitchFamily="34" charset="0"/>
              <a:cs typeface="Times New Roman" panose="02020603050405020304" pitchFamily="18" charset="0"/>
            </a:endParaRPr>
          </a:p>
          <a:p>
            <a:pPr algn="just">
              <a:lnSpc>
                <a:spcPct val="115000"/>
              </a:lnSpc>
              <a:spcAft>
                <a:spcPts val="1000"/>
              </a:spcAft>
            </a:pPr>
            <a:r>
              <a:rPr lang="pt-BR" sz="2000" dirty="0">
                <a:effectLst/>
                <a:ea typeface="Calibri" panose="020F0502020204030204" pitchFamily="34" charset="0"/>
                <a:cs typeface="Times New Roman" panose="02020603050405020304" pitchFamily="18" charset="0"/>
              </a:rPr>
              <a:t>– A </a:t>
            </a:r>
            <a:r>
              <a:rPr lang="pt-BR" sz="2000" u="sng" dirty="0">
                <a:effectLst/>
                <a:ea typeface="Calibri" panose="020F0502020204030204" pitchFamily="34" charset="0"/>
                <a:cs typeface="Times New Roman" panose="02020603050405020304" pitchFamily="18" charset="0"/>
              </a:rPr>
              <a:t>redução do âmbito de proteção</a:t>
            </a:r>
            <a:r>
              <a:rPr lang="pt-BR" sz="2000" dirty="0">
                <a:effectLst/>
                <a:ea typeface="Calibri" panose="020F0502020204030204" pitchFamily="34" charset="0"/>
                <a:cs typeface="Times New Roman" panose="02020603050405020304" pitchFamily="18" charset="0"/>
              </a:rPr>
              <a:t> aos direitos de personalidade, no caso dos políticos, </a:t>
            </a:r>
            <a:r>
              <a:rPr lang="pt-BR" sz="2000" u="sng" dirty="0">
                <a:effectLst/>
                <a:ea typeface="Calibri" panose="020F0502020204030204" pitchFamily="34" charset="0"/>
                <a:cs typeface="Times New Roman" panose="02020603050405020304" pitchFamily="18" charset="0"/>
              </a:rPr>
              <a:t>pode</a:t>
            </a:r>
            <a:r>
              <a:rPr lang="pt-BR" sz="2000" dirty="0">
                <a:effectLst/>
                <a:ea typeface="Calibri" panose="020F0502020204030204" pitchFamily="34" charset="0"/>
                <a:cs typeface="Times New Roman" panose="02020603050405020304" pitchFamily="18" charset="0"/>
              </a:rPr>
              <a:t>, </a:t>
            </a:r>
            <a:r>
              <a:rPr lang="pt-BR" sz="2000" u="sng" dirty="0">
                <a:effectLst/>
                <a:ea typeface="Calibri" panose="020F0502020204030204" pitchFamily="34" charset="0"/>
                <a:cs typeface="Times New Roman" panose="02020603050405020304" pitchFamily="18" charset="0"/>
              </a:rPr>
              <a:t>em tese ser aceitável</a:t>
            </a:r>
            <a:r>
              <a:rPr lang="pt-BR" sz="2000" dirty="0">
                <a:effectLst/>
                <a:ea typeface="Calibri" panose="020F0502020204030204" pitchFamily="34" charset="0"/>
                <a:cs typeface="Times New Roman" panose="02020603050405020304" pitchFamily="18" charset="0"/>
              </a:rPr>
              <a:t> </a:t>
            </a:r>
            <a:r>
              <a:rPr lang="pt-BR" sz="2000" dirty="0" err="1">
                <a:effectLst/>
                <a:ea typeface="Calibri" panose="020F0502020204030204" pitchFamily="34" charset="0"/>
                <a:cs typeface="Times New Roman" panose="02020603050405020304" pitchFamily="18" charset="0"/>
              </a:rPr>
              <a:t>qdo</a:t>
            </a:r>
            <a:r>
              <a:rPr lang="pt-BR" sz="2000" dirty="0">
                <a:effectLst/>
                <a:ea typeface="Calibri" panose="020F0502020204030204" pitchFamily="34" charset="0"/>
                <a:cs typeface="Times New Roman" panose="02020603050405020304" pitchFamily="18" charset="0"/>
              </a:rPr>
              <a:t> a informação, ainda que de conteúdo familiar, diga algo sobre o caráter do homem público, </a:t>
            </a:r>
            <a:r>
              <a:rPr lang="pt-BR" sz="2000" u="sng" dirty="0">
                <a:effectLst/>
                <a:ea typeface="Calibri" panose="020F0502020204030204" pitchFamily="34" charset="0"/>
                <a:cs typeface="Times New Roman" panose="02020603050405020304" pitchFamily="18" charset="0"/>
              </a:rPr>
              <a:t>pois existe interesse </a:t>
            </a:r>
            <a:r>
              <a:rPr lang="pt-BR" sz="2000" dirty="0">
                <a:effectLst/>
                <a:ea typeface="Calibri" panose="020F0502020204030204" pitchFamily="34" charset="0"/>
                <a:cs typeface="Times New Roman" panose="02020603050405020304" pitchFamily="18" charset="0"/>
              </a:rPr>
              <a:t>relevante na divulgação de dados que permitam a </a:t>
            </a:r>
            <a:r>
              <a:rPr lang="pt-BR" sz="2000" u="sng" dirty="0">
                <a:effectLst/>
                <a:ea typeface="Calibri" panose="020F0502020204030204" pitchFamily="34" charset="0"/>
                <a:cs typeface="Times New Roman" panose="02020603050405020304" pitchFamily="18" charset="0"/>
              </a:rPr>
              <a:t>formação de juízo crítico </a:t>
            </a:r>
            <a:r>
              <a:rPr lang="pt-BR" sz="2000" dirty="0">
                <a:effectLst/>
                <a:ea typeface="Calibri" panose="020F0502020204030204" pitchFamily="34" charset="0"/>
                <a:cs typeface="Times New Roman" panose="02020603050405020304" pitchFamily="18" charset="0"/>
              </a:rPr>
              <a:t>por parte dos eleitores. </a:t>
            </a:r>
            <a:r>
              <a:rPr lang="pt-BR" sz="2000" u="sng" dirty="0">
                <a:effectLst/>
                <a:ea typeface="Calibri" panose="020F0502020204030204" pitchFamily="34" charset="0"/>
                <a:cs typeface="Times New Roman" panose="02020603050405020304" pitchFamily="18" charset="0"/>
              </a:rPr>
              <a:t>Porém, nesta hipótese</a:t>
            </a:r>
            <a:r>
              <a:rPr lang="pt-BR" sz="2000" dirty="0">
                <a:effectLst/>
                <a:ea typeface="Calibri" panose="020F0502020204030204" pitchFamily="34" charset="0"/>
                <a:cs typeface="Times New Roman" panose="02020603050405020304" pitchFamily="18" charset="0"/>
              </a:rPr>
              <a:t>, não se está a discutir danos morais decorrentes da invasão de privacidade do político, mas danos morais em vista de uma </a:t>
            </a:r>
            <a:r>
              <a:rPr lang="pt-BR" sz="2000" u="sng" dirty="0">
                <a:effectLst/>
                <a:ea typeface="Calibri" panose="020F0502020204030204" pitchFamily="34" charset="0"/>
                <a:cs typeface="Times New Roman" panose="02020603050405020304" pitchFamily="18" charset="0"/>
              </a:rPr>
              <a:t>alegação comprovadamente falsa</a:t>
            </a:r>
            <a:r>
              <a:rPr lang="pt-BR" sz="2000" dirty="0">
                <a:effectLst/>
                <a:ea typeface="Calibri" panose="020F0502020204030204" pitchFamily="34" charset="0"/>
                <a:cs typeface="Times New Roman" panose="02020603050405020304" pitchFamily="18" charset="0"/>
              </a:rPr>
              <a:t>. </a:t>
            </a:r>
            <a:r>
              <a:rPr lang="pt-BR" sz="2000" dirty="0">
                <a:solidFill>
                  <a:schemeClr val="accent1">
                    <a:lumMod val="20000"/>
                    <a:lumOff val="80000"/>
                  </a:schemeClr>
                </a:solidFill>
                <a:effectLst/>
                <a:ea typeface="Calibri" panose="020F0502020204030204" pitchFamily="34" charset="0"/>
                <a:cs typeface="Times New Roman" panose="02020603050405020304" pitchFamily="18" charset="0"/>
              </a:rPr>
              <a:t>(STJ, </a:t>
            </a:r>
            <a:r>
              <a:rPr lang="pt-BR" sz="2000" dirty="0" err="1">
                <a:solidFill>
                  <a:schemeClr val="accent1">
                    <a:lumMod val="20000"/>
                    <a:lumOff val="80000"/>
                  </a:schemeClr>
                </a:solidFill>
                <a:effectLst/>
                <a:ea typeface="Calibri" panose="020F0502020204030204" pitchFamily="34" charset="0"/>
                <a:cs typeface="Times New Roman" panose="02020603050405020304" pitchFamily="18" charset="0"/>
              </a:rPr>
              <a:t>Resp</a:t>
            </a:r>
            <a:r>
              <a:rPr lang="pt-BR" sz="2000" dirty="0">
                <a:solidFill>
                  <a:schemeClr val="accent1">
                    <a:lumMod val="20000"/>
                    <a:lumOff val="80000"/>
                  </a:schemeClr>
                </a:solidFill>
                <a:effectLst/>
                <a:ea typeface="Calibri" panose="020F0502020204030204" pitchFamily="34" charset="0"/>
                <a:cs typeface="Times New Roman" panose="02020603050405020304" pitchFamily="18" charset="0"/>
              </a:rPr>
              <a:t> n. 1025.047/SP, 3ª T., </a:t>
            </a:r>
            <a:r>
              <a:rPr lang="pt-BR" sz="2000" dirty="0" err="1">
                <a:solidFill>
                  <a:schemeClr val="accent1">
                    <a:lumMod val="20000"/>
                    <a:lumOff val="80000"/>
                  </a:schemeClr>
                </a:solidFill>
                <a:effectLst/>
                <a:ea typeface="Calibri" panose="020F0502020204030204" pitchFamily="34" charset="0"/>
                <a:cs typeface="Times New Roman" panose="02020603050405020304" pitchFamily="18" charset="0"/>
              </a:rPr>
              <a:t>Dje</a:t>
            </a:r>
            <a:r>
              <a:rPr lang="pt-BR" sz="2000" dirty="0">
                <a:solidFill>
                  <a:schemeClr val="accent1">
                    <a:lumMod val="20000"/>
                    <a:lumOff val="80000"/>
                  </a:schemeClr>
                </a:solidFill>
                <a:effectLst/>
                <a:ea typeface="Calibri" panose="020F0502020204030204" pitchFamily="34" charset="0"/>
                <a:cs typeface="Times New Roman" panose="02020603050405020304" pitchFamily="18" charset="0"/>
              </a:rPr>
              <a:t>: 5/08/08)</a:t>
            </a:r>
          </a:p>
        </p:txBody>
      </p:sp>
    </p:spTree>
    <p:extLst>
      <p:ext uri="{BB962C8B-B14F-4D97-AF65-F5344CB8AC3E}">
        <p14:creationId xmlns:p14="http://schemas.microsoft.com/office/powerpoint/2010/main" val="27024789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0E70FFB6-3403-4290-B0BB-8D247801A4FA}"/>
              </a:ext>
            </a:extLst>
          </p:cNvPr>
          <p:cNvSpPr txBox="1"/>
          <p:nvPr/>
        </p:nvSpPr>
        <p:spPr>
          <a:xfrm>
            <a:off x="421480" y="647369"/>
            <a:ext cx="10779920" cy="4558236"/>
          </a:xfrm>
          <a:prstGeom prst="rect">
            <a:avLst/>
          </a:prstGeom>
          <a:noFill/>
        </p:spPr>
        <p:txBody>
          <a:bodyPr wrap="square">
            <a:spAutoFit/>
          </a:bodyPr>
          <a:lstStyle/>
          <a:p>
            <a:pPr>
              <a:lnSpc>
                <a:spcPct val="115000"/>
              </a:lnSpc>
              <a:spcAft>
                <a:spcPts val="1000"/>
              </a:spcAft>
            </a:pPr>
            <a:r>
              <a:rPr lang="pt-BR" sz="2400" b="1" dirty="0">
                <a:solidFill>
                  <a:srgbClr val="FFFF00"/>
                </a:solidFill>
                <a:effectLst/>
                <a:ea typeface="Calibri" panose="020F0502020204030204" pitchFamily="34" charset="0"/>
                <a:cs typeface="Times New Roman" panose="02020603050405020304" pitchFamily="18" charset="0"/>
              </a:rPr>
              <a:t>Bravatas = arrogância, pretensão de alto-bravura, altivez.</a:t>
            </a:r>
          </a:p>
          <a:p>
            <a:pPr>
              <a:lnSpc>
                <a:spcPct val="115000"/>
              </a:lnSpc>
              <a:spcAft>
                <a:spcPts val="1000"/>
              </a:spcAft>
            </a:pPr>
            <a:endParaRPr lang="pt-BR" sz="2400" dirty="0">
              <a:effectLst/>
              <a:ea typeface="Calibri" panose="020F0502020204030204" pitchFamily="34" charset="0"/>
              <a:cs typeface="Times New Roman" panose="02020603050405020304" pitchFamily="18" charset="0"/>
            </a:endParaRPr>
          </a:p>
          <a:p>
            <a:pPr algn="just">
              <a:lnSpc>
                <a:spcPct val="115000"/>
              </a:lnSpc>
              <a:spcAft>
                <a:spcPts val="1000"/>
              </a:spcAft>
            </a:pPr>
            <a:r>
              <a:rPr lang="pt-BR" sz="2400" dirty="0">
                <a:effectLst/>
                <a:ea typeface="Calibri" panose="020F0502020204030204" pitchFamily="34" charset="0"/>
                <a:cs typeface="Times New Roman" panose="02020603050405020304" pitchFamily="18" charset="0"/>
              </a:rPr>
              <a:t>“De acordo com os autos, a parte autora ajuizou uma </a:t>
            </a:r>
            <a:r>
              <a:rPr lang="pt-BR" sz="2400" u="sng" dirty="0">
                <a:effectLst/>
                <a:ea typeface="Calibri" panose="020F0502020204030204" pitchFamily="34" charset="0"/>
                <a:cs typeface="Times New Roman" panose="02020603050405020304" pitchFamily="18" charset="0"/>
              </a:rPr>
              <a:t>ação</a:t>
            </a:r>
            <a:r>
              <a:rPr lang="pt-BR" sz="2400" dirty="0">
                <a:effectLst/>
                <a:ea typeface="Calibri" panose="020F0502020204030204" pitchFamily="34" charset="0"/>
                <a:cs typeface="Times New Roman" panose="02020603050405020304" pitchFamily="18" charset="0"/>
              </a:rPr>
              <a:t> de indenização por danos morais </a:t>
            </a:r>
            <a:r>
              <a:rPr lang="pt-BR" sz="2400" u="sng" dirty="0">
                <a:effectLst/>
                <a:ea typeface="Calibri" panose="020F0502020204030204" pitchFamily="34" charset="0"/>
                <a:cs typeface="Times New Roman" panose="02020603050405020304" pitchFamily="18" charset="0"/>
              </a:rPr>
              <a:t>contra irmão </a:t>
            </a:r>
            <a:r>
              <a:rPr lang="pt-BR" sz="2400" dirty="0">
                <a:effectLst/>
                <a:ea typeface="Calibri" panose="020F0502020204030204" pitchFamily="34" charset="0"/>
                <a:cs typeface="Times New Roman" panose="02020603050405020304" pitchFamily="18" charset="0"/>
              </a:rPr>
              <a:t>após se sentir ofendida por conta de mensagens enviadas via </a:t>
            </a:r>
            <a:r>
              <a:rPr lang="pt-BR" sz="2400" dirty="0" err="1">
                <a:effectLst/>
                <a:ea typeface="Calibri" panose="020F0502020204030204" pitchFamily="34" charset="0"/>
                <a:cs typeface="Times New Roman" panose="02020603050405020304" pitchFamily="18" charset="0"/>
              </a:rPr>
              <a:t>Whatsapp</a:t>
            </a:r>
            <a:r>
              <a:rPr lang="pt-BR" sz="2400" dirty="0">
                <a:effectLst/>
                <a:ea typeface="Calibri" panose="020F0502020204030204" pitchFamily="34" charset="0"/>
                <a:cs typeface="Times New Roman" panose="02020603050405020304" pitchFamily="18" charset="0"/>
              </a:rPr>
              <a:t> a um irmão comum às duas partes. O relator da apelação, desembargador Rodolfo </a:t>
            </a:r>
            <a:r>
              <a:rPr lang="pt-BR" sz="2400" dirty="0" err="1">
                <a:effectLst/>
                <a:ea typeface="Calibri" panose="020F0502020204030204" pitchFamily="34" charset="0"/>
                <a:cs typeface="Times New Roman" panose="02020603050405020304" pitchFamily="18" charset="0"/>
              </a:rPr>
              <a:t>Pellizari</a:t>
            </a:r>
            <a:r>
              <a:rPr lang="pt-BR" sz="2400" dirty="0">
                <a:effectLst/>
                <a:ea typeface="Calibri" panose="020F0502020204030204" pitchFamily="34" charset="0"/>
                <a:cs typeface="Times New Roman" panose="02020603050405020304" pitchFamily="18" charset="0"/>
              </a:rPr>
              <a:t>, pontuou que as ofensas proferidas se deram no </a:t>
            </a:r>
            <a:r>
              <a:rPr lang="pt-BR" sz="2400" i="1" u="sng" dirty="0">
                <a:effectLst/>
                <a:ea typeface="Calibri" panose="020F0502020204030204" pitchFamily="34" charset="0"/>
                <a:cs typeface="Times New Roman" panose="02020603050405020304" pitchFamily="18" charset="0"/>
              </a:rPr>
              <a:t>contexto de um desentendimento familiar</a:t>
            </a:r>
            <a:r>
              <a:rPr lang="pt-BR" sz="2400" i="1" dirty="0">
                <a:effectLst/>
                <a:ea typeface="Calibri" panose="020F0502020204030204" pitchFamily="34" charset="0"/>
                <a:cs typeface="Times New Roman" panose="02020603050405020304" pitchFamily="18" charset="0"/>
              </a:rPr>
              <a:t>, </a:t>
            </a:r>
            <a:r>
              <a:rPr lang="pt-BR" sz="2400" i="1" u="sng" dirty="0">
                <a:effectLst/>
                <a:ea typeface="Calibri" panose="020F0502020204030204" pitchFamily="34" charset="0"/>
                <a:cs typeface="Times New Roman" panose="02020603050405020304" pitchFamily="18" charset="0"/>
              </a:rPr>
              <a:t>retratando, antes, uma bravata sua, do que propriamente um ato ilícito a ensejar reparação</a:t>
            </a:r>
            <a:r>
              <a:rPr lang="pt-BR" sz="2400" dirty="0">
                <a:effectLst/>
                <a:ea typeface="Calibri" panose="020F0502020204030204" pitchFamily="34" charset="0"/>
                <a:cs typeface="Times New Roman" panose="02020603050405020304" pitchFamily="18" charset="0"/>
              </a:rPr>
              <a:t>”. </a:t>
            </a:r>
            <a:r>
              <a:rPr lang="pt-BR" sz="2400" dirty="0">
                <a:solidFill>
                  <a:schemeClr val="accent1">
                    <a:lumMod val="20000"/>
                    <a:lumOff val="80000"/>
                  </a:schemeClr>
                </a:solidFill>
                <a:effectLst/>
                <a:ea typeface="Calibri" panose="020F0502020204030204" pitchFamily="34" charset="0"/>
                <a:cs typeface="Times New Roman" panose="02020603050405020304" pitchFamily="18" charset="0"/>
              </a:rPr>
              <a:t>(TJ-SP, Apelação nº 1045055-04.2017.8.26.0602, notícia de janeiro de 2020)</a:t>
            </a:r>
          </a:p>
        </p:txBody>
      </p:sp>
    </p:spTree>
    <p:extLst>
      <p:ext uri="{BB962C8B-B14F-4D97-AF65-F5344CB8AC3E}">
        <p14:creationId xmlns:p14="http://schemas.microsoft.com/office/powerpoint/2010/main" val="2203529434"/>
      </p:ext>
    </p:extLst>
  </p:cSld>
  <p:clrMapOvr>
    <a:masterClrMapping/>
  </p:clrMapOvr>
  <p:transition spd="med">
    <p:pull/>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14E88882-BC24-46D5-818B-C256D1B5BA6F}"/>
              </a:ext>
            </a:extLst>
          </p:cNvPr>
          <p:cNvSpPr txBox="1"/>
          <p:nvPr/>
        </p:nvSpPr>
        <p:spPr>
          <a:xfrm>
            <a:off x="535781" y="446858"/>
            <a:ext cx="9379744" cy="543354"/>
          </a:xfrm>
          <a:prstGeom prst="rect">
            <a:avLst/>
          </a:prstGeom>
          <a:noFill/>
        </p:spPr>
        <p:txBody>
          <a:bodyPr wrap="square">
            <a:spAutoFit/>
          </a:bodyPr>
          <a:lstStyle/>
          <a:p>
            <a:pPr algn="just">
              <a:lnSpc>
                <a:spcPct val="115000"/>
              </a:lnSpc>
              <a:spcAft>
                <a:spcPts val="1000"/>
              </a:spcAft>
            </a:pPr>
            <a:r>
              <a:rPr lang="pt-BR" sz="2800" b="1" dirty="0">
                <a:solidFill>
                  <a:srgbClr val="FFFF00"/>
                </a:solidFill>
                <a:effectLst/>
                <a:ea typeface="Calibri" panose="020F0502020204030204" pitchFamily="34" charset="0"/>
                <a:cs typeface="Times New Roman" panose="02020603050405020304" pitchFamily="18" charset="0"/>
              </a:rPr>
              <a:t>Distinção entre responsabilidade civil e criminal</a:t>
            </a:r>
            <a:endParaRPr lang="pt-BR" sz="2800" dirty="0">
              <a:solidFill>
                <a:srgbClr val="FFFF00"/>
              </a:solidFill>
              <a:effectLst/>
              <a:ea typeface="Calibri" panose="020F0502020204030204" pitchFamily="34" charset="0"/>
              <a:cs typeface="Times New Roman" panose="02020603050405020304" pitchFamily="18" charset="0"/>
            </a:endParaRPr>
          </a:p>
        </p:txBody>
      </p:sp>
      <p:graphicFrame>
        <p:nvGraphicFramePr>
          <p:cNvPr id="6" name="Tabela 6">
            <a:extLst>
              <a:ext uri="{FF2B5EF4-FFF2-40B4-BE49-F238E27FC236}">
                <a16:creationId xmlns:a16="http://schemas.microsoft.com/office/drawing/2014/main" id="{3B8EA39D-1EDE-4038-B607-3DA4DB061C07}"/>
              </a:ext>
            </a:extLst>
          </p:cNvPr>
          <p:cNvGraphicFramePr>
            <a:graphicFrameLocks noGrp="1"/>
          </p:cNvGraphicFramePr>
          <p:nvPr>
            <p:extLst>
              <p:ext uri="{D42A27DB-BD31-4B8C-83A1-F6EECF244321}">
                <p14:modId xmlns:p14="http://schemas.microsoft.com/office/powerpoint/2010/main" val="1588228039"/>
              </p:ext>
            </p:extLst>
          </p:nvPr>
        </p:nvGraphicFramePr>
        <p:xfrm>
          <a:off x="535781" y="1485046"/>
          <a:ext cx="9379744" cy="1188720"/>
        </p:xfrm>
        <a:graphic>
          <a:graphicData uri="http://schemas.openxmlformats.org/drawingml/2006/table">
            <a:tbl>
              <a:tblPr firstRow="1" bandRow="1">
                <a:tableStyleId>{5C22544A-7EE6-4342-B048-85BDC9FD1C3A}</a:tableStyleId>
              </a:tblPr>
              <a:tblGrid>
                <a:gridCol w="9379744">
                  <a:extLst>
                    <a:ext uri="{9D8B030D-6E8A-4147-A177-3AD203B41FA5}">
                      <a16:colId xmlns:a16="http://schemas.microsoft.com/office/drawing/2014/main" val="274867214"/>
                    </a:ext>
                  </a:extLst>
                </a:gridCol>
              </a:tblGrid>
              <a:tr h="102341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BR" sz="1800" b="1" kern="1200" dirty="0">
                          <a:solidFill>
                            <a:schemeClr val="lt1"/>
                          </a:solidFill>
                          <a:effectLst/>
                          <a:latin typeface="+mn-lt"/>
                          <a:ea typeface="+mn-ea"/>
                          <a:cs typeface="+mn-cs"/>
                        </a:rPr>
                        <a:t>Art. 935, CC: A responsabilidade civil é independente da criminal, não se podendo questionar mais sobre a </a:t>
                      </a:r>
                      <a:r>
                        <a:rPr lang="pt-BR" sz="1800" b="1" u="sng" kern="1200" dirty="0">
                          <a:solidFill>
                            <a:schemeClr val="lt1"/>
                          </a:solidFill>
                          <a:effectLst/>
                          <a:latin typeface="+mn-lt"/>
                          <a:ea typeface="+mn-ea"/>
                          <a:cs typeface="+mn-cs"/>
                        </a:rPr>
                        <a:t>existência do fato</a:t>
                      </a:r>
                      <a:r>
                        <a:rPr lang="pt-BR" sz="1800" b="1" kern="1200" dirty="0">
                          <a:solidFill>
                            <a:schemeClr val="lt1"/>
                          </a:solidFill>
                          <a:effectLst/>
                          <a:latin typeface="+mn-lt"/>
                          <a:ea typeface="+mn-ea"/>
                          <a:cs typeface="+mn-cs"/>
                        </a:rPr>
                        <a:t>, ou sobre quem seja o seu </a:t>
                      </a:r>
                      <a:r>
                        <a:rPr lang="pt-BR" sz="1800" b="1" u="sng" kern="1200" dirty="0">
                          <a:solidFill>
                            <a:schemeClr val="lt1"/>
                          </a:solidFill>
                          <a:effectLst/>
                          <a:latin typeface="+mn-lt"/>
                          <a:ea typeface="+mn-ea"/>
                          <a:cs typeface="+mn-cs"/>
                        </a:rPr>
                        <a:t>autor</a:t>
                      </a:r>
                      <a:r>
                        <a:rPr lang="pt-BR" sz="1800" b="1" kern="1200" dirty="0">
                          <a:solidFill>
                            <a:schemeClr val="lt1"/>
                          </a:solidFill>
                          <a:effectLst/>
                          <a:latin typeface="+mn-lt"/>
                          <a:ea typeface="+mn-ea"/>
                          <a:cs typeface="+mn-cs"/>
                        </a:rPr>
                        <a:t>, quando estas questões se acharem decididas no juízo criminal.</a:t>
                      </a:r>
                    </a:p>
                    <a:p>
                      <a:pPr algn="just"/>
                      <a:endParaRPr lang="pt-BR" dirty="0"/>
                    </a:p>
                  </a:txBody>
                  <a:tcPr>
                    <a:solidFill>
                      <a:srgbClr val="3E7A6F"/>
                    </a:solidFill>
                  </a:tcPr>
                </a:tc>
                <a:extLst>
                  <a:ext uri="{0D108BD9-81ED-4DB2-BD59-A6C34878D82A}">
                    <a16:rowId xmlns:a16="http://schemas.microsoft.com/office/drawing/2014/main" val="3926641755"/>
                  </a:ext>
                </a:extLst>
              </a:tr>
            </a:tbl>
          </a:graphicData>
        </a:graphic>
      </p:graphicFrame>
      <p:sp>
        <p:nvSpPr>
          <p:cNvPr id="8" name="CaixaDeTexto 7">
            <a:extLst>
              <a:ext uri="{FF2B5EF4-FFF2-40B4-BE49-F238E27FC236}">
                <a16:creationId xmlns:a16="http://schemas.microsoft.com/office/drawing/2014/main" id="{FD77F61A-9BF2-4D26-9B5C-BD9B3BDC6572}"/>
              </a:ext>
            </a:extLst>
          </p:cNvPr>
          <p:cNvSpPr txBox="1"/>
          <p:nvPr/>
        </p:nvSpPr>
        <p:spPr>
          <a:xfrm>
            <a:off x="535781" y="3322634"/>
            <a:ext cx="10637044" cy="2004267"/>
          </a:xfrm>
          <a:prstGeom prst="rect">
            <a:avLst/>
          </a:prstGeom>
          <a:noFill/>
        </p:spPr>
        <p:txBody>
          <a:bodyPr wrap="square">
            <a:spAutoFit/>
          </a:bodyPr>
          <a:lstStyle/>
          <a:p>
            <a:pPr algn="just">
              <a:lnSpc>
                <a:spcPct val="115000"/>
              </a:lnSpc>
              <a:spcAft>
                <a:spcPts val="1000"/>
              </a:spcAft>
            </a:pPr>
            <a:r>
              <a:rPr lang="pt-BR" sz="2200" dirty="0">
                <a:effectLst/>
                <a:ea typeface="Calibri" panose="020F0502020204030204" pitchFamily="34" charset="0"/>
                <a:cs typeface="Times New Roman" panose="02020603050405020304" pitchFamily="18" charset="0"/>
              </a:rPr>
              <a:t>SUSPENSÃO DE RECLAMAÇÃO TRABALHISTA INDEVIDA.  Art. 935 do CC. “A </a:t>
            </a:r>
            <a:r>
              <a:rPr lang="pt-BR" sz="2200" u="sng" dirty="0">
                <a:effectLst/>
                <a:ea typeface="Calibri" panose="020F0502020204030204" pitchFamily="34" charset="0"/>
                <a:cs typeface="Times New Roman" panose="02020603050405020304" pitchFamily="18" charset="0"/>
              </a:rPr>
              <a:t>existência de inquérito policial</a:t>
            </a:r>
            <a:r>
              <a:rPr lang="pt-BR" sz="2200" dirty="0">
                <a:effectLst/>
                <a:ea typeface="Calibri" panose="020F0502020204030204" pitchFamily="34" charset="0"/>
                <a:cs typeface="Times New Roman" panose="02020603050405020304" pitchFamily="18" charset="0"/>
              </a:rPr>
              <a:t> ou ação penal para apuração de delito supostamente praticado pela reclamante </a:t>
            </a:r>
            <a:r>
              <a:rPr lang="pt-BR" sz="2200" u="sng" dirty="0">
                <a:effectLst/>
                <a:ea typeface="Calibri" panose="020F0502020204030204" pitchFamily="34" charset="0"/>
                <a:cs typeface="Times New Roman" panose="02020603050405020304" pitchFamily="18" charset="0"/>
              </a:rPr>
              <a:t>não tem o condão de suspender</a:t>
            </a:r>
            <a:r>
              <a:rPr lang="pt-BR" sz="2200" dirty="0">
                <a:effectLst/>
                <a:ea typeface="Calibri" panose="020F0502020204030204" pitchFamily="34" charset="0"/>
                <a:cs typeface="Times New Roman" panose="02020603050405020304" pitchFamily="18" charset="0"/>
              </a:rPr>
              <a:t> o trâmite da </a:t>
            </a:r>
            <a:r>
              <a:rPr lang="pt-BR" sz="2200" u="sng" dirty="0">
                <a:effectLst/>
                <a:ea typeface="Calibri" panose="020F0502020204030204" pitchFamily="34" charset="0"/>
                <a:cs typeface="Times New Roman" panose="02020603050405020304" pitchFamily="18" charset="0"/>
              </a:rPr>
              <a:t>RT</a:t>
            </a:r>
            <a:r>
              <a:rPr lang="pt-BR" sz="2200" dirty="0">
                <a:effectLst/>
                <a:ea typeface="Calibri" panose="020F0502020204030204" pitchFamily="34" charset="0"/>
                <a:cs typeface="Times New Roman" panose="02020603050405020304" pitchFamily="18" charset="0"/>
              </a:rPr>
              <a:t> ou a sua execução”. </a:t>
            </a:r>
            <a:r>
              <a:rPr lang="pt-BR" sz="2000" dirty="0">
                <a:solidFill>
                  <a:schemeClr val="accent1">
                    <a:lumMod val="20000"/>
                    <a:lumOff val="80000"/>
                  </a:schemeClr>
                </a:solidFill>
                <a:effectLst/>
                <a:ea typeface="Calibri" panose="020F0502020204030204" pitchFamily="34" charset="0"/>
                <a:cs typeface="Times New Roman" panose="02020603050405020304" pitchFamily="18" charset="0"/>
              </a:rPr>
              <a:t>(TRT 13ª R.; AP 0000786-89.2019.5.13.0002; 2ª. T.; DEJTPB 27/01/2022)</a:t>
            </a:r>
          </a:p>
        </p:txBody>
      </p:sp>
    </p:spTree>
    <p:extLst>
      <p:ext uri="{BB962C8B-B14F-4D97-AF65-F5344CB8AC3E}">
        <p14:creationId xmlns:p14="http://schemas.microsoft.com/office/powerpoint/2010/main" val="23854002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6D86873A-2CFE-4953-B868-197E955F5650}"/>
              </a:ext>
            </a:extLst>
          </p:cNvPr>
          <p:cNvSpPr txBox="1"/>
          <p:nvPr/>
        </p:nvSpPr>
        <p:spPr>
          <a:xfrm>
            <a:off x="571501" y="451170"/>
            <a:ext cx="10544174" cy="5954835"/>
          </a:xfrm>
          <a:prstGeom prst="rect">
            <a:avLst/>
          </a:prstGeom>
          <a:noFill/>
        </p:spPr>
        <p:txBody>
          <a:bodyPr wrap="square">
            <a:spAutoFit/>
          </a:bodyPr>
          <a:lstStyle/>
          <a:p>
            <a:pPr algn="just">
              <a:lnSpc>
                <a:spcPct val="115000"/>
              </a:lnSpc>
              <a:spcAft>
                <a:spcPts val="1000"/>
              </a:spcAft>
            </a:pPr>
            <a:r>
              <a:rPr lang="pt-BR" sz="2200" b="1" dirty="0">
                <a:effectLst/>
                <a:ea typeface="Calibri" panose="020F0502020204030204" pitchFamily="34" charset="0"/>
                <a:cs typeface="Times New Roman" panose="02020603050405020304" pitchFamily="18" charset="0"/>
              </a:rPr>
              <a:t>OFENSAS EM PLATAFORMA DIGITAL. LIVRE EXPRESSÃO. UTILIZAÇÃO ABUSIVA</a:t>
            </a:r>
          </a:p>
          <a:p>
            <a:pPr algn="just">
              <a:lnSpc>
                <a:spcPct val="115000"/>
              </a:lnSpc>
              <a:spcAft>
                <a:spcPts val="1000"/>
              </a:spcAft>
            </a:pPr>
            <a:r>
              <a:rPr lang="pt-BR" sz="2200" b="1" dirty="0">
                <a:effectLst/>
                <a:ea typeface="Calibri" panose="020F0502020204030204" pitchFamily="34" charset="0"/>
                <a:cs typeface="Times New Roman" panose="02020603050405020304" pitchFamily="18" charset="0"/>
              </a:rPr>
              <a:t> </a:t>
            </a:r>
          </a:p>
          <a:p>
            <a:pPr marL="457200" indent="-457200" algn="just">
              <a:lnSpc>
                <a:spcPct val="115000"/>
              </a:lnSpc>
              <a:spcAft>
                <a:spcPts val="1000"/>
              </a:spcAft>
              <a:buAutoNum type="arabicPeriod"/>
            </a:pPr>
            <a:r>
              <a:rPr lang="pt-BR" sz="2100" u="sng" dirty="0">
                <a:effectLst/>
                <a:ea typeface="Calibri" panose="020F0502020204030204" pitchFamily="34" charset="0"/>
                <a:cs typeface="Times New Roman" panose="02020603050405020304" pitchFamily="18" charset="0"/>
              </a:rPr>
              <a:t>O acordo e retratação realizados no âmbito penal</a:t>
            </a:r>
            <a:r>
              <a:rPr lang="pt-BR" sz="2100" dirty="0">
                <a:effectLst/>
                <a:ea typeface="Calibri" panose="020F0502020204030204" pitchFamily="34" charset="0"/>
                <a:cs typeface="Times New Roman" panose="02020603050405020304" pitchFamily="18" charset="0"/>
              </a:rPr>
              <a:t>, que têm efeito de extinguir a punibilidade do ofensor,</a:t>
            </a:r>
            <a:r>
              <a:rPr lang="pt-BR" sz="2100" u="sng" dirty="0">
                <a:effectLst/>
                <a:ea typeface="Calibri" panose="020F0502020204030204" pitchFamily="34" charset="0"/>
                <a:cs typeface="Times New Roman" panose="02020603050405020304" pitchFamily="18" charset="0"/>
              </a:rPr>
              <a:t> não é causa impeditiva para o reconhecimento da responsabilidade civil</a:t>
            </a:r>
            <a:r>
              <a:rPr lang="pt-BR" sz="2100" dirty="0">
                <a:effectLst/>
                <a:ea typeface="Calibri" panose="020F0502020204030204" pitchFamily="34" charset="0"/>
                <a:cs typeface="Times New Roman" panose="02020603050405020304" pitchFamily="18" charset="0"/>
              </a:rPr>
              <a:t>, tendo em vida a independência das instâncias civil e penal, nos termos do art. 935 do CC. </a:t>
            </a:r>
          </a:p>
          <a:p>
            <a:pPr marL="457200" indent="-457200" algn="just">
              <a:lnSpc>
                <a:spcPct val="115000"/>
              </a:lnSpc>
              <a:spcAft>
                <a:spcPts val="1000"/>
              </a:spcAft>
              <a:buAutoNum type="arabicPeriod"/>
            </a:pPr>
            <a:r>
              <a:rPr lang="pt-BR" sz="2100" dirty="0">
                <a:effectLst/>
                <a:ea typeface="Calibri" panose="020F0502020204030204" pitchFamily="34" charset="0"/>
                <a:cs typeface="Times New Roman" panose="02020603050405020304" pitchFamily="18" charset="0"/>
              </a:rPr>
              <a:t>O </a:t>
            </a:r>
            <a:r>
              <a:rPr lang="pt-BR" sz="2100" dirty="0" err="1">
                <a:effectLst/>
                <a:ea typeface="Calibri" panose="020F0502020204030204" pitchFamily="34" charset="0"/>
                <a:cs typeface="Times New Roman" panose="02020603050405020304" pitchFamily="18" charset="0"/>
              </a:rPr>
              <a:t>dto</a:t>
            </a:r>
            <a:r>
              <a:rPr lang="pt-BR" sz="2100" dirty="0">
                <a:effectLst/>
                <a:ea typeface="Calibri" panose="020F0502020204030204" pitchFamily="34" charset="0"/>
                <a:cs typeface="Times New Roman" panose="02020603050405020304" pitchFamily="18" charset="0"/>
              </a:rPr>
              <a:t> à </a:t>
            </a:r>
            <a:r>
              <a:rPr lang="pt-BR" sz="2100" u="sng" dirty="0">
                <a:effectLst/>
                <a:ea typeface="Calibri" panose="020F0502020204030204" pitchFamily="34" charset="0"/>
                <a:cs typeface="Times New Roman" panose="02020603050405020304" pitchFamily="18" charset="0"/>
              </a:rPr>
              <a:t>livre manifestação de pensamento não é absoluto</a:t>
            </a:r>
            <a:r>
              <a:rPr lang="pt-BR" sz="2100" dirty="0">
                <a:effectLst/>
                <a:ea typeface="Calibri" panose="020F0502020204030204" pitchFamily="34" charset="0"/>
                <a:cs typeface="Times New Roman" panose="02020603050405020304" pitchFamily="18" charset="0"/>
              </a:rPr>
              <a:t>, devendo estar em harmonia c/outros princípios constitucionais, quais sejam, a inviolabilidade da intimidade, da vida privada, da honra e da imagem das pessoas. </a:t>
            </a:r>
          </a:p>
          <a:p>
            <a:pPr lvl="1" algn="just">
              <a:lnSpc>
                <a:spcPct val="115000"/>
              </a:lnSpc>
              <a:spcAft>
                <a:spcPts val="1000"/>
              </a:spcAft>
            </a:pPr>
            <a:r>
              <a:rPr lang="pt-BR" sz="2100" dirty="0">
                <a:effectLst/>
                <a:ea typeface="Calibri" panose="020F0502020204030204" pitchFamily="34" charset="0"/>
                <a:cs typeface="Times New Roman" panose="02020603050405020304" pitchFamily="18" charset="0"/>
              </a:rPr>
              <a:t>2.1. Ao magistrado cabe utilizar o </a:t>
            </a:r>
            <a:r>
              <a:rPr lang="pt-BR" sz="2100" b="1" u="sng" dirty="0">
                <a:effectLst/>
                <a:ea typeface="Calibri" panose="020F0502020204030204" pitchFamily="34" charset="0"/>
                <a:cs typeface="Times New Roman" panose="02020603050405020304" pitchFamily="18" charset="0"/>
              </a:rPr>
              <a:t>princípio da proporcionalidade</a:t>
            </a:r>
            <a:r>
              <a:rPr lang="pt-BR" sz="2100" dirty="0">
                <a:effectLst/>
                <a:ea typeface="Calibri" panose="020F0502020204030204" pitchFamily="34" charset="0"/>
                <a:cs typeface="Times New Roman" panose="02020603050405020304" pitchFamily="18" charset="0"/>
              </a:rPr>
              <a:t> e ponderar os interesses em conflito e fazer prevalecer aquele que for mais justo ao caso (...) </a:t>
            </a:r>
            <a:r>
              <a:rPr lang="pt-BR" sz="2100" u="sng" dirty="0">
                <a:effectLst/>
                <a:ea typeface="Calibri" panose="020F0502020204030204" pitchFamily="34" charset="0"/>
                <a:cs typeface="Times New Roman" panose="02020603050405020304" pitchFamily="18" charset="0"/>
              </a:rPr>
              <a:t>cabível</a:t>
            </a:r>
            <a:r>
              <a:rPr lang="pt-BR" sz="2100" dirty="0">
                <a:effectLst/>
                <a:ea typeface="Calibri" panose="020F0502020204030204" pitchFamily="34" charset="0"/>
                <a:cs typeface="Times New Roman" panose="02020603050405020304" pitchFamily="18" charset="0"/>
              </a:rPr>
              <a:t> o dever de indenizar por</a:t>
            </a:r>
            <a:r>
              <a:rPr lang="pt-BR" sz="2100" u="sng" dirty="0">
                <a:effectLst/>
                <a:ea typeface="Calibri" panose="020F0502020204030204" pitchFamily="34" charset="0"/>
                <a:cs typeface="Times New Roman" panose="02020603050405020304" pitchFamily="18" charset="0"/>
              </a:rPr>
              <a:t> danos extrapatrimoniais.</a:t>
            </a:r>
            <a:r>
              <a:rPr lang="pt-BR" sz="2100" dirty="0">
                <a:effectLst/>
                <a:ea typeface="Calibri" panose="020F0502020204030204" pitchFamily="34" charset="0"/>
                <a:cs typeface="Times New Roman" panose="02020603050405020304" pitchFamily="18" charset="0"/>
              </a:rPr>
              <a:t> </a:t>
            </a:r>
          </a:p>
          <a:p>
            <a:pPr algn="just">
              <a:lnSpc>
                <a:spcPct val="115000"/>
              </a:lnSpc>
              <a:spcAft>
                <a:spcPts val="1000"/>
              </a:spcAft>
            </a:pPr>
            <a:r>
              <a:rPr lang="pt-BR" sz="2200" dirty="0">
                <a:solidFill>
                  <a:schemeClr val="accent1">
                    <a:lumMod val="20000"/>
                    <a:lumOff val="80000"/>
                  </a:schemeClr>
                </a:solidFill>
                <a:ea typeface="Calibri" panose="020F0502020204030204" pitchFamily="34" charset="0"/>
                <a:cs typeface="Times New Roman" panose="02020603050405020304" pitchFamily="18" charset="0"/>
              </a:rPr>
              <a:t>     </a:t>
            </a:r>
            <a:r>
              <a:rPr lang="pt-BR" sz="2000" dirty="0">
                <a:solidFill>
                  <a:schemeClr val="accent1">
                    <a:lumMod val="20000"/>
                    <a:lumOff val="80000"/>
                  </a:schemeClr>
                </a:solidFill>
                <a:effectLst/>
                <a:ea typeface="Calibri" panose="020F0502020204030204" pitchFamily="34" charset="0"/>
                <a:cs typeface="Times New Roman" panose="02020603050405020304" pitchFamily="18" charset="0"/>
              </a:rPr>
              <a:t>(TJDF; APC 07068.80-79.2020.8.07.0006; Ac. 137.0324; 1ª. T. Cível; </a:t>
            </a:r>
            <a:r>
              <a:rPr lang="pt-BR" sz="2000" dirty="0" err="1">
                <a:solidFill>
                  <a:schemeClr val="accent1">
                    <a:lumMod val="20000"/>
                    <a:lumOff val="80000"/>
                  </a:schemeClr>
                </a:solidFill>
                <a:effectLst/>
                <a:ea typeface="Calibri" panose="020F0502020204030204" pitchFamily="34" charset="0"/>
                <a:cs typeface="Times New Roman" panose="02020603050405020304" pitchFamily="18" charset="0"/>
              </a:rPr>
              <a:t>PJe</a:t>
            </a:r>
            <a:r>
              <a:rPr lang="pt-BR" sz="2000" dirty="0">
                <a:solidFill>
                  <a:schemeClr val="accent1">
                    <a:lumMod val="20000"/>
                    <a:lumOff val="80000"/>
                  </a:schemeClr>
                </a:solidFill>
                <a:effectLst/>
                <a:ea typeface="Calibri" panose="020F0502020204030204" pitchFamily="34" charset="0"/>
                <a:cs typeface="Times New Roman" panose="02020603050405020304" pitchFamily="18" charset="0"/>
              </a:rPr>
              <a:t> 21/09/2021)</a:t>
            </a:r>
          </a:p>
        </p:txBody>
      </p:sp>
    </p:spTree>
    <p:extLst>
      <p:ext uri="{BB962C8B-B14F-4D97-AF65-F5344CB8AC3E}">
        <p14:creationId xmlns:p14="http://schemas.microsoft.com/office/powerpoint/2010/main" val="10097908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A3807D50-9D49-4C44-9B46-66412D82C6F9}"/>
              </a:ext>
            </a:extLst>
          </p:cNvPr>
          <p:cNvSpPr txBox="1"/>
          <p:nvPr/>
        </p:nvSpPr>
        <p:spPr>
          <a:xfrm>
            <a:off x="314325" y="343065"/>
            <a:ext cx="8608218" cy="1109214"/>
          </a:xfrm>
          <a:prstGeom prst="rect">
            <a:avLst/>
          </a:prstGeom>
          <a:noFill/>
        </p:spPr>
        <p:txBody>
          <a:bodyPr wrap="square">
            <a:spAutoFit/>
          </a:bodyPr>
          <a:lstStyle/>
          <a:p>
            <a:pPr>
              <a:lnSpc>
                <a:spcPct val="115000"/>
              </a:lnSpc>
              <a:spcAft>
                <a:spcPts val="1000"/>
              </a:spcAft>
            </a:pPr>
            <a:r>
              <a:rPr lang="pt-BR" sz="3200" b="1" dirty="0">
                <a:solidFill>
                  <a:srgbClr val="FFFF00"/>
                </a:solidFill>
                <a:effectLst/>
                <a:latin typeface="+mj-lt"/>
                <a:ea typeface="Calibri" panose="020F0502020204030204" pitchFamily="34" charset="0"/>
                <a:cs typeface="Times New Roman" panose="02020603050405020304" pitchFamily="18" charset="0"/>
              </a:rPr>
              <a:t>DANO EXTRAPATRIMONIAL </a:t>
            </a:r>
            <a:r>
              <a:rPr lang="pt-BR" sz="3200" b="1" dirty="0">
                <a:effectLst/>
                <a:latin typeface="+mj-lt"/>
                <a:ea typeface="Calibri" panose="020F0502020204030204" pitchFamily="34" charset="0"/>
                <a:cs typeface="Times New Roman" panose="02020603050405020304" pitchFamily="18" charset="0"/>
              </a:rPr>
              <a:t>– </a:t>
            </a:r>
          </a:p>
          <a:p>
            <a:pPr>
              <a:lnSpc>
                <a:spcPct val="115000"/>
              </a:lnSpc>
              <a:spcAft>
                <a:spcPts val="1000"/>
              </a:spcAft>
            </a:pPr>
            <a:r>
              <a:rPr lang="pt-BR" sz="2000" dirty="0">
                <a:effectLst/>
                <a:latin typeface="+mj-lt"/>
                <a:ea typeface="Calibri" panose="020F0502020204030204" pitchFamily="34" charset="0"/>
                <a:cs typeface="Times New Roman" panose="02020603050405020304" pitchFamily="18" charset="0"/>
              </a:rPr>
              <a:t>CLT – REFORMA TRABALHISTA </a:t>
            </a:r>
          </a:p>
        </p:txBody>
      </p:sp>
      <p:graphicFrame>
        <p:nvGraphicFramePr>
          <p:cNvPr id="8" name="Tabela 8">
            <a:extLst>
              <a:ext uri="{FF2B5EF4-FFF2-40B4-BE49-F238E27FC236}">
                <a16:creationId xmlns:a16="http://schemas.microsoft.com/office/drawing/2014/main" id="{5D8A62C7-1CFF-4AF1-A1B0-18B4689EDA48}"/>
              </a:ext>
            </a:extLst>
          </p:cNvPr>
          <p:cNvGraphicFramePr>
            <a:graphicFrameLocks noGrp="1"/>
          </p:cNvGraphicFramePr>
          <p:nvPr>
            <p:extLst>
              <p:ext uri="{D42A27DB-BD31-4B8C-83A1-F6EECF244321}">
                <p14:modId xmlns:p14="http://schemas.microsoft.com/office/powerpoint/2010/main" val="3231855144"/>
              </p:ext>
            </p:extLst>
          </p:nvPr>
        </p:nvGraphicFramePr>
        <p:xfrm>
          <a:off x="314325" y="1599679"/>
          <a:ext cx="10687050" cy="5242560"/>
        </p:xfrm>
        <a:graphic>
          <a:graphicData uri="http://schemas.openxmlformats.org/drawingml/2006/table">
            <a:tbl>
              <a:tblPr firstRow="1" bandRow="1">
                <a:tableStyleId>{5C22544A-7EE6-4342-B048-85BDC9FD1C3A}</a:tableStyleId>
              </a:tblPr>
              <a:tblGrid>
                <a:gridCol w="10687050">
                  <a:extLst>
                    <a:ext uri="{9D8B030D-6E8A-4147-A177-3AD203B41FA5}">
                      <a16:colId xmlns:a16="http://schemas.microsoft.com/office/drawing/2014/main" val="3826971876"/>
                    </a:ext>
                  </a:extLst>
                </a:gridCol>
              </a:tblGrid>
              <a:tr h="2566459">
                <a:tc>
                  <a:txBody>
                    <a:bodyPr/>
                    <a:lstStyle/>
                    <a:p>
                      <a:pPr algn="just"/>
                      <a:r>
                        <a:rPr lang="pt-BR" sz="2400" b="1" kern="1200" dirty="0">
                          <a:solidFill>
                            <a:schemeClr val="lt1"/>
                          </a:solidFill>
                          <a:effectLst/>
                          <a:latin typeface="+mn-lt"/>
                          <a:ea typeface="+mn-ea"/>
                          <a:cs typeface="+mn-cs"/>
                        </a:rPr>
                        <a:t>‘Art. 223-B. </a:t>
                      </a:r>
                      <a:r>
                        <a:rPr lang="pt-BR" sz="2200" b="0" u="sng" kern="1200" dirty="0">
                          <a:solidFill>
                            <a:schemeClr val="lt1"/>
                          </a:solidFill>
                          <a:effectLst/>
                          <a:latin typeface="+mn-lt"/>
                          <a:ea typeface="+mn-ea"/>
                          <a:cs typeface="+mn-cs"/>
                        </a:rPr>
                        <a:t>Causa dano</a:t>
                      </a:r>
                      <a:r>
                        <a:rPr lang="pt-BR" sz="2200" b="0" kern="1200" dirty="0">
                          <a:solidFill>
                            <a:schemeClr val="lt1"/>
                          </a:solidFill>
                          <a:effectLst/>
                          <a:latin typeface="+mn-lt"/>
                          <a:ea typeface="+mn-ea"/>
                          <a:cs typeface="+mn-cs"/>
                        </a:rPr>
                        <a:t> de natureza extrapatrimonial a </a:t>
                      </a:r>
                      <a:r>
                        <a:rPr lang="pt-BR" sz="2200" b="0" u="sng" kern="1200" dirty="0">
                          <a:solidFill>
                            <a:schemeClr val="lt1"/>
                          </a:solidFill>
                          <a:effectLst/>
                          <a:latin typeface="+mn-lt"/>
                          <a:ea typeface="+mn-ea"/>
                          <a:cs typeface="+mn-cs"/>
                        </a:rPr>
                        <a:t>ação ou omissão que ofenda</a:t>
                      </a:r>
                      <a:r>
                        <a:rPr lang="pt-BR" sz="2200" b="0" kern="1200" dirty="0">
                          <a:solidFill>
                            <a:schemeClr val="lt1"/>
                          </a:solidFill>
                          <a:effectLst/>
                          <a:latin typeface="+mn-lt"/>
                          <a:ea typeface="+mn-ea"/>
                          <a:cs typeface="+mn-cs"/>
                        </a:rPr>
                        <a:t> a esfera moral ou existencial da pessoa física ou jurídica, as quais são as titulares exclusivas do direito à reparação.’</a:t>
                      </a:r>
                    </a:p>
                    <a:p>
                      <a:pPr algn="just"/>
                      <a:endParaRPr lang="pt-BR" sz="2400" b="0" kern="1200" dirty="0">
                        <a:solidFill>
                          <a:schemeClr val="lt1"/>
                        </a:solidFill>
                        <a:effectLst/>
                        <a:latin typeface="+mn-lt"/>
                        <a:ea typeface="+mn-ea"/>
                        <a:cs typeface="+mn-cs"/>
                      </a:endParaRPr>
                    </a:p>
                    <a:p>
                      <a:pPr algn="just"/>
                      <a:r>
                        <a:rPr lang="pt-BR" sz="2400" b="0" kern="1200" dirty="0">
                          <a:solidFill>
                            <a:schemeClr val="lt1"/>
                          </a:solidFill>
                          <a:effectLst/>
                          <a:latin typeface="+mn-lt"/>
                          <a:ea typeface="+mn-ea"/>
                          <a:cs typeface="+mn-cs"/>
                        </a:rPr>
                        <a:t>‘</a:t>
                      </a:r>
                      <a:r>
                        <a:rPr lang="pt-BR" sz="2400" b="1" kern="1200" dirty="0">
                          <a:solidFill>
                            <a:schemeClr val="lt1"/>
                          </a:solidFill>
                          <a:effectLst/>
                          <a:latin typeface="+mn-lt"/>
                          <a:ea typeface="+mn-ea"/>
                          <a:cs typeface="+mn-cs"/>
                        </a:rPr>
                        <a:t>Art. 223-C</a:t>
                      </a:r>
                      <a:r>
                        <a:rPr lang="pt-BR" sz="2400" b="0" kern="1200" dirty="0">
                          <a:solidFill>
                            <a:schemeClr val="lt1"/>
                          </a:solidFill>
                          <a:effectLst/>
                          <a:latin typeface="+mn-lt"/>
                          <a:ea typeface="+mn-ea"/>
                          <a:cs typeface="+mn-cs"/>
                        </a:rPr>
                        <a:t>. </a:t>
                      </a:r>
                      <a:r>
                        <a:rPr lang="pt-BR" sz="2200" b="0" kern="1200" dirty="0">
                          <a:solidFill>
                            <a:schemeClr val="lt1"/>
                          </a:solidFill>
                          <a:effectLst/>
                          <a:latin typeface="+mn-lt"/>
                          <a:ea typeface="+mn-ea"/>
                          <a:cs typeface="+mn-cs"/>
                        </a:rPr>
                        <a:t>A honra, a imagem, a intimidade, a liberdade de ação, a autoestima, a sexualidade, a saúde, o lazer e a integridade física são os bens juridicamente tutelados inerentes à </a:t>
                      </a:r>
                      <a:r>
                        <a:rPr lang="pt-BR" sz="2200" b="0" u="sng" kern="1200" dirty="0">
                          <a:solidFill>
                            <a:schemeClr val="lt1"/>
                          </a:solidFill>
                          <a:effectLst/>
                          <a:latin typeface="+mn-lt"/>
                          <a:ea typeface="+mn-ea"/>
                          <a:cs typeface="+mn-cs"/>
                        </a:rPr>
                        <a:t>pessoa física</a:t>
                      </a:r>
                      <a:r>
                        <a:rPr lang="pt-BR" sz="2200" b="0" kern="1200" dirty="0">
                          <a:solidFill>
                            <a:schemeClr val="lt1"/>
                          </a:solidFill>
                          <a:effectLst/>
                          <a:latin typeface="+mn-lt"/>
                          <a:ea typeface="+mn-ea"/>
                          <a:cs typeface="+mn-cs"/>
                        </a:rPr>
                        <a:t>.’</a:t>
                      </a:r>
                    </a:p>
                    <a:p>
                      <a:pPr algn="just"/>
                      <a:endParaRPr lang="pt-BR" sz="2400" b="0" kern="1200" dirty="0">
                        <a:solidFill>
                          <a:schemeClr val="lt1"/>
                        </a:solidFill>
                        <a:effectLst/>
                        <a:latin typeface="+mn-lt"/>
                        <a:ea typeface="+mn-ea"/>
                        <a:cs typeface="+mn-cs"/>
                      </a:endParaRPr>
                    </a:p>
                    <a:p>
                      <a:pPr algn="just"/>
                      <a:r>
                        <a:rPr lang="pt-BR" sz="2400" b="0" kern="1200" dirty="0">
                          <a:solidFill>
                            <a:schemeClr val="lt1"/>
                          </a:solidFill>
                          <a:effectLst/>
                          <a:latin typeface="+mn-lt"/>
                          <a:ea typeface="+mn-ea"/>
                          <a:cs typeface="+mn-cs"/>
                        </a:rPr>
                        <a:t>‘</a:t>
                      </a:r>
                      <a:r>
                        <a:rPr lang="pt-BR" sz="2400" b="1" kern="1200" dirty="0">
                          <a:solidFill>
                            <a:schemeClr val="lt1"/>
                          </a:solidFill>
                          <a:effectLst/>
                          <a:latin typeface="+mn-lt"/>
                          <a:ea typeface="+mn-ea"/>
                          <a:cs typeface="+mn-cs"/>
                        </a:rPr>
                        <a:t>Art. 223-D</a:t>
                      </a:r>
                      <a:r>
                        <a:rPr lang="pt-BR" sz="2400" b="0" kern="1200" dirty="0">
                          <a:solidFill>
                            <a:schemeClr val="lt1"/>
                          </a:solidFill>
                          <a:effectLst/>
                          <a:latin typeface="+mn-lt"/>
                          <a:ea typeface="+mn-ea"/>
                          <a:cs typeface="+mn-cs"/>
                        </a:rPr>
                        <a:t>. </a:t>
                      </a:r>
                      <a:r>
                        <a:rPr lang="pt-BR" sz="2200" b="0" kern="1200" dirty="0">
                          <a:solidFill>
                            <a:schemeClr val="lt1"/>
                          </a:solidFill>
                          <a:effectLst/>
                          <a:latin typeface="+mn-lt"/>
                          <a:ea typeface="+mn-ea"/>
                          <a:cs typeface="+mn-cs"/>
                        </a:rPr>
                        <a:t>A imagem, a marca, o nome, o segredo empresarial e o sigilo da correspondência são bens juridicamente tutelados inerentes à </a:t>
                      </a:r>
                      <a:r>
                        <a:rPr lang="pt-BR" sz="2200" b="0" u="sng" kern="1200" dirty="0">
                          <a:solidFill>
                            <a:schemeClr val="lt1"/>
                          </a:solidFill>
                          <a:effectLst/>
                          <a:latin typeface="+mn-lt"/>
                          <a:ea typeface="+mn-ea"/>
                          <a:cs typeface="+mn-cs"/>
                        </a:rPr>
                        <a:t>pessoa jurídica</a:t>
                      </a:r>
                      <a:r>
                        <a:rPr lang="pt-BR" sz="2200" b="0" kern="1200" dirty="0">
                          <a:solidFill>
                            <a:schemeClr val="lt1"/>
                          </a:solidFill>
                          <a:effectLst/>
                          <a:latin typeface="+mn-lt"/>
                          <a:ea typeface="+mn-ea"/>
                          <a:cs typeface="+mn-cs"/>
                        </a:rPr>
                        <a:t>.’</a:t>
                      </a:r>
                    </a:p>
                    <a:p>
                      <a:pPr algn="just"/>
                      <a:endParaRPr lang="pt-BR" sz="2200" b="0" kern="1200" dirty="0">
                        <a:solidFill>
                          <a:schemeClr val="lt1"/>
                        </a:solidFill>
                        <a:effectLst/>
                        <a:latin typeface="+mn-lt"/>
                        <a:ea typeface="+mn-ea"/>
                        <a:cs typeface="+mn-cs"/>
                      </a:endParaRPr>
                    </a:p>
                    <a:p>
                      <a:pPr algn="just"/>
                      <a:r>
                        <a:rPr lang="pt-BR" sz="2400" b="1" kern="1200" dirty="0">
                          <a:solidFill>
                            <a:schemeClr val="lt1"/>
                          </a:solidFill>
                          <a:effectLst/>
                          <a:latin typeface="+mn-lt"/>
                          <a:ea typeface="+mn-ea"/>
                          <a:cs typeface="+mn-cs"/>
                        </a:rPr>
                        <a:t>‘Art. 223-F. </a:t>
                      </a:r>
                      <a:r>
                        <a:rPr lang="pt-BR" sz="2200" b="0" kern="1200" dirty="0">
                          <a:solidFill>
                            <a:schemeClr val="lt1"/>
                          </a:solidFill>
                          <a:effectLst/>
                          <a:latin typeface="+mn-lt"/>
                          <a:ea typeface="+mn-ea"/>
                          <a:cs typeface="+mn-cs"/>
                        </a:rPr>
                        <a:t>A reparação pode ser pedida </a:t>
                      </a:r>
                      <a:r>
                        <a:rPr lang="pt-BR" sz="2200" b="0" u="sng" kern="1200" dirty="0">
                          <a:solidFill>
                            <a:schemeClr val="lt1"/>
                          </a:solidFill>
                          <a:effectLst/>
                          <a:latin typeface="+mn-lt"/>
                          <a:ea typeface="+mn-ea"/>
                          <a:cs typeface="+mn-cs"/>
                        </a:rPr>
                        <a:t>cumulativamente</a:t>
                      </a:r>
                      <a:r>
                        <a:rPr lang="pt-BR" sz="2200" b="0" kern="1200" dirty="0">
                          <a:solidFill>
                            <a:schemeClr val="lt1"/>
                          </a:solidFill>
                          <a:effectLst/>
                          <a:latin typeface="+mn-lt"/>
                          <a:ea typeface="+mn-ea"/>
                          <a:cs typeface="+mn-cs"/>
                        </a:rPr>
                        <a:t> com a indenização por </a:t>
                      </a:r>
                      <a:r>
                        <a:rPr lang="pt-BR" sz="2200" b="0" u="sng" kern="1200" dirty="0">
                          <a:solidFill>
                            <a:schemeClr val="lt1"/>
                          </a:solidFill>
                          <a:effectLst/>
                          <a:latin typeface="+mn-lt"/>
                          <a:ea typeface="+mn-ea"/>
                          <a:cs typeface="+mn-cs"/>
                        </a:rPr>
                        <a:t>danos materiais</a:t>
                      </a:r>
                      <a:r>
                        <a:rPr lang="pt-BR" sz="2200" b="0" kern="1200" dirty="0">
                          <a:solidFill>
                            <a:schemeClr val="lt1"/>
                          </a:solidFill>
                          <a:effectLst/>
                          <a:latin typeface="+mn-lt"/>
                          <a:ea typeface="+mn-ea"/>
                          <a:cs typeface="+mn-cs"/>
                        </a:rPr>
                        <a:t> decorrentes do mesmo ato lesivo.</a:t>
                      </a:r>
                    </a:p>
                    <a:p>
                      <a:endParaRPr lang="pt-BR" dirty="0"/>
                    </a:p>
                  </a:txBody>
                  <a:tcPr>
                    <a:solidFill>
                      <a:srgbClr val="306764"/>
                    </a:solidFill>
                  </a:tcPr>
                </a:tc>
                <a:extLst>
                  <a:ext uri="{0D108BD9-81ED-4DB2-BD59-A6C34878D82A}">
                    <a16:rowId xmlns:a16="http://schemas.microsoft.com/office/drawing/2014/main" val="2311686764"/>
                  </a:ext>
                </a:extLst>
              </a:tr>
            </a:tbl>
          </a:graphicData>
        </a:graphic>
      </p:graphicFrame>
    </p:spTree>
    <p:extLst>
      <p:ext uri="{BB962C8B-B14F-4D97-AF65-F5344CB8AC3E}">
        <p14:creationId xmlns:p14="http://schemas.microsoft.com/office/powerpoint/2010/main" val="2734547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2EBA63EC-8BBA-4F8B-ABE6-374CCA5A519F}"/>
              </a:ext>
            </a:extLst>
          </p:cNvPr>
          <p:cNvSpPr txBox="1"/>
          <p:nvPr/>
        </p:nvSpPr>
        <p:spPr>
          <a:xfrm>
            <a:off x="307179" y="1128804"/>
            <a:ext cx="10922795" cy="4076052"/>
          </a:xfrm>
          <a:prstGeom prst="rect">
            <a:avLst/>
          </a:prstGeom>
          <a:noFill/>
        </p:spPr>
        <p:txBody>
          <a:bodyPr wrap="square">
            <a:spAutoFit/>
          </a:bodyPr>
          <a:lstStyle/>
          <a:p>
            <a:pPr marL="449580" algn="just">
              <a:lnSpc>
                <a:spcPct val="115000"/>
              </a:lnSpc>
              <a:spcAft>
                <a:spcPts val="1000"/>
              </a:spcAft>
            </a:pPr>
            <a:r>
              <a:rPr lang="pt-BR" sz="2800" dirty="0">
                <a:solidFill>
                  <a:srgbClr val="FFFF00"/>
                </a:solidFill>
                <a:effectLst/>
                <a:ea typeface="Calibri" panose="020F0502020204030204" pitchFamily="34" charset="0"/>
                <a:cs typeface="Times New Roman" panose="02020603050405020304" pitchFamily="18" charset="0"/>
              </a:rPr>
              <a:t>DANO MORAL PLEITEADO PELO EMPREGADO. </a:t>
            </a:r>
          </a:p>
          <a:p>
            <a:pPr marL="449580" algn="just">
              <a:lnSpc>
                <a:spcPct val="115000"/>
              </a:lnSpc>
              <a:spcAft>
                <a:spcPts val="1000"/>
              </a:spcAft>
            </a:pPr>
            <a:r>
              <a:rPr lang="pt-BR" sz="2800" dirty="0">
                <a:effectLst/>
                <a:ea typeface="Calibri" panose="020F0502020204030204" pitchFamily="34" charset="0"/>
                <a:cs typeface="Times New Roman" panose="02020603050405020304" pitchFamily="18" charset="0"/>
              </a:rPr>
              <a:t>Para o deferimento de indenização de dano moral é necessário provar o dano direto e específico sofrido pelo trabalhador. Se </a:t>
            </a:r>
            <a:r>
              <a:rPr lang="pt-BR" sz="2800" u="sng" dirty="0">
                <a:effectLst/>
                <a:ea typeface="Calibri" panose="020F0502020204030204" pitchFamily="34" charset="0"/>
                <a:cs typeface="Times New Roman" panose="02020603050405020304" pitchFamily="18" charset="0"/>
              </a:rPr>
              <a:t>o comunicado de dispensa</a:t>
            </a:r>
            <a:r>
              <a:rPr lang="pt-BR" sz="2800" dirty="0">
                <a:effectLst/>
                <a:ea typeface="Calibri" panose="020F0502020204030204" pitchFamily="34" charset="0"/>
                <a:cs typeface="Times New Roman" panose="02020603050405020304" pitchFamily="18" charset="0"/>
              </a:rPr>
              <a:t> publicado em </a:t>
            </a:r>
            <a:r>
              <a:rPr lang="pt-BR" sz="2800" dirty="0">
                <a:solidFill>
                  <a:schemeClr val="tx2">
                    <a:lumMod val="90000"/>
                  </a:schemeClr>
                </a:solidFill>
                <a:effectLst/>
                <a:ea typeface="Calibri" panose="020F0502020204030204" pitchFamily="34" charset="0"/>
                <a:cs typeface="Times New Roman" panose="02020603050405020304" pitchFamily="18" charset="0"/>
              </a:rPr>
              <a:t>redes sociais </a:t>
            </a:r>
            <a:r>
              <a:rPr lang="pt-BR" sz="2800" u="sng" dirty="0">
                <a:effectLst/>
                <a:ea typeface="Calibri" panose="020F0502020204030204" pitchFamily="34" charset="0"/>
                <a:cs typeface="Times New Roman" panose="02020603050405020304" pitchFamily="18" charset="0"/>
              </a:rPr>
              <a:t>não fez referência expressa à trabalhadora, não há como falar em dano</a:t>
            </a:r>
            <a:r>
              <a:rPr lang="pt-BR" sz="2800" dirty="0">
                <a:effectLst/>
                <a:ea typeface="Calibri" panose="020F0502020204030204" pitchFamily="34" charset="0"/>
                <a:cs typeface="Times New Roman" panose="02020603050405020304" pitchFamily="18" charset="0"/>
              </a:rPr>
              <a:t> a sua esfera imaterial individual. </a:t>
            </a:r>
            <a:r>
              <a:rPr lang="pt-BR" sz="2400" dirty="0">
                <a:solidFill>
                  <a:schemeClr val="tx2">
                    <a:lumMod val="90000"/>
                  </a:schemeClr>
                </a:solidFill>
                <a:effectLst/>
                <a:ea typeface="Calibri" panose="020F0502020204030204" pitchFamily="34" charset="0"/>
                <a:cs typeface="Times New Roman" panose="02020603050405020304" pitchFamily="18" charset="0"/>
              </a:rPr>
              <a:t>(TRT 1ª R.; ROT 0100835-96.2019.5.01.0027; 3ª. T; DEJT 26/02/2022)</a:t>
            </a:r>
          </a:p>
        </p:txBody>
      </p:sp>
    </p:spTree>
    <p:extLst>
      <p:ext uri="{BB962C8B-B14F-4D97-AF65-F5344CB8AC3E}">
        <p14:creationId xmlns:p14="http://schemas.microsoft.com/office/powerpoint/2010/main" val="40503812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E41976FA-791D-45D8-AE33-DB0A4D9A1901}"/>
              </a:ext>
            </a:extLst>
          </p:cNvPr>
          <p:cNvSpPr txBox="1"/>
          <p:nvPr/>
        </p:nvSpPr>
        <p:spPr>
          <a:xfrm>
            <a:off x="657225" y="1483014"/>
            <a:ext cx="10344150" cy="4301755"/>
          </a:xfrm>
          <a:prstGeom prst="rect">
            <a:avLst/>
          </a:prstGeom>
          <a:noFill/>
        </p:spPr>
        <p:txBody>
          <a:bodyPr wrap="square">
            <a:spAutoFit/>
          </a:bodyPr>
          <a:lstStyle/>
          <a:p>
            <a:pPr algn="just">
              <a:lnSpc>
                <a:spcPct val="115000"/>
              </a:lnSpc>
              <a:spcAft>
                <a:spcPts val="1000"/>
              </a:spcAft>
            </a:pPr>
            <a:r>
              <a:rPr lang="pt-BR" sz="2400" dirty="0">
                <a:solidFill>
                  <a:schemeClr val="accent3">
                    <a:lumMod val="60000"/>
                    <a:lumOff val="40000"/>
                  </a:schemeClr>
                </a:solidFill>
                <a:effectLst/>
                <a:ea typeface="Calibri" panose="020F0502020204030204" pitchFamily="34" charset="0"/>
                <a:cs typeface="Times New Roman" panose="02020603050405020304" pitchFamily="18" charset="0"/>
              </a:rPr>
              <a:t>REVERSÃO DA JUSTA CAUSA. POSTAGEM EM REDE SOCIAL                    </a:t>
            </a:r>
            <a:r>
              <a:rPr lang="pt-BR" sz="2400" dirty="0">
                <a:effectLst/>
                <a:ea typeface="Calibri" panose="020F0502020204030204" pitchFamily="34" charset="0"/>
                <a:cs typeface="Times New Roman" panose="02020603050405020304" pitchFamily="18" charset="0"/>
              </a:rPr>
              <a:t> O TRT consignou que “a configuração de um único ato faltoso, ainda que grave, sem notícia de nenhuma outra conduta desabonadora ou quanto à aplicação de punições anteriores, não é suficiente para embasar a despedida por JC" e "</a:t>
            </a:r>
            <a:r>
              <a:rPr lang="pt-BR" sz="2400" u="sng" dirty="0">
                <a:effectLst/>
                <a:ea typeface="Calibri" panose="020F0502020204030204" pitchFamily="34" charset="0"/>
                <a:cs typeface="Times New Roman" panose="02020603050405020304" pitchFamily="18" charset="0"/>
              </a:rPr>
              <a:t>a empresa não comprovou cabalmente que teve qualquer prejuízo com a referida publicação</a:t>
            </a:r>
            <a:r>
              <a:rPr lang="pt-BR" sz="2400" dirty="0">
                <a:effectLst/>
                <a:ea typeface="Calibri" panose="020F0502020204030204" pitchFamily="34" charset="0"/>
                <a:cs typeface="Times New Roman" panose="02020603050405020304" pitchFamily="18" charset="0"/>
              </a:rPr>
              <a:t>". (...) A JC aplicada ao trabalhador foi excessiva e desproporcional, especialmente considerando que ele era detentor da estabilidade da CIPA." </a:t>
            </a:r>
            <a:r>
              <a:rPr lang="pt-BR" sz="2000" dirty="0">
                <a:solidFill>
                  <a:schemeClr val="accent3">
                    <a:lumMod val="60000"/>
                    <a:lumOff val="40000"/>
                  </a:schemeClr>
                </a:solidFill>
                <a:effectLst/>
                <a:ea typeface="Calibri" panose="020F0502020204030204" pitchFamily="34" charset="0"/>
                <a:cs typeface="Times New Roman" panose="02020603050405020304" pitchFamily="18" charset="0"/>
              </a:rPr>
              <a:t>(</a:t>
            </a:r>
            <a:r>
              <a:rPr lang="pt-BR" sz="2000" b="1" dirty="0">
                <a:solidFill>
                  <a:schemeClr val="accent3">
                    <a:lumMod val="60000"/>
                    <a:lumOff val="40000"/>
                  </a:schemeClr>
                </a:solidFill>
                <a:effectLst/>
                <a:ea typeface="Calibri" panose="020F0502020204030204" pitchFamily="34" charset="0"/>
                <a:cs typeface="Times New Roman" panose="02020603050405020304" pitchFamily="18" charset="0"/>
              </a:rPr>
              <a:t>TST</a:t>
            </a:r>
            <a:r>
              <a:rPr lang="pt-BR" sz="2000" dirty="0">
                <a:solidFill>
                  <a:schemeClr val="accent3">
                    <a:lumMod val="60000"/>
                    <a:lumOff val="40000"/>
                  </a:schemeClr>
                </a:solidFill>
                <a:effectLst/>
                <a:ea typeface="Calibri" panose="020F0502020204030204" pitchFamily="34" charset="0"/>
                <a:cs typeface="Times New Roman" panose="02020603050405020304" pitchFamily="18" charset="0"/>
              </a:rPr>
              <a:t>. ARR:20992- 40.2015.5.04.0221, 7ª T., Rel. Min. Claudio M. Brandao, DEJT 30/06/</a:t>
            </a:r>
            <a:r>
              <a:rPr lang="pt-BR" sz="2000" b="1" dirty="0">
                <a:solidFill>
                  <a:schemeClr val="accent3">
                    <a:lumMod val="60000"/>
                    <a:lumOff val="40000"/>
                  </a:schemeClr>
                </a:solidFill>
                <a:effectLst/>
                <a:ea typeface="Calibri" panose="020F0502020204030204" pitchFamily="34" charset="0"/>
                <a:cs typeface="Times New Roman" panose="02020603050405020304" pitchFamily="18" charset="0"/>
              </a:rPr>
              <a:t>2021</a:t>
            </a:r>
            <a:r>
              <a:rPr lang="pt-BR" sz="2000" dirty="0">
                <a:solidFill>
                  <a:schemeClr val="accent3">
                    <a:lumMod val="60000"/>
                    <a:lumOff val="40000"/>
                  </a:schemeClr>
                </a:solidFill>
                <a:effectLst/>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9040779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66C3E53C-31AF-451D-A58C-67D09C1E0FF2}"/>
              </a:ext>
            </a:extLst>
          </p:cNvPr>
          <p:cNvSpPr txBox="1"/>
          <p:nvPr/>
        </p:nvSpPr>
        <p:spPr>
          <a:xfrm>
            <a:off x="735805" y="451266"/>
            <a:ext cx="10798103" cy="5341014"/>
          </a:xfrm>
          <a:prstGeom prst="rect">
            <a:avLst/>
          </a:prstGeom>
          <a:noFill/>
        </p:spPr>
        <p:txBody>
          <a:bodyPr wrap="square">
            <a:spAutoFit/>
          </a:bodyPr>
          <a:lstStyle/>
          <a:p>
            <a:pPr>
              <a:lnSpc>
                <a:spcPct val="115000"/>
              </a:lnSpc>
              <a:spcAft>
                <a:spcPts val="1000"/>
              </a:spcAft>
            </a:pPr>
            <a:r>
              <a:rPr lang="pt-BR" sz="3200" b="1" dirty="0">
                <a:solidFill>
                  <a:srgbClr val="FFFF00"/>
                </a:solidFill>
                <a:effectLst/>
                <a:ea typeface="Calibri" panose="020F0502020204030204" pitchFamily="34" charset="0"/>
                <a:cs typeface="Times New Roman" panose="02020603050405020304" pitchFamily="18" charset="0"/>
              </a:rPr>
              <a:t>Moderna visão do Contrato de Trabalho</a:t>
            </a:r>
          </a:p>
          <a:p>
            <a:pPr>
              <a:lnSpc>
                <a:spcPct val="115000"/>
              </a:lnSpc>
              <a:spcAft>
                <a:spcPts val="1000"/>
              </a:spcAft>
            </a:pPr>
            <a:endParaRPr lang="pt-BR" sz="3200" b="1" dirty="0">
              <a:solidFill>
                <a:srgbClr val="FFFF00"/>
              </a:solidFill>
              <a:ea typeface="Calibri" panose="020F0502020204030204" pitchFamily="34" charset="0"/>
              <a:cs typeface="Times New Roman" panose="02020603050405020304" pitchFamily="18" charset="0"/>
            </a:endParaRPr>
          </a:p>
          <a:p>
            <a:pPr marL="457200" indent="-457200" algn="just">
              <a:lnSpc>
                <a:spcPct val="115000"/>
              </a:lnSpc>
              <a:spcAft>
                <a:spcPts val="1000"/>
              </a:spcAft>
              <a:buFont typeface="Wingdings" panose="05000000000000000000" pitchFamily="2" charset="2"/>
              <a:buChar char="§"/>
            </a:pPr>
            <a:r>
              <a:rPr lang="pt-BR" sz="3200" dirty="0">
                <a:effectLst/>
                <a:ea typeface="Calibri" panose="020F0502020204030204" pitchFamily="34" charset="0"/>
                <a:cs typeface="Times New Roman" panose="02020603050405020304" pitchFamily="18" charset="0"/>
              </a:rPr>
              <a:t>obrigações principais</a:t>
            </a:r>
          </a:p>
          <a:p>
            <a:pPr marL="457200" indent="-457200" algn="just">
              <a:lnSpc>
                <a:spcPct val="115000"/>
              </a:lnSpc>
              <a:spcAft>
                <a:spcPts val="1000"/>
              </a:spcAft>
              <a:buFont typeface="Wingdings" panose="05000000000000000000" pitchFamily="2" charset="2"/>
              <a:buChar char="§"/>
            </a:pPr>
            <a:r>
              <a:rPr lang="pt-BR" sz="3200" dirty="0">
                <a:ea typeface="Calibri" panose="020F0502020204030204" pitchFamily="34" charset="0"/>
                <a:cs typeface="Times New Roman" panose="02020603050405020304" pitchFamily="18" charset="0"/>
              </a:rPr>
              <a:t>obrigações</a:t>
            </a:r>
            <a:r>
              <a:rPr lang="pt-BR" sz="3200" dirty="0">
                <a:effectLst/>
                <a:ea typeface="Calibri" panose="020F0502020204030204" pitchFamily="34" charset="0"/>
                <a:cs typeface="Times New Roman" panose="02020603050405020304" pitchFamily="18" charset="0"/>
              </a:rPr>
              <a:t> secundárias</a:t>
            </a:r>
          </a:p>
          <a:p>
            <a:pPr marL="457200" indent="-457200" algn="just">
              <a:lnSpc>
                <a:spcPct val="115000"/>
              </a:lnSpc>
              <a:spcAft>
                <a:spcPts val="1000"/>
              </a:spcAft>
              <a:buFont typeface="Wingdings" panose="05000000000000000000" pitchFamily="2" charset="2"/>
              <a:buChar char="§"/>
            </a:pPr>
            <a:r>
              <a:rPr lang="pt-BR" sz="3200" dirty="0">
                <a:effectLst/>
                <a:ea typeface="Calibri" panose="020F0502020204030204" pitchFamily="34" charset="0"/>
                <a:cs typeface="Times New Roman" panose="02020603050405020304" pitchFamily="18" charset="0"/>
              </a:rPr>
              <a:t>deveres anexos: </a:t>
            </a:r>
          </a:p>
          <a:p>
            <a:pPr algn="just">
              <a:lnSpc>
                <a:spcPct val="115000"/>
              </a:lnSpc>
              <a:spcAft>
                <a:spcPts val="1000"/>
              </a:spcAft>
            </a:pPr>
            <a:r>
              <a:rPr lang="pt-BR" sz="3200" dirty="0">
                <a:ea typeface="Calibri" panose="020F0502020204030204" pitchFamily="34" charset="0"/>
                <a:cs typeface="Times New Roman" panose="02020603050405020304" pitchFamily="18" charset="0"/>
              </a:rPr>
              <a:t>    </a:t>
            </a:r>
            <a:r>
              <a:rPr lang="pt-BR" sz="2800" i="1" dirty="0">
                <a:solidFill>
                  <a:srgbClr val="FFC000"/>
                </a:solidFill>
                <a:effectLst/>
                <a:ea typeface="Calibri" panose="020F0502020204030204" pitchFamily="34" charset="0"/>
                <a:cs typeface="Times New Roman" panose="02020603050405020304" pitchFamily="18" charset="0"/>
              </a:rPr>
              <a:t>proteção, lealdade e informação </a:t>
            </a:r>
          </a:p>
          <a:p>
            <a:pPr algn="just">
              <a:lnSpc>
                <a:spcPct val="115000"/>
              </a:lnSpc>
              <a:spcAft>
                <a:spcPts val="1000"/>
              </a:spcAft>
            </a:pPr>
            <a:r>
              <a:rPr lang="pt-BR" sz="3200" dirty="0">
                <a:solidFill>
                  <a:schemeClr val="tx2">
                    <a:lumMod val="90000"/>
                  </a:schemeClr>
                </a:solidFill>
                <a:ea typeface="Calibri" panose="020F0502020204030204" pitchFamily="34" charset="0"/>
                <a:cs typeface="Times New Roman" panose="02020603050405020304" pitchFamily="18" charset="0"/>
              </a:rPr>
              <a:t>	</a:t>
            </a:r>
            <a:r>
              <a:rPr lang="pt-BR" sz="2400" dirty="0">
                <a:solidFill>
                  <a:schemeClr val="tx2">
                    <a:lumMod val="90000"/>
                  </a:schemeClr>
                </a:solidFill>
                <a:effectLst/>
                <a:ea typeface="Calibri" panose="020F0502020204030204" pitchFamily="34" charset="0"/>
                <a:cs typeface="Times New Roman" panose="02020603050405020304" pitchFamily="18" charset="0"/>
              </a:rPr>
              <a:t>(</a:t>
            </a:r>
            <a:r>
              <a:rPr lang="pt-BR" sz="2400" dirty="0" err="1">
                <a:solidFill>
                  <a:schemeClr val="tx2">
                    <a:lumMod val="90000"/>
                  </a:schemeClr>
                </a:solidFill>
                <a:effectLst/>
                <a:ea typeface="Calibri" panose="020F0502020204030204" pitchFamily="34" charset="0"/>
                <a:cs typeface="Times New Roman" panose="02020603050405020304" pitchFamily="18" charset="0"/>
              </a:rPr>
              <a:t>Antonio</a:t>
            </a:r>
            <a:r>
              <a:rPr lang="pt-BR" sz="2400" dirty="0">
                <a:solidFill>
                  <a:schemeClr val="tx2">
                    <a:lumMod val="90000"/>
                  </a:schemeClr>
                </a:solidFill>
                <a:effectLst/>
                <a:ea typeface="Calibri" panose="020F0502020204030204" pitchFamily="34" charset="0"/>
                <a:cs typeface="Times New Roman" panose="02020603050405020304" pitchFamily="18" charset="0"/>
              </a:rPr>
              <a:t> M. Cordeiro).</a:t>
            </a:r>
          </a:p>
          <a:p>
            <a:pPr algn="just">
              <a:lnSpc>
                <a:spcPct val="115000"/>
              </a:lnSpc>
              <a:spcAft>
                <a:spcPts val="1000"/>
              </a:spcAft>
            </a:pPr>
            <a:r>
              <a:rPr lang="pt-BR" sz="2400" dirty="0">
                <a:ea typeface="Calibri" panose="020F0502020204030204" pitchFamily="34" charset="0"/>
                <a:cs typeface="Times New Roman" panose="02020603050405020304" pitchFamily="18" charset="0"/>
              </a:rPr>
              <a:t>      b</a:t>
            </a:r>
            <a:r>
              <a:rPr lang="pt-BR" sz="2400" dirty="0">
                <a:effectLst/>
                <a:ea typeface="Calibri" panose="020F0502020204030204" pitchFamily="34" charset="0"/>
                <a:cs typeface="Times New Roman" panose="02020603050405020304" pitchFamily="18" charset="0"/>
              </a:rPr>
              <a:t>oa-fé negocial (art. 422, CC);</a:t>
            </a:r>
            <a:endParaRPr lang="pt-BR" sz="2400" dirty="0">
              <a:solidFill>
                <a:schemeClr val="tx2">
                  <a:lumMod val="90000"/>
                </a:schemeClr>
              </a:solidFill>
              <a:effectLst/>
              <a:ea typeface="Calibri" panose="020F0502020204030204" pitchFamily="34" charset="0"/>
              <a:cs typeface="Times New Roman" panose="02020603050405020304" pitchFamily="18" charset="0"/>
            </a:endParaRPr>
          </a:p>
        </p:txBody>
      </p:sp>
      <p:pic>
        <p:nvPicPr>
          <p:cNvPr id="2" name="Imagem 1">
            <a:extLst>
              <a:ext uri="{FF2B5EF4-FFF2-40B4-BE49-F238E27FC236}">
                <a16:creationId xmlns:a16="http://schemas.microsoft.com/office/drawing/2014/main" id="{EF1E4BEE-A7EA-45D0-84AF-E1E5B8D9207F}"/>
              </a:ext>
            </a:extLst>
          </p:cNvPr>
          <p:cNvPicPr>
            <a:picLocks noChangeAspect="1"/>
          </p:cNvPicPr>
          <p:nvPr/>
        </p:nvPicPr>
        <p:blipFill>
          <a:blip r:embed="rId2"/>
          <a:stretch>
            <a:fillRect/>
          </a:stretch>
        </p:blipFill>
        <p:spPr>
          <a:xfrm>
            <a:off x="8499764" y="1309254"/>
            <a:ext cx="3269671" cy="4904506"/>
          </a:xfrm>
          <a:prstGeom prst="rect">
            <a:avLst/>
          </a:prstGeom>
        </p:spPr>
      </p:pic>
    </p:spTree>
    <p:extLst>
      <p:ext uri="{BB962C8B-B14F-4D97-AF65-F5344CB8AC3E}">
        <p14:creationId xmlns:p14="http://schemas.microsoft.com/office/powerpoint/2010/main" val="1332612453"/>
      </p:ext>
    </p:extLst>
  </p:cSld>
  <p:clrMapOvr>
    <a:masterClrMapping/>
  </p:clrMapOvr>
  <p:transition spd="slow">
    <p:randomBar dir="ver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A598A23D-D8D3-430E-B89C-CFA795B7DDCE}"/>
              </a:ext>
            </a:extLst>
          </p:cNvPr>
          <p:cNvSpPr txBox="1"/>
          <p:nvPr/>
        </p:nvSpPr>
        <p:spPr>
          <a:xfrm>
            <a:off x="221455" y="1069006"/>
            <a:ext cx="11199019" cy="3532185"/>
          </a:xfrm>
          <a:prstGeom prst="rect">
            <a:avLst/>
          </a:prstGeom>
          <a:noFill/>
        </p:spPr>
        <p:txBody>
          <a:bodyPr wrap="square">
            <a:spAutoFit/>
          </a:bodyPr>
          <a:lstStyle/>
          <a:p>
            <a:pPr algn="just">
              <a:lnSpc>
                <a:spcPct val="115000"/>
              </a:lnSpc>
              <a:spcAft>
                <a:spcPts val="1000"/>
              </a:spcAft>
            </a:pPr>
            <a:r>
              <a:rPr lang="pt-BR" sz="2400" dirty="0">
                <a:solidFill>
                  <a:schemeClr val="tx1">
                    <a:lumMod val="85000"/>
                  </a:schemeClr>
                </a:solidFill>
                <a:effectLst/>
                <a:latin typeface="+mj-lt"/>
                <a:ea typeface="Calibri" panose="020F0502020204030204" pitchFamily="34" charset="0"/>
                <a:cs typeface="CIDFont+F4"/>
              </a:rPr>
              <a:t>DESLEALDADE. PROFESSORA. JUSTA CAUSA MANTIDA</a:t>
            </a:r>
            <a:r>
              <a:rPr lang="pt-BR" sz="2400" dirty="0">
                <a:effectLst/>
                <a:latin typeface="+mj-lt"/>
                <a:ea typeface="Calibri" panose="020F0502020204030204" pitchFamily="34" charset="0"/>
                <a:cs typeface="CIDFont+F4"/>
              </a:rPr>
              <a:t>. “Verifico que a </a:t>
            </a:r>
            <a:r>
              <a:rPr lang="pt-BR" sz="2400" dirty="0" err="1">
                <a:effectLst/>
                <a:latin typeface="+mj-lt"/>
                <a:ea typeface="Calibri" panose="020F0502020204030204" pitchFamily="34" charset="0"/>
                <a:cs typeface="CIDFont+F4"/>
              </a:rPr>
              <a:t>Recte</a:t>
            </a:r>
            <a:r>
              <a:rPr lang="pt-BR" sz="2400" dirty="0">
                <a:effectLst/>
                <a:latin typeface="+mj-lt"/>
                <a:ea typeface="Calibri" panose="020F0502020204030204" pitchFamily="34" charset="0"/>
                <a:cs typeface="CIDFont+F4"/>
              </a:rPr>
              <a:t> </a:t>
            </a:r>
            <a:r>
              <a:rPr lang="pt-BR" sz="2400" u="sng" dirty="0">
                <a:effectLst/>
                <a:latin typeface="+mj-lt"/>
                <a:ea typeface="Calibri" panose="020F0502020204030204" pitchFamily="34" charset="0"/>
                <a:cs typeface="CIDFont+F4"/>
              </a:rPr>
              <a:t>agiu com deslealdade </a:t>
            </a:r>
            <a:r>
              <a:rPr lang="pt-BR" sz="2400" dirty="0">
                <a:effectLst/>
                <a:latin typeface="+mj-lt"/>
                <a:ea typeface="Calibri" panose="020F0502020204030204" pitchFamily="34" charset="0"/>
                <a:cs typeface="CIDFont+F4"/>
              </a:rPr>
              <a:t>ao divulgar para a comunidade, inclusive pais e alunos, ainda que discreta e veladamente, mas no curso do CT com a ré, a sua mudança para a nova instituição de ensino a partir de 2015. </a:t>
            </a:r>
            <a:r>
              <a:rPr lang="pt-BR" sz="2400" u="sng" dirty="0">
                <a:effectLst/>
                <a:latin typeface="+mj-lt"/>
                <a:ea typeface="Calibri" panose="020F0502020204030204" pitchFamily="34" charset="0"/>
                <a:cs typeface="CIDFont+F4"/>
              </a:rPr>
              <a:t>Note-se que a </a:t>
            </a:r>
            <a:r>
              <a:rPr lang="pt-BR" sz="2400" u="sng" dirty="0" err="1">
                <a:effectLst/>
                <a:latin typeface="+mj-lt"/>
                <a:ea typeface="Calibri" panose="020F0502020204030204" pitchFamily="34" charset="0"/>
                <a:cs typeface="CIDFont+F4"/>
              </a:rPr>
              <a:t>Recte</a:t>
            </a:r>
            <a:r>
              <a:rPr lang="pt-BR" sz="2400" u="sng" dirty="0">
                <a:effectLst/>
                <a:latin typeface="+mj-lt"/>
                <a:ea typeface="Calibri" panose="020F0502020204030204" pitchFamily="34" charset="0"/>
                <a:cs typeface="CIDFont+F4"/>
              </a:rPr>
              <a:t> permitiu ser </a:t>
            </a:r>
            <a:r>
              <a:rPr lang="pt-BR" sz="2400" b="1" u="sng" dirty="0">
                <a:effectLst/>
                <a:latin typeface="+mj-lt"/>
                <a:ea typeface="Calibri" panose="020F0502020204030204" pitchFamily="34" charset="0"/>
                <a:cs typeface="CIDFont+F4"/>
              </a:rPr>
              <a:t>fotografada</a:t>
            </a:r>
            <a:r>
              <a:rPr lang="pt-BR" sz="2400" u="sng" dirty="0">
                <a:effectLst/>
                <a:latin typeface="+mj-lt"/>
                <a:ea typeface="Calibri" panose="020F0502020204030204" pitchFamily="34" charset="0"/>
                <a:cs typeface="CIDFont+F4"/>
              </a:rPr>
              <a:t> segurando a camisa com o logotipo da </a:t>
            </a:r>
            <a:r>
              <a:rPr lang="pt-BR" sz="2400" b="1" u="sng" dirty="0">
                <a:effectLst/>
                <a:latin typeface="+mj-lt"/>
                <a:ea typeface="Calibri" panose="020F0502020204030204" pitchFamily="34" charset="0"/>
                <a:cs typeface="CIDFont+F4"/>
              </a:rPr>
              <a:t>nova escola</a:t>
            </a:r>
            <a:r>
              <a:rPr lang="pt-BR" sz="2400" dirty="0">
                <a:effectLst/>
                <a:latin typeface="+mj-lt"/>
                <a:ea typeface="Calibri" panose="020F0502020204030204" pitchFamily="34" charset="0"/>
                <a:cs typeface="CIDFont+F4"/>
              </a:rPr>
              <a:t>, juntamente com outras professoras. Fotografia esta utilizada </a:t>
            </a:r>
            <a:r>
              <a:rPr lang="pt-BR" sz="2400" u="sng" dirty="0">
                <a:effectLst/>
                <a:latin typeface="+mj-lt"/>
                <a:ea typeface="Calibri" panose="020F0502020204030204" pitchFamily="34" charset="0"/>
                <a:cs typeface="CIDFont+F4"/>
              </a:rPr>
              <a:t>nas </a:t>
            </a:r>
            <a:r>
              <a:rPr lang="pt-BR" sz="2400" b="1" u="sng" dirty="0">
                <a:effectLst/>
                <a:latin typeface="+mj-lt"/>
                <a:ea typeface="Calibri" panose="020F0502020204030204" pitchFamily="34" charset="0"/>
                <a:cs typeface="CIDFont+F4"/>
              </a:rPr>
              <a:t>redes sociais</a:t>
            </a:r>
            <a:r>
              <a:rPr lang="pt-BR" sz="2400" u="sng" dirty="0">
                <a:effectLst/>
                <a:latin typeface="+mj-lt"/>
                <a:ea typeface="Calibri" panose="020F0502020204030204" pitchFamily="34" charset="0"/>
                <a:cs typeface="CIDFont+F4"/>
              </a:rPr>
              <a:t>, no </a:t>
            </a:r>
            <a:r>
              <a:rPr lang="pt-BR" sz="2400" u="sng" dirty="0" err="1">
                <a:effectLst/>
                <a:latin typeface="+mj-lt"/>
                <a:ea typeface="Calibri" panose="020F0502020204030204" pitchFamily="34" charset="0"/>
                <a:cs typeface="CIDFont+F4"/>
              </a:rPr>
              <a:t>facebook</a:t>
            </a:r>
            <a:r>
              <a:rPr lang="pt-BR" sz="2400" dirty="0">
                <a:effectLst/>
                <a:latin typeface="+mj-lt"/>
                <a:ea typeface="Calibri" panose="020F0502020204030204" pitchFamily="34" charset="0"/>
                <a:cs typeface="CIDFont+F4"/>
              </a:rPr>
              <a:t>". </a:t>
            </a:r>
          </a:p>
          <a:p>
            <a:pPr algn="just">
              <a:lnSpc>
                <a:spcPct val="115000"/>
              </a:lnSpc>
              <a:spcAft>
                <a:spcPts val="1000"/>
              </a:spcAft>
            </a:pPr>
            <a:r>
              <a:rPr lang="pt-BR" sz="2100" dirty="0">
                <a:solidFill>
                  <a:schemeClr val="accent1">
                    <a:lumMod val="40000"/>
                    <a:lumOff val="60000"/>
                  </a:schemeClr>
                </a:solidFill>
                <a:effectLst/>
                <a:latin typeface="+mj-lt"/>
                <a:ea typeface="Calibri" panose="020F0502020204030204" pitchFamily="34" charset="0"/>
                <a:cs typeface="CIDFont+F4"/>
              </a:rPr>
              <a:t>(Proc. </a:t>
            </a:r>
            <a:r>
              <a:rPr lang="pt-BR" sz="2100" b="1" dirty="0">
                <a:solidFill>
                  <a:schemeClr val="accent1">
                    <a:lumMod val="40000"/>
                    <a:lumOff val="60000"/>
                  </a:schemeClr>
                </a:solidFill>
                <a:effectLst/>
                <a:latin typeface="+mj-lt"/>
                <a:ea typeface="Calibri" panose="020F0502020204030204" pitchFamily="34" charset="0"/>
                <a:cs typeface="CIDFont+F1"/>
              </a:rPr>
              <a:t>TST</a:t>
            </a:r>
            <a:r>
              <a:rPr lang="pt-BR" sz="2100" dirty="0">
                <a:solidFill>
                  <a:schemeClr val="accent1">
                    <a:lumMod val="40000"/>
                    <a:lumOff val="60000"/>
                  </a:schemeClr>
                </a:solidFill>
                <a:effectLst/>
                <a:latin typeface="+mj-lt"/>
                <a:ea typeface="Calibri" panose="020F0502020204030204" pitchFamily="34" charset="0"/>
                <a:cs typeface="CIDFont+F1"/>
              </a:rPr>
              <a:t>-AIRR-10034-75.2015.5.03.0171 – Ac. 6ª. T., DEJT 16/04/2021)</a:t>
            </a:r>
            <a:endParaRPr lang="pt-BR" sz="2100" dirty="0">
              <a:solidFill>
                <a:schemeClr val="accent1">
                  <a:lumMod val="40000"/>
                  <a:lumOff val="60000"/>
                </a:schemeClr>
              </a:solidFill>
              <a:effectLst/>
              <a:latin typeface="+mj-lt"/>
              <a:ea typeface="Calibri" panose="020F0502020204030204" pitchFamily="34" charset="0"/>
              <a:cs typeface="Times New Roman" panose="02020603050405020304" pitchFamily="18" charset="0"/>
            </a:endParaRPr>
          </a:p>
        </p:txBody>
      </p:sp>
      <p:pic>
        <p:nvPicPr>
          <p:cNvPr id="2" name="Imagem 1">
            <a:extLst>
              <a:ext uri="{FF2B5EF4-FFF2-40B4-BE49-F238E27FC236}">
                <a16:creationId xmlns:a16="http://schemas.microsoft.com/office/drawing/2014/main" id="{77E556EB-320E-4435-89F4-53CDB0CBAE5E}"/>
              </a:ext>
            </a:extLst>
          </p:cNvPr>
          <p:cNvPicPr>
            <a:picLocks noChangeAspect="1"/>
          </p:cNvPicPr>
          <p:nvPr/>
        </p:nvPicPr>
        <p:blipFill>
          <a:blip r:embed="rId2"/>
          <a:stretch>
            <a:fillRect/>
          </a:stretch>
        </p:blipFill>
        <p:spPr>
          <a:xfrm>
            <a:off x="9166376" y="3834246"/>
            <a:ext cx="2679477" cy="1773814"/>
          </a:xfrm>
          <a:prstGeom prst="rect">
            <a:avLst/>
          </a:prstGeom>
        </p:spPr>
      </p:pic>
    </p:spTree>
    <p:extLst>
      <p:ext uri="{BB962C8B-B14F-4D97-AF65-F5344CB8AC3E}">
        <p14:creationId xmlns:p14="http://schemas.microsoft.com/office/powerpoint/2010/main" val="2047475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29468C57-2F52-4062-879E-5E70CD0E216A}"/>
              </a:ext>
            </a:extLst>
          </p:cNvPr>
          <p:cNvSpPr txBox="1"/>
          <p:nvPr/>
        </p:nvSpPr>
        <p:spPr>
          <a:xfrm>
            <a:off x="542924" y="532583"/>
            <a:ext cx="7000875" cy="1167371"/>
          </a:xfrm>
          <a:prstGeom prst="rect">
            <a:avLst/>
          </a:prstGeom>
          <a:noFill/>
        </p:spPr>
        <p:txBody>
          <a:bodyPr wrap="square">
            <a:spAutoFit/>
          </a:bodyPr>
          <a:lstStyle/>
          <a:p>
            <a:pPr algn="just">
              <a:lnSpc>
                <a:spcPct val="115000"/>
              </a:lnSpc>
              <a:spcAft>
                <a:spcPts val="1000"/>
              </a:spcAft>
            </a:pPr>
            <a:r>
              <a:rPr lang="pt-BR" sz="2800" dirty="0">
                <a:solidFill>
                  <a:srgbClr val="FFFF00"/>
                </a:solidFill>
                <a:effectLst/>
                <a:latin typeface="+mj-lt"/>
                <a:ea typeface="Calibri" panose="020F0502020204030204" pitchFamily="34" charset="0"/>
                <a:cs typeface="CIDFont+F1"/>
              </a:rPr>
              <a:t>As 2 faces da moeda: </a:t>
            </a:r>
          </a:p>
          <a:p>
            <a:pPr algn="just">
              <a:lnSpc>
                <a:spcPct val="115000"/>
              </a:lnSpc>
              <a:spcAft>
                <a:spcPts val="1000"/>
              </a:spcAft>
            </a:pPr>
            <a:r>
              <a:rPr lang="pt-BR" sz="2800" dirty="0">
                <a:solidFill>
                  <a:schemeClr val="accent1">
                    <a:lumMod val="40000"/>
                    <a:lumOff val="60000"/>
                  </a:schemeClr>
                </a:solidFill>
                <a:effectLst/>
                <a:latin typeface="+mj-lt"/>
                <a:ea typeface="Calibri" panose="020F0502020204030204" pitchFamily="34" charset="0"/>
                <a:cs typeface="CIDFont+F1"/>
              </a:rPr>
              <a:t>subordinação x </a:t>
            </a:r>
            <a:r>
              <a:rPr lang="pt-BR" sz="2800" i="1" dirty="0">
                <a:solidFill>
                  <a:schemeClr val="accent1">
                    <a:lumMod val="40000"/>
                    <a:lumOff val="60000"/>
                  </a:schemeClr>
                </a:solidFill>
                <a:effectLst/>
                <a:latin typeface="+mj-lt"/>
                <a:ea typeface="Calibri" panose="020F0502020204030204" pitchFamily="34" charset="0"/>
                <a:cs typeface="CIDFont+F1"/>
              </a:rPr>
              <a:t>jus </a:t>
            </a:r>
            <a:r>
              <a:rPr lang="pt-BR" sz="2800" i="1" dirty="0" err="1">
                <a:solidFill>
                  <a:schemeClr val="accent1">
                    <a:lumMod val="40000"/>
                    <a:lumOff val="60000"/>
                  </a:schemeClr>
                </a:solidFill>
                <a:effectLst/>
                <a:latin typeface="+mj-lt"/>
                <a:ea typeface="Calibri" panose="020F0502020204030204" pitchFamily="34" charset="0"/>
                <a:cs typeface="CIDFont+F1"/>
              </a:rPr>
              <a:t>variandi</a:t>
            </a:r>
            <a:endParaRPr lang="pt-BR" sz="2800" dirty="0">
              <a:solidFill>
                <a:schemeClr val="accent1">
                  <a:lumMod val="40000"/>
                  <a:lumOff val="60000"/>
                </a:schemeClr>
              </a:solidFill>
              <a:effectLst/>
              <a:latin typeface="+mj-lt"/>
              <a:ea typeface="Calibri" panose="020F0502020204030204" pitchFamily="34" charset="0"/>
              <a:cs typeface="Times New Roman" panose="02020603050405020304" pitchFamily="18" charset="0"/>
            </a:endParaRPr>
          </a:p>
        </p:txBody>
      </p:sp>
      <p:pic>
        <p:nvPicPr>
          <p:cNvPr id="5" name="Imagem 4">
            <a:extLst>
              <a:ext uri="{FF2B5EF4-FFF2-40B4-BE49-F238E27FC236}">
                <a16:creationId xmlns:a16="http://schemas.microsoft.com/office/drawing/2014/main" id="{77DF3735-92AC-4470-A014-628BABC92410}"/>
              </a:ext>
            </a:extLst>
          </p:cNvPr>
          <p:cNvPicPr>
            <a:picLocks noChangeAspect="1"/>
          </p:cNvPicPr>
          <p:nvPr/>
        </p:nvPicPr>
        <p:blipFill>
          <a:blip r:embed="rId2"/>
          <a:stretch>
            <a:fillRect/>
          </a:stretch>
        </p:blipFill>
        <p:spPr>
          <a:xfrm>
            <a:off x="457198" y="2038656"/>
            <a:ext cx="4478546" cy="2522913"/>
          </a:xfrm>
          <a:prstGeom prst="rect">
            <a:avLst/>
          </a:prstGeom>
        </p:spPr>
      </p:pic>
      <p:sp>
        <p:nvSpPr>
          <p:cNvPr id="7" name="CaixaDeTexto 6">
            <a:extLst>
              <a:ext uri="{FF2B5EF4-FFF2-40B4-BE49-F238E27FC236}">
                <a16:creationId xmlns:a16="http://schemas.microsoft.com/office/drawing/2014/main" id="{516DEEC9-FE3B-4DC3-BF6B-E98CF70F0110}"/>
              </a:ext>
            </a:extLst>
          </p:cNvPr>
          <p:cNvSpPr txBox="1"/>
          <p:nvPr/>
        </p:nvSpPr>
        <p:spPr>
          <a:xfrm>
            <a:off x="501359" y="4685608"/>
            <a:ext cx="8686801" cy="1932709"/>
          </a:xfrm>
          <a:prstGeom prst="rect">
            <a:avLst/>
          </a:prstGeom>
          <a:noFill/>
        </p:spPr>
        <p:txBody>
          <a:bodyPr wrap="square">
            <a:spAutoFit/>
          </a:bodyPr>
          <a:lstStyle/>
          <a:p>
            <a:pPr>
              <a:lnSpc>
                <a:spcPct val="115000"/>
              </a:lnSpc>
              <a:spcAft>
                <a:spcPts val="1000"/>
              </a:spcAft>
            </a:pPr>
            <a:r>
              <a:rPr lang="pt-BR" sz="3200" dirty="0">
                <a:effectLst/>
                <a:ea typeface="Calibri" panose="020F0502020204030204" pitchFamily="34" charset="0"/>
                <a:cs typeface="Times New Roman" panose="02020603050405020304" pitchFamily="18" charset="0"/>
              </a:rPr>
              <a:t>Poder de direção: art. 2º, CLT</a:t>
            </a:r>
          </a:p>
          <a:p>
            <a:pPr>
              <a:lnSpc>
                <a:spcPct val="115000"/>
              </a:lnSpc>
              <a:spcAft>
                <a:spcPts val="1000"/>
              </a:spcAft>
            </a:pPr>
            <a:r>
              <a:rPr lang="pt-BR" sz="3200" dirty="0">
                <a:effectLst/>
                <a:ea typeface="Calibri" panose="020F0502020204030204" pitchFamily="34" charset="0"/>
                <a:cs typeface="Times New Roman" panose="02020603050405020304" pitchFamily="18" charset="0"/>
              </a:rPr>
              <a:t>comando, fiscalização e disciplina –</a:t>
            </a:r>
          </a:p>
          <a:p>
            <a:pPr>
              <a:lnSpc>
                <a:spcPct val="115000"/>
              </a:lnSpc>
              <a:spcAft>
                <a:spcPts val="1000"/>
              </a:spcAft>
            </a:pPr>
            <a:r>
              <a:rPr lang="pt-BR" sz="2800" i="1" dirty="0" err="1">
                <a:solidFill>
                  <a:schemeClr val="accent1">
                    <a:lumMod val="40000"/>
                    <a:lumOff val="60000"/>
                  </a:schemeClr>
                </a:solidFill>
                <a:ea typeface="Calibri" panose="020F0502020204030204" pitchFamily="34" charset="0"/>
                <a:cs typeface="Times New Roman" panose="02020603050405020304" pitchFamily="18" charset="0"/>
              </a:rPr>
              <a:t>Ubi</a:t>
            </a:r>
            <a:r>
              <a:rPr lang="pt-BR" sz="2800" i="1" dirty="0">
                <a:solidFill>
                  <a:schemeClr val="accent1">
                    <a:lumMod val="40000"/>
                    <a:lumOff val="60000"/>
                  </a:schemeClr>
                </a:solidFill>
                <a:ea typeface="Calibri" panose="020F0502020204030204" pitchFamily="34" charset="0"/>
                <a:cs typeface="Times New Roman" panose="02020603050405020304" pitchFamily="18" charset="0"/>
              </a:rPr>
              <a:t> </a:t>
            </a:r>
            <a:r>
              <a:rPr lang="pt-BR" sz="2800" i="1" dirty="0" err="1">
                <a:solidFill>
                  <a:schemeClr val="accent1">
                    <a:lumMod val="40000"/>
                    <a:lumOff val="60000"/>
                  </a:schemeClr>
                </a:solidFill>
                <a:ea typeface="Calibri" panose="020F0502020204030204" pitchFamily="34" charset="0"/>
                <a:cs typeface="Times New Roman" panose="02020603050405020304" pitchFamily="18" charset="0"/>
              </a:rPr>
              <a:t>emolumentum</a:t>
            </a:r>
            <a:r>
              <a:rPr lang="pt-BR" sz="2800" i="1" dirty="0">
                <a:solidFill>
                  <a:schemeClr val="accent1">
                    <a:lumMod val="40000"/>
                    <a:lumOff val="60000"/>
                  </a:schemeClr>
                </a:solidFill>
                <a:ea typeface="Calibri" panose="020F0502020204030204" pitchFamily="34" charset="0"/>
                <a:cs typeface="Times New Roman" panose="02020603050405020304" pitchFamily="18" charset="0"/>
              </a:rPr>
              <a:t> </a:t>
            </a:r>
            <a:r>
              <a:rPr lang="pt-BR" sz="2800" i="1" dirty="0" err="1">
                <a:solidFill>
                  <a:schemeClr val="accent1">
                    <a:lumMod val="40000"/>
                    <a:lumOff val="60000"/>
                  </a:schemeClr>
                </a:solidFill>
                <a:ea typeface="Calibri" panose="020F0502020204030204" pitchFamily="34" charset="0"/>
                <a:cs typeface="Times New Roman" panose="02020603050405020304" pitchFamily="18" charset="0"/>
              </a:rPr>
              <a:t>ibi</a:t>
            </a:r>
            <a:r>
              <a:rPr lang="pt-BR" sz="2800" i="1" dirty="0">
                <a:solidFill>
                  <a:schemeClr val="accent1">
                    <a:lumMod val="40000"/>
                    <a:lumOff val="60000"/>
                  </a:schemeClr>
                </a:solidFill>
                <a:ea typeface="Calibri" panose="020F0502020204030204" pitchFamily="34" charset="0"/>
                <a:cs typeface="Times New Roman" panose="02020603050405020304" pitchFamily="18" charset="0"/>
              </a:rPr>
              <a:t> </a:t>
            </a:r>
            <a:r>
              <a:rPr lang="pt-BR" sz="2800" i="1" dirty="0" err="1">
                <a:solidFill>
                  <a:schemeClr val="accent1">
                    <a:lumMod val="40000"/>
                    <a:lumOff val="60000"/>
                  </a:schemeClr>
                </a:solidFill>
                <a:ea typeface="Calibri" panose="020F0502020204030204" pitchFamily="34" charset="0"/>
                <a:cs typeface="Times New Roman" panose="02020603050405020304" pitchFamily="18" charset="0"/>
              </a:rPr>
              <a:t>onus</a:t>
            </a:r>
            <a:endParaRPr lang="pt-BR" sz="2800" i="1" dirty="0">
              <a:solidFill>
                <a:schemeClr val="accent1">
                  <a:lumMod val="40000"/>
                  <a:lumOff val="60000"/>
                </a:schemeClr>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19470476"/>
      </p:ext>
    </p:extLst>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583ED97A-CE29-4F99-8439-CB0AFA5248CD}"/>
              </a:ext>
            </a:extLst>
          </p:cNvPr>
          <p:cNvSpPr txBox="1"/>
          <p:nvPr/>
        </p:nvSpPr>
        <p:spPr>
          <a:xfrm>
            <a:off x="507206" y="533512"/>
            <a:ext cx="9665494" cy="608052"/>
          </a:xfrm>
          <a:prstGeom prst="rect">
            <a:avLst/>
          </a:prstGeom>
          <a:noFill/>
        </p:spPr>
        <p:txBody>
          <a:bodyPr wrap="square">
            <a:spAutoFit/>
          </a:bodyPr>
          <a:lstStyle/>
          <a:p>
            <a:pPr>
              <a:lnSpc>
                <a:spcPct val="115000"/>
              </a:lnSpc>
              <a:spcAft>
                <a:spcPts val="1000"/>
              </a:spcAft>
            </a:pPr>
            <a:r>
              <a:rPr lang="pt-BR" sz="3200" dirty="0">
                <a:solidFill>
                  <a:srgbClr val="FFFF00"/>
                </a:solidFill>
                <a:effectLst/>
                <a:latin typeface="+mj-lt"/>
                <a:ea typeface="Calibri" panose="020F0502020204030204" pitchFamily="34" charset="0"/>
                <a:cs typeface="Times New Roman" panose="02020603050405020304" pitchFamily="18" charset="0"/>
              </a:rPr>
              <a:t>Rescisão indireta e por Justa </a:t>
            </a:r>
            <a:r>
              <a:rPr lang="pt-BR" sz="3200" dirty="0">
                <a:solidFill>
                  <a:srgbClr val="FFFF00"/>
                </a:solidFill>
                <a:latin typeface="+mj-lt"/>
                <a:ea typeface="Calibri" panose="020F0502020204030204" pitchFamily="34" charset="0"/>
                <a:cs typeface="Times New Roman" panose="02020603050405020304" pitchFamily="18" charset="0"/>
              </a:rPr>
              <a:t>C</a:t>
            </a:r>
            <a:r>
              <a:rPr lang="pt-BR" sz="3200" dirty="0">
                <a:solidFill>
                  <a:srgbClr val="FFFF00"/>
                </a:solidFill>
                <a:effectLst/>
                <a:latin typeface="+mj-lt"/>
                <a:ea typeface="Calibri" panose="020F0502020204030204" pitchFamily="34" charset="0"/>
                <a:cs typeface="Times New Roman" panose="02020603050405020304" pitchFamily="18" charset="0"/>
              </a:rPr>
              <a:t>ausa</a:t>
            </a:r>
          </a:p>
        </p:txBody>
      </p:sp>
      <p:graphicFrame>
        <p:nvGraphicFramePr>
          <p:cNvPr id="4" name="Tabela 4">
            <a:extLst>
              <a:ext uri="{FF2B5EF4-FFF2-40B4-BE49-F238E27FC236}">
                <a16:creationId xmlns:a16="http://schemas.microsoft.com/office/drawing/2014/main" id="{A3015D8E-559E-4596-8AE9-D2262F3D3E27}"/>
              </a:ext>
            </a:extLst>
          </p:cNvPr>
          <p:cNvGraphicFramePr>
            <a:graphicFrameLocks noGrp="1"/>
          </p:cNvGraphicFramePr>
          <p:nvPr>
            <p:extLst>
              <p:ext uri="{D42A27DB-BD31-4B8C-83A1-F6EECF244321}">
                <p14:modId xmlns:p14="http://schemas.microsoft.com/office/powerpoint/2010/main" val="2177607079"/>
              </p:ext>
            </p:extLst>
          </p:nvPr>
        </p:nvGraphicFramePr>
        <p:xfrm>
          <a:off x="507206" y="1548341"/>
          <a:ext cx="10579894" cy="2468880"/>
        </p:xfrm>
        <a:graphic>
          <a:graphicData uri="http://schemas.openxmlformats.org/drawingml/2006/table">
            <a:tbl>
              <a:tblPr firstRow="1" bandRow="1">
                <a:tableStyleId>{5C22544A-7EE6-4342-B048-85BDC9FD1C3A}</a:tableStyleId>
              </a:tblPr>
              <a:tblGrid>
                <a:gridCol w="10579894">
                  <a:extLst>
                    <a:ext uri="{9D8B030D-6E8A-4147-A177-3AD203B41FA5}">
                      <a16:colId xmlns:a16="http://schemas.microsoft.com/office/drawing/2014/main" val="570156077"/>
                    </a:ext>
                  </a:extLst>
                </a:gridCol>
              </a:tblGrid>
              <a:tr h="1394884">
                <a:tc>
                  <a:txBody>
                    <a:bodyPr/>
                    <a:lstStyle/>
                    <a:p>
                      <a:pPr algn="just"/>
                      <a:r>
                        <a:rPr lang="pt-BR" sz="2000" b="1" kern="1200" dirty="0">
                          <a:solidFill>
                            <a:schemeClr val="lt1"/>
                          </a:solidFill>
                          <a:effectLst/>
                          <a:latin typeface="+mn-lt"/>
                          <a:ea typeface="+mn-ea"/>
                          <a:cs typeface="+mn-cs"/>
                        </a:rPr>
                        <a:t>Art. 482 - Constituem justa causa para rescisão do CT pelo empregador: </a:t>
                      </a:r>
                    </a:p>
                    <a:p>
                      <a:pPr algn="just"/>
                      <a:endParaRPr lang="pt-BR" sz="800" b="1" kern="1200" dirty="0">
                        <a:solidFill>
                          <a:schemeClr val="lt1"/>
                        </a:solidFill>
                        <a:effectLst/>
                        <a:latin typeface="+mn-lt"/>
                        <a:ea typeface="+mn-ea"/>
                        <a:cs typeface="+mn-cs"/>
                      </a:endParaRPr>
                    </a:p>
                    <a:p>
                      <a:pPr algn="just"/>
                      <a:r>
                        <a:rPr lang="pt-BR" sz="2000" b="1" kern="1200" dirty="0">
                          <a:solidFill>
                            <a:schemeClr val="lt1"/>
                          </a:solidFill>
                          <a:effectLst/>
                          <a:latin typeface="+mn-lt"/>
                          <a:ea typeface="+mn-ea"/>
                          <a:cs typeface="+mn-cs"/>
                        </a:rPr>
                        <a:t>j) </a:t>
                      </a:r>
                      <a:r>
                        <a:rPr lang="pt-BR" sz="2000" b="0" kern="1200" dirty="0">
                          <a:solidFill>
                            <a:schemeClr val="lt1"/>
                          </a:solidFill>
                          <a:effectLst/>
                          <a:latin typeface="+mn-lt"/>
                          <a:ea typeface="+mn-ea"/>
                          <a:cs typeface="+mn-cs"/>
                        </a:rPr>
                        <a:t>ato lesivo da honra ou da boa fama praticado </a:t>
                      </a:r>
                      <a:r>
                        <a:rPr lang="pt-BR" sz="2000" b="0" u="sng" kern="1200" dirty="0">
                          <a:solidFill>
                            <a:schemeClr val="lt1"/>
                          </a:solidFill>
                          <a:effectLst/>
                          <a:latin typeface="+mn-lt"/>
                          <a:ea typeface="+mn-ea"/>
                          <a:cs typeface="+mn-cs"/>
                        </a:rPr>
                        <a:t>no serviço</a:t>
                      </a:r>
                      <a:r>
                        <a:rPr lang="pt-BR" sz="2000" b="0" kern="1200" dirty="0">
                          <a:solidFill>
                            <a:schemeClr val="lt1"/>
                          </a:solidFill>
                          <a:effectLst/>
                          <a:latin typeface="+mn-lt"/>
                          <a:ea typeface="+mn-ea"/>
                          <a:cs typeface="+mn-cs"/>
                        </a:rPr>
                        <a:t> contra qualquer pessoa, ou ofensas físicas, nas mesmas condições, salvo em caso de legítima defesa, própria ou de outrem;</a:t>
                      </a:r>
                      <a:r>
                        <a:rPr lang="pt-BR" sz="2000" b="1" kern="1200" dirty="0">
                          <a:solidFill>
                            <a:schemeClr val="lt1"/>
                          </a:solidFill>
                          <a:effectLst/>
                          <a:latin typeface="+mn-lt"/>
                          <a:ea typeface="+mn-ea"/>
                          <a:cs typeface="+mn-cs"/>
                        </a:rPr>
                        <a:t> </a:t>
                      </a:r>
                    </a:p>
                    <a:p>
                      <a:pPr algn="just"/>
                      <a:endParaRPr lang="pt-BR" sz="800" b="1" kern="1200" dirty="0">
                        <a:solidFill>
                          <a:schemeClr val="lt1"/>
                        </a:solidFill>
                        <a:effectLst/>
                        <a:latin typeface="+mn-lt"/>
                        <a:ea typeface="+mn-ea"/>
                        <a:cs typeface="+mn-cs"/>
                      </a:endParaRPr>
                    </a:p>
                    <a:p>
                      <a:pPr algn="just"/>
                      <a:r>
                        <a:rPr lang="pt-BR" sz="2000" b="1" kern="1200" dirty="0">
                          <a:solidFill>
                            <a:schemeClr val="lt1"/>
                          </a:solidFill>
                          <a:effectLst/>
                          <a:latin typeface="+mn-lt"/>
                          <a:ea typeface="+mn-ea"/>
                          <a:cs typeface="+mn-cs"/>
                        </a:rPr>
                        <a:t>k) </a:t>
                      </a:r>
                      <a:r>
                        <a:rPr lang="pt-BR" sz="2000" b="0" kern="1200" dirty="0">
                          <a:solidFill>
                            <a:schemeClr val="lt1"/>
                          </a:solidFill>
                          <a:effectLst/>
                          <a:latin typeface="+mn-lt"/>
                          <a:ea typeface="+mn-ea"/>
                          <a:cs typeface="+mn-cs"/>
                        </a:rPr>
                        <a:t>ato lesivo da honra ou da boa fama ou ofensas físicas </a:t>
                      </a:r>
                      <a:r>
                        <a:rPr lang="pt-BR" sz="2000" b="0" u="sng" kern="1200" dirty="0">
                          <a:solidFill>
                            <a:schemeClr val="lt1"/>
                          </a:solidFill>
                          <a:effectLst/>
                          <a:latin typeface="+mn-lt"/>
                          <a:ea typeface="+mn-ea"/>
                          <a:cs typeface="+mn-cs"/>
                        </a:rPr>
                        <a:t>praticadas contra o empregador</a:t>
                      </a:r>
                      <a:r>
                        <a:rPr lang="pt-BR" sz="2000" b="0" kern="1200" dirty="0">
                          <a:solidFill>
                            <a:schemeClr val="lt1"/>
                          </a:solidFill>
                          <a:effectLst/>
                          <a:latin typeface="+mn-lt"/>
                          <a:ea typeface="+mn-ea"/>
                          <a:cs typeface="+mn-cs"/>
                        </a:rPr>
                        <a:t> e superiores hierárquicos, salvo em caso de legítima defesa, própria ou de outrem;</a:t>
                      </a:r>
                      <a:endParaRPr lang="pt-BR" dirty="0"/>
                    </a:p>
                  </a:txBody>
                  <a:tcPr>
                    <a:solidFill>
                      <a:srgbClr val="306967"/>
                    </a:solidFill>
                  </a:tcPr>
                </a:tc>
                <a:extLst>
                  <a:ext uri="{0D108BD9-81ED-4DB2-BD59-A6C34878D82A}">
                    <a16:rowId xmlns:a16="http://schemas.microsoft.com/office/drawing/2014/main" val="1251244874"/>
                  </a:ext>
                </a:extLst>
              </a:tr>
            </a:tbl>
          </a:graphicData>
        </a:graphic>
      </p:graphicFrame>
      <p:graphicFrame>
        <p:nvGraphicFramePr>
          <p:cNvPr id="5" name="Tabela 5">
            <a:extLst>
              <a:ext uri="{FF2B5EF4-FFF2-40B4-BE49-F238E27FC236}">
                <a16:creationId xmlns:a16="http://schemas.microsoft.com/office/drawing/2014/main" id="{7DEA0ADF-5C04-49CC-88BB-980B7A5F7A24}"/>
              </a:ext>
            </a:extLst>
          </p:cNvPr>
          <p:cNvGraphicFramePr>
            <a:graphicFrameLocks noGrp="1"/>
          </p:cNvGraphicFramePr>
          <p:nvPr>
            <p:extLst>
              <p:ext uri="{D42A27DB-BD31-4B8C-83A1-F6EECF244321}">
                <p14:modId xmlns:p14="http://schemas.microsoft.com/office/powerpoint/2010/main" val="594672348"/>
              </p:ext>
            </p:extLst>
          </p:nvPr>
        </p:nvGraphicFramePr>
        <p:xfrm>
          <a:off x="507204" y="4759278"/>
          <a:ext cx="10579895" cy="1432560"/>
        </p:xfrm>
        <a:graphic>
          <a:graphicData uri="http://schemas.openxmlformats.org/drawingml/2006/table">
            <a:tbl>
              <a:tblPr firstRow="1" bandRow="1">
                <a:tableStyleId>{5C22544A-7EE6-4342-B048-85BDC9FD1C3A}</a:tableStyleId>
              </a:tblPr>
              <a:tblGrid>
                <a:gridCol w="10579895">
                  <a:extLst>
                    <a:ext uri="{9D8B030D-6E8A-4147-A177-3AD203B41FA5}">
                      <a16:colId xmlns:a16="http://schemas.microsoft.com/office/drawing/2014/main" val="1950123317"/>
                    </a:ext>
                  </a:extLst>
                </a:gridCol>
              </a:tblGrid>
              <a:tr h="1028700">
                <a:tc>
                  <a:txBody>
                    <a:bodyPr/>
                    <a:lstStyle/>
                    <a:p>
                      <a:r>
                        <a:rPr lang="pt-BR" sz="2000" b="1" kern="1200" dirty="0">
                          <a:solidFill>
                            <a:schemeClr val="lt1"/>
                          </a:solidFill>
                          <a:effectLst/>
                          <a:latin typeface="+mn-lt"/>
                          <a:ea typeface="+mn-ea"/>
                          <a:cs typeface="+mn-cs"/>
                        </a:rPr>
                        <a:t>Art. 483 – O empregado poderá considerar rescindido o contrato e pleitear a devida indenização quando:</a:t>
                      </a:r>
                    </a:p>
                    <a:p>
                      <a:endParaRPr lang="pt-BR" sz="800" b="1" kern="1200" dirty="0">
                        <a:solidFill>
                          <a:schemeClr val="lt1"/>
                        </a:solidFill>
                        <a:effectLst/>
                        <a:latin typeface="+mn-lt"/>
                        <a:ea typeface="+mn-ea"/>
                        <a:cs typeface="+mn-cs"/>
                      </a:endParaRPr>
                    </a:p>
                    <a:p>
                      <a:r>
                        <a:rPr lang="pt-BR" sz="2000" b="1" kern="1200" dirty="0">
                          <a:solidFill>
                            <a:schemeClr val="lt1"/>
                          </a:solidFill>
                          <a:effectLst/>
                          <a:latin typeface="+mn-lt"/>
                          <a:ea typeface="+mn-ea"/>
                          <a:cs typeface="+mn-cs"/>
                        </a:rPr>
                        <a:t>e) </a:t>
                      </a:r>
                      <a:r>
                        <a:rPr lang="pt-BR" sz="2000" b="0" u="none" kern="1200" dirty="0">
                          <a:solidFill>
                            <a:schemeClr val="lt1"/>
                          </a:solidFill>
                          <a:effectLst/>
                          <a:latin typeface="+mn-lt"/>
                          <a:ea typeface="+mn-ea"/>
                          <a:cs typeface="+mn-cs"/>
                        </a:rPr>
                        <a:t>praticar o empregador ou seus prepostos, contra ele ou pessoas de sua família, ato lesivo da honra e boa fama;</a:t>
                      </a:r>
                      <a:endParaRPr lang="pt-BR" dirty="0"/>
                    </a:p>
                  </a:txBody>
                  <a:tcPr>
                    <a:solidFill>
                      <a:srgbClr val="306967"/>
                    </a:solidFill>
                  </a:tcPr>
                </a:tc>
                <a:extLst>
                  <a:ext uri="{0D108BD9-81ED-4DB2-BD59-A6C34878D82A}">
                    <a16:rowId xmlns:a16="http://schemas.microsoft.com/office/drawing/2014/main" val="411308138"/>
                  </a:ext>
                </a:extLst>
              </a:tr>
            </a:tbl>
          </a:graphicData>
        </a:graphic>
      </p:graphicFrame>
    </p:spTree>
    <p:extLst>
      <p:ext uri="{BB962C8B-B14F-4D97-AF65-F5344CB8AC3E}">
        <p14:creationId xmlns:p14="http://schemas.microsoft.com/office/powerpoint/2010/main" val="13207378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61FF325F-7991-4EC3-8051-707D07009A3B}"/>
              </a:ext>
            </a:extLst>
          </p:cNvPr>
          <p:cNvSpPr txBox="1"/>
          <p:nvPr/>
        </p:nvSpPr>
        <p:spPr>
          <a:xfrm>
            <a:off x="421480" y="1041901"/>
            <a:ext cx="10322719" cy="4635308"/>
          </a:xfrm>
          <a:prstGeom prst="rect">
            <a:avLst/>
          </a:prstGeom>
          <a:noFill/>
        </p:spPr>
        <p:txBody>
          <a:bodyPr wrap="square">
            <a:spAutoFit/>
          </a:bodyPr>
          <a:lstStyle/>
          <a:p>
            <a:pPr algn="just">
              <a:lnSpc>
                <a:spcPct val="115000"/>
              </a:lnSpc>
              <a:spcAft>
                <a:spcPts val="1000"/>
              </a:spcAft>
            </a:pPr>
            <a:r>
              <a:rPr lang="pt-BR" sz="2400" dirty="0">
                <a:effectLst/>
                <a:ea typeface="Calibri" panose="020F0502020204030204" pitchFamily="34" charset="0"/>
                <a:cs typeface="Times New Roman" panose="02020603050405020304" pitchFamily="18" charset="0"/>
              </a:rPr>
              <a:t> DANO MORAL INDEVIDO. “Não configura ato lesivo à honra e à boa fama da empregadora, conforme art. 482, k, da </a:t>
            </a:r>
            <a:r>
              <a:rPr lang="pt-BR" sz="2400" dirty="0" err="1">
                <a:effectLst/>
                <a:ea typeface="Calibri" panose="020F0502020204030204" pitchFamily="34" charset="0"/>
                <a:cs typeface="Times New Roman" panose="02020603050405020304" pitchFamily="18" charset="0"/>
              </a:rPr>
              <a:t>clt</a:t>
            </a:r>
            <a:r>
              <a:rPr lang="pt-BR" sz="2400" dirty="0">
                <a:effectLst/>
                <a:ea typeface="Calibri" panose="020F0502020204030204" pitchFamily="34" charset="0"/>
                <a:cs typeface="Times New Roman" panose="02020603050405020304" pitchFamily="18" charset="0"/>
              </a:rPr>
              <a:t>, </a:t>
            </a:r>
            <a:r>
              <a:rPr lang="pt-BR" sz="2400" u="sng" dirty="0">
                <a:effectLst/>
                <a:ea typeface="Calibri" panose="020F0502020204030204" pitchFamily="34" charset="0"/>
                <a:cs typeface="Times New Roman" panose="02020603050405020304" pitchFamily="18" charset="0"/>
              </a:rPr>
              <a:t>comentários genéricos feitos pelo empregado, em sua página pessoal no </a:t>
            </a:r>
            <a:r>
              <a:rPr lang="pt-BR" sz="2400" u="sng" dirty="0" err="1">
                <a:effectLst/>
                <a:ea typeface="Calibri" panose="020F0502020204030204" pitchFamily="34" charset="0"/>
                <a:cs typeface="Times New Roman" panose="02020603050405020304" pitchFamily="18" charset="0"/>
              </a:rPr>
              <a:t>facebook</a:t>
            </a:r>
            <a:r>
              <a:rPr lang="pt-BR" sz="2400" u="sng" dirty="0">
                <a:effectLst/>
                <a:ea typeface="Calibri" panose="020F0502020204030204" pitchFamily="34" charset="0"/>
                <a:cs typeface="Times New Roman" panose="02020603050405020304" pitchFamily="18" charset="0"/>
              </a:rPr>
              <a:t>, sem qualquer referência à empresa</a:t>
            </a:r>
            <a:r>
              <a:rPr lang="pt-BR" sz="2400" dirty="0">
                <a:effectLst/>
                <a:ea typeface="Calibri" panose="020F0502020204030204" pitchFamily="34" charset="0"/>
                <a:cs typeface="Times New Roman" panose="02020603050405020304" pitchFamily="18" charset="0"/>
              </a:rPr>
              <a:t>. </a:t>
            </a:r>
            <a:r>
              <a:rPr lang="pt-BR" sz="2000" dirty="0">
                <a:solidFill>
                  <a:schemeClr val="accent2">
                    <a:lumMod val="20000"/>
                    <a:lumOff val="80000"/>
                  </a:schemeClr>
                </a:solidFill>
                <a:effectLst/>
                <a:ea typeface="Calibri" panose="020F0502020204030204" pitchFamily="34" charset="0"/>
                <a:cs typeface="Times New Roman" panose="02020603050405020304" pitchFamily="18" charset="0"/>
              </a:rPr>
              <a:t>(TRT-1. RO 00100457320145010243. </a:t>
            </a:r>
            <a:r>
              <a:rPr lang="pt-BR" sz="2000" dirty="0" err="1">
                <a:solidFill>
                  <a:schemeClr val="accent2">
                    <a:lumMod val="20000"/>
                    <a:lumOff val="80000"/>
                  </a:schemeClr>
                </a:solidFill>
                <a:effectLst/>
                <a:ea typeface="Calibri" panose="020F0502020204030204" pitchFamily="34" charset="0"/>
                <a:cs typeface="Times New Roman" panose="02020603050405020304" pitchFamily="18" charset="0"/>
              </a:rPr>
              <a:t>Julg</a:t>
            </a:r>
            <a:r>
              <a:rPr lang="pt-BR" sz="2000" dirty="0">
                <a:solidFill>
                  <a:schemeClr val="accent2">
                    <a:lumMod val="20000"/>
                    <a:lumOff val="80000"/>
                  </a:schemeClr>
                </a:solidFill>
                <a:effectLst/>
                <a:ea typeface="Calibri" panose="020F0502020204030204" pitchFamily="34" charset="0"/>
                <a:cs typeface="Times New Roman" panose="02020603050405020304" pitchFamily="18" charset="0"/>
              </a:rPr>
              <a:t>: 04/07/2016)</a:t>
            </a:r>
          </a:p>
          <a:p>
            <a:pPr algn="just">
              <a:lnSpc>
                <a:spcPct val="115000"/>
              </a:lnSpc>
              <a:spcAft>
                <a:spcPts val="1000"/>
              </a:spcAft>
            </a:pPr>
            <a:endParaRPr lang="pt-BR" sz="3600" dirty="0">
              <a:effectLst/>
              <a:ea typeface="Calibri" panose="020F0502020204030204" pitchFamily="34" charset="0"/>
              <a:cs typeface="Times New Roman" panose="02020603050405020304" pitchFamily="18" charset="0"/>
            </a:endParaRPr>
          </a:p>
          <a:p>
            <a:pPr algn="just">
              <a:lnSpc>
                <a:spcPct val="115000"/>
              </a:lnSpc>
              <a:spcAft>
                <a:spcPts val="1000"/>
              </a:spcAft>
            </a:pPr>
            <a:r>
              <a:rPr lang="pt-BR" sz="2400" dirty="0">
                <a:effectLst/>
                <a:ea typeface="Calibri" panose="020F0502020204030204" pitchFamily="34" charset="0"/>
                <a:cs typeface="Times New Roman" panose="02020603050405020304" pitchFamily="18" charset="0"/>
              </a:rPr>
              <a:t>DANO MORAL DEVIDO. “</a:t>
            </a:r>
            <a:r>
              <a:rPr lang="pt-BR" sz="2400" u="sng" dirty="0">
                <a:effectLst/>
                <a:ea typeface="Calibri" panose="020F0502020204030204" pitchFamily="34" charset="0"/>
                <a:cs typeface="Times New Roman" panose="02020603050405020304" pitchFamily="18" charset="0"/>
              </a:rPr>
              <a:t>Havendo prova da prática de ofensa </a:t>
            </a:r>
            <a:r>
              <a:rPr lang="pt-BR" sz="2400" dirty="0">
                <a:effectLst/>
                <a:ea typeface="Calibri" panose="020F0502020204030204" pitchFamily="34" charset="0"/>
                <a:cs typeface="Times New Roman" panose="02020603050405020304" pitchFamily="18" charset="0"/>
              </a:rPr>
              <a:t>aos direitos personalíssimos da parte autora, é devida a indenização por </a:t>
            </a:r>
            <a:r>
              <a:rPr lang="pt-BR" sz="2400" u="sng" dirty="0">
                <a:effectLst/>
                <a:ea typeface="Calibri" panose="020F0502020204030204" pitchFamily="34" charset="0"/>
                <a:cs typeface="Times New Roman" panose="02020603050405020304" pitchFamily="18" charset="0"/>
              </a:rPr>
              <a:t>dano moral</a:t>
            </a:r>
            <a:r>
              <a:rPr lang="pt-BR" sz="2400" dirty="0">
                <a:effectLst/>
                <a:ea typeface="Calibri" panose="020F0502020204030204" pitchFamily="34" charset="0"/>
                <a:cs typeface="Times New Roman" panose="02020603050405020304" pitchFamily="18" charset="0"/>
              </a:rPr>
              <a:t>, a teor do art. 5º, X, da CF”. </a:t>
            </a:r>
            <a:r>
              <a:rPr lang="pt-BR" sz="2000" dirty="0">
                <a:solidFill>
                  <a:schemeClr val="accent2">
                    <a:lumMod val="20000"/>
                    <a:lumOff val="80000"/>
                  </a:schemeClr>
                </a:solidFill>
                <a:effectLst/>
                <a:ea typeface="Calibri" panose="020F0502020204030204" pitchFamily="34" charset="0"/>
                <a:cs typeface="Times New Roman" panose="02020603050405020304" pitchFamily="18" charset="0"/>
              </a:rPr>
              <a:t>(TRT-4 RO 0020203-37.2016.5.04.0017. </a:t>
            </a:r>
            <a:r>
              <a:rPr lang="pt-BR" sz="2000" dirty="0" err="1">
                <a:solidFill>
                  <a:schemeClr val="accent2">
                    <a:lumMod val="20000"/>
                    <a:lumOff val="80000"/>
                  </a:schemeClr>
                </a:solidFill>
                <a:effectLst/>
                <a:ea typeface="Calibri" panose="020F0502020204030204" pitchFamily="34" charset="0"/>
                <a:cs typeface="Times New Roman" panose="02020603050405020304" pitchFamily="18" charset="0"/>
              </a:rPr>
              <a:t>Julg</a:t>
            </a:r>
            <a:r>
              <a:rPr lang="pt-BR" sz="2000" dirty="0">
                <a:solidFill>
                  <a:schemeClr val="accent2">
                    <a:lumMod val="20000"/>
                    <a:lumOff val="80000"/>
                  </a:schemeClr>
                </a:solidFill>
                <a:effectLst/>
                <a:ea typeface="Calibri" panose="020F0502020204030204" pitchFamily="34" charset="0"/>
                <a:cs typeface="Times New Roman" panose="02020603050405020304" pitchFamily="18" charset="0"/>
              </a:rPr>
              <a:t>: 15/05/2019)</a:t>
            </a:r>
          </a:p>
        </p:txBody>
      </p:sp>
    </p:spTree>
    <p:extLst>
      <p:ext uri="{BB962C8B-B14F-4D97-AF65-F5344CB8AC3E}">
        <p14:creationId xmlns:p14="http://schemas.microsoft.com/office/powerpoint/2010/main" val="3233188419"/>
      </p:ext>
    </p:extLst>
  </p:cSld>
  <p:clrMapOvr>
    <a:masterClrMapping/>
  </p:clrMapOvr>
  <p:transition spd="slow">
    <p:push dir="u"/>
  </p:transition>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Tabela 2">
            <a:extLst>
              <a:ext uri="{FF2B5EF4-FFF2-40B4-BE49-F238E27FC236}">
                <a16:creationId xmlns:a16="http://schemas.microsoft.com/office/drawing/2014/main" id="{2AED1091-D31F-4678-98F1-EDE75C5C90D5}"/>
              </a:ext>
            </a:extLst>
          </p:cNvPr>
          <p:cNvGraphicFramePr>
            <a:graphicFrameLocks noGrp="1"/>
          </p:cNvGraphicFramePr>
          <p:nvPr>
            <p:extLst>
              <p:ext uri="{D42A27DB-BD31-4B8C-83A1-F6EECF244321}">
                <p14:modId xmlns:p14="http://schemas.microsoft.com/office/powerpoint/2010/main" val="907252491"/>
              </p:ext>
            </p:extLst>
          </p:nvPr>
        </p:nvGraphicFramePr>
        <p:xfrm>
          <a:off x="571500" y="1031395"/>
          <a:ext cx="10572750" cy="5059680"/>
        </p:xfrm>
        <a:graphic>
          <a:graphicData uri="http://schemas.openxmlformats.org/drawingml/2006/table">
            <a:tbl>
              <a:tblPr firstRow="1" bandRow="1">
                <a:tableStyleId>{5C22544A-7EE6-4342-B048-85BDC9FD1C3A}</a:tableStyleId>
              </a:tblPr>
              <a:tblGrid>
                <a:gridCol w="10572750">
                  <a:extLst>
                    <a:ext uri="{9D8B030D-6E8A-4147-A177-3AD203B41FA5}">
                      <a16:colId xmlns:a16="http://schemas.microsoft.com/office/drawing/2014/main" val="2766203403"/>
                    </a:ext>
                  </a:extLst>
                </a:gridCol>
              </a:tblGrid>
              <a:tr h="2194984">
                <a:tc>
                  <a:txBody>
                    <a:bodyPr/>
                    <a:lstStyle/>
                    <a:p>
                      <a:pPr algn="just"/>
                      <a:r>
                        <a:rPr lang="pt-BR" sz="2400" b="1" kern="1200" dirty="0">
                          <a:solidFill>
                            <a:schemeClr val="lt1"/>
                          </a:solidFill>
                          <a:effectLst/>
                          <a:latin typeface="+mn-lt"/>
                          <a:ea typeface="+mn-ea"/>
                          <a:cs typeface="+mn-cs"/>
                        </a:rPr>
                        <a:t>*</a:t>
                      </a:r>
                      <a:r>
                        <a:rPr lang="pt-BR" sz="2400" b="0" kern="1200" dirty="0">
                          <a:solidFill>
                            <a:schemeClr val="lt1"/>
                          </a:solidFill>
                          <a:effectLst/>
                          <a:latin typeface="+mn-lt"/>
                          <a:ea typeface="+mn-ea"/>
                          <a:cs typeface="+mn-cs"/>
                        </a:rPr>
                        <a:t>dispensada por JC após publicar foto no Facebook com a                          seguinte legenda: </a:t>
                      </a:r>
                    </a:p>
                    <a:p>
                      <a:pPr algn="just"/>
                      <a:endParaRPr lang="pt-BR" sz="2400" b="0" kern="1200" dirty="0">
                        <a:solidFill>
                          <a:schemeClr val="lt1"/>
                        </a:solidFill>
                        <a:effectLst/>
                        <a:latin typeface="+mn-lt"/>
                        <a:ea typeface="+mn-ea"/>
                        <a:cs typeface="+mn-cs"/>
                      </a:endParaRPr>
                    </a:p>
                    <a:p>
                      <a:pPr algn="just"/>
                      <a:endParaRPr lang="pt-BR" sz="2400" b="0" kern="1200" dirty="0">
                        <a:solidFill>
                          <a:schemeClr val="lt1"/>
                        </a:solidFill>
                        <a:effectLst/>
                        <a:latin typeface="+mn-lt"/>
                        <a:ea typeface="+mn-ea"/>
                        <a:cs typeface="+mn-cs"/>
                      </a:endParaRPr>
                    </a:p>
                    <a:p>
                      <a:pPr algn="just"/>
                      <a:r>
                        <a:rPr lang="pt-BR" sz="2400" b="0" i="1" kern="1200" dirty="0">
                          <a:solidFill>
                            <a:srgbClr val="FFFF00"/>
                          </a:solidFill>
                          <a:effectLst/>
                          <a:latin typeface="+mn-lt"/>
                          <a:ea typeface="+mn-ea"/>
                          <a:cs typeface="+mn-cs"/>
                        </a:rPr>
                        <a:t>”Aderindo à greve parcial</a:t>
                      </a:r>
                      <a:r>
                        <a:rPr lang="pt-BR" sz="2400" b="0" kern="1200" dirty="0">
                          <a:solidFill>
                            <a:srgbClr val="FFFF00"/>
                          </a:solidFill>
                          <a:effectLst/>
                          <a:latin typeface="+mn-lt"/>
                          <a:ea typeface="+mn-ea"/>
                          <a:cs typeface="+mn-cs"/>
                        </a:rPr>
                        <a:t>. </a:t>
                      </a:r>
                      <a:r>
                        <a:rPr lang="pt-BR" sz="2400" b="0" i="1" kern="1200" dirty="0">
                          <a:solidFill>
                            <a:srgbClr val="FFFF00"/>
                          </a:solidFill>
                          <a:effectLst/>
                          <a:latin typeface="+mn-lt"/>
                          <a:ea typeface="+mn-ea"/>
                          <a:cs typeface="+mn-cs"/>
                        </a:rPr>
                        <a:t>Já que não pagam salário nem o décimo, o jeito é sentar esperar e comer salgadinho</a:t>
                      </a:r>
                      <a:r>
                        <a:rPr lang="pt-BR" sz="2400" b="0" kern="1200" dirty="0">
                          <a:solidFill>
                            <a:srgbClr val="FFFF00"/>
                          </a:solidFill>
                          <a:effectLst/>
                          <a:latin typeface="+mn-lt"/>
                          <a:ea typeface="+mn-ea"/>
                          <a:cs typeface="+mn-cs"/>
                        </a:rPr>
                        <a:t>“</a:t>
                      </a:r>
                    </a:p>
                    <a:p>
                      <a:pPr algn="just"/>
                      <a:endParaRPr lang="pt-BR" sz="2400" b="0" kern="1200" dirty="0">
                        <a:solidFill>
                          <a:srgbClr val="FFFF00"/>
                        </a:solidFill>
                        <a:effectLst/>
                        <a:latin typeface="+mn-lt"/>
                        <a:ea typeface="+mn-ea"/>
                        <a:cs typeface="+mn-cs"/>
                      </a:endParaRPr>
                    </a:p>
                    <a:p>
                      <a:pPr algn="just"/>
                      <a:endParaRPr lang="pt-BR" sz="2400" b="1" kern="1200" dirty="0">
                        <a:solidFill>
                          <a:schemeClr val="lt1"/>
                        </a:solidFill>
                        <a:effectLst/>
                        <a:latin typeface="+mn-lt"/>
                        <a:ea typeface="+mn-ea"/>
                        <a:cs typeface="+mn-cs"/>
                      </a:endParaRPr>
                    </a:p>
                    <a:p>
                      <a:pPr algn="just"/>
                      <a:r>
                        <a:rPr lang="pt-BR" sz="2400" b="0" kern="1200" dirty="0">
                          <a:solidFill>
                            <a:schemeClr val="lt1"/>
                          </a:solidFill>
                          <a:effectLst/>
                          <a:latin typeface="+mn-lt"/>
                          <a:ea typeface="+mn-ea"/>
                          <a:cs typeface="+mn-cs"/>
                        </a:rPr>
                        <a:t>FALTA SEM GRAVIDADE SUFICIENTE PARA ENSEJAR A RESCISÃO POR CULPA DO EMPREGADO</a:t>
                      </a:r>
                      <a:r>
                        <a:rPr lang="pt-BR" sz="2400" b="1" kern="1200" dirty="0">
                          <a:solidFill>
                            <a:schemeClr val="lt1"/>
                          </a:solidFill>
                          <a:effectLst/>
                          <a:latin typeface="+mn-lt"/>
                          <a:ea typeface="+mn-ea"/>
                          <a:cs typeface="+mn-cs"/>
                        </a:rPr>
                        <a:t>. </a:t>
                      </a:r>
                      <a:r>
                        <a:rPr lang="pt-BR" sz="2400" b="0" kern="1200" dirty="0">
                          <a:solidFill>
                            <a:schemeClr val="lt1"/>
                          </a:solidFill>
                          <a:effectLst/>
                          <a:latin typeface="+mn-lt"/>
                          <a:ea typeface="+mn-ea"/>
                          <a:cs typeface="+mn-cs"/>
                        </a:rPr>
                        <a:t>(...) Tal fato, por si só, não tem o condão de atribuir a pecha de mau pagadora à </a:t>
                      </a:r>
                      <a:r>
                        <a:rPr lang="pt-BR" sz="2400" b="0" kern="1200" dirty="0" err="1">
                          <a:solidFill>
                            <a:schemeClr val="lt1"/>
                          </a:solidFill>
                          <a:effectLst/>
                          <a:latin typeface="+mn-lt"/>
                          <a:ea typeface="+mn-ea"/>
                          <a:cs typeface="+mn-cs"/>
                        </a:rPr>
                        <a:t>Recda</a:t>
                      </a:r>
                      <a:r>
                        <a:rPr lang="pt-BR" sz="2400" b="0" kern="1200" dirty="0">
                          <a:solidFill>
                            <a:schemeClr val="lt1"/>
                          </a:solidFill>
                          <a:effectLst/>
                          <a:latin typeface="+mn-lt"/>
                          <a:ea typeface="+mn-ea"/>
                          <a:cs typeface="+mn-cs"/>
                        </a:rPr>
                        <a:t>, tampouco representa grave ofensa a sua boa fama. </a:t>
                      </a:r>
                      <a:r>
                        <a:rPr lang="pt-BR" sz="2000" b="0" kern="1200" dirty="0">
                          <a:solidFill>
                            <a:schemeClr val="accent2">
                              <a:lumMod val="20000"/>
                              <a:lumOff val="80000"/>
                            </a:schemeClr>
                          </a:solidFill>
                          <a:effectLst/>
                          <a:latin typeface="+mn-lt"/>
                          <a:ea typeface="+mn-ea"/>
                          <a:cs typeface="+mn-cs"/>
                        </a:rPr>
                        <a:t>(TRT-1 RO: 01000424220165010261 Rel. Volia Bomfim Cassar. Disponível: 16/11/2016)</a:t>
                      </a:r>
                    </a:p>
                    <a:p>
                      <a:endParaRPr lang="pt-BR" dirty="0"/>
                    </a:p>
                  </a:txBody>
                  <a:tcPr>
                    <a:solidFill>
                      <a:srgbClr val="326C68"/>
                    </a:solidFill>
                  </a:tcPr>
                </a:tc>
                <a:extLst>
                  <a:ext uri="{0D108BD9-81ED-4DB2-BD59-A6C34878D82A}">
                    <a16:rowId xmlns:a16="http://schemas.microsoft.com/office/drawing/2014/main" val="2429470887"/>
                  </a:ext>
                </a:extLst>
              </a:tr>
            </a:tbl>
          </a:graphicData>
        </a:graphic>
      </p:graphicFrame>
    </p:spTree>
    <p:extLst>
      <p:ext uri="{BB962C8B-B14F-4D97-AF65-F5344CB8AC3E}">
        <p14:creationId xmlns:p14="http://schemas.microsoft.com/office/powerpoint/2010/main" val="3325361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671629E4-259E-4B30-A66C-055D1A696003}"/>
              </a:ext>
            </a:extLst>
          </p:cNvPr>
          <p:cNvSpPr txBox="1"/>
          <p:nvPr/>
        </p:nvSpPr>
        <p:spPr>
          <a:xfrm>
            <a:off x="850105" y="931137"/>
            <a:ext cx="9922670" cy="4080156"/>
          </a:xfrm>
          <a:prstGeom prst="rect">
            <a:avLst/>
          </a:prstGeom>
          <a:noFill/>
        </p:spPr>
        <p:txBody>
          <a:bodyPr wrap="square">
            <a:spAutoFit/>
          </a:bodyPr>
          <a:lstStyle/>
          <a:p>
            <a:pPr algn="just">
              <a:lnSpc>
                <a:spcPct val="115000"/>
              </a:lnSpc>
              <a:spcAft>
                <a:spcPts val="1000"/>
              </a:spcAft>
            </a:pPr>
            <a:r>
              <a:rPr lang="pt-BR" sz="2400" b="1" dirty="0">
                <a:solidFill>
                  <a:srgbClr val="FFFF00"/>
                </a:solidFill>
                <a:effectLst/>
                <a:ea typeface="Calibri" panose="020F0502020204030204" pitchFamily="34" charset="0"/>
                <a:cs typeface="Times New Roman" panose="02020603050405020304" pitchFamily="18" charset="0"/>
              </a:rPr>
              <a:t>PRINCÍPIOS DA JUSTA CAUSA:</a:t>
            </a:r>
          </a:p>
          <a:p>
            <a:pPr algn="just">
              <a:lnSpc>
                <a:spcPct val="115000"/>
              </a:lnSpc>
              <a:spcAft>
                <a:spcPts val="1000"/>
              </a:spcAft>
            </a:pPr>
            <a:endParaRPr lang="pt-BR" sz="2400" dirty="0">
              <a:effectLst/>
              <a:ea typeface="Calibri" panose="020F0502020204030204" pitchFamily="34" charset="0"/>
              <a:cs typeface="Times New Roman" panose="02020603050405020304" pitchFamily="18" charset="0"/>
            </a:endParaRPr>
          </a:p>
          <a:p>
            <a:pPr marL="342900" indent="-342900">
              <a:lnSpc>
                <a:spcPct val="115000"/>
              </a:lnSpc>
              <a:spcAft>
                <a:spcPts val="1000"/>
              </a:spcAft>
              <a:buFont typeface="Arial" panose="020B0604020202020204" pitchFamily="34" charset="0"/>
              <a:buChar char="•"/>
            </a:pPr>
            <a:r>
              <a:rPr lang="pt-BR" sz="2400" dirty="0">
                <a:effectLst/>
                <a:ea typeface="Calibri" panose="020F0502020204030204" pitchFamily="34" charset="0"/>
                <a:cs typeface="Times New Roman" panose="02020603050405020304" pitchFamily="18" charset="0"/>
              </a:rPr>
              <a:t>nexo causal </a:t>
            </a:r>
            <a:r>
              <a:rPr lang="pt-BR" sz="2000" dirty="0">
                <a:effectLst/>
                <a:ea typeface="Calibri" panose="020F0502020204030204" pitchFamily="34" charset="0"/>
                <a:cs typeface="Times New Roman" panose="02020603050405020304" pitchFamily="18" charset="0"/>
              </a:rPr>
              <a:t>(CF, art. 5º, II e LV, CF: </a:t>
            </a:r>
            <a:r>
              <a:rPr lang="pt-BR" sz="2000" i="1" dirty="0">
                <a:effectLst/>
                <a:ea typeface="Calibri" panose="020F0502020204030204" pitchFamily="34" charset="0"/>
                <a:cs typeface="Times New Roman" panose="02020603050405020304" pitchFamily="18" charset="0"/>
              </a:rPr>
              <a:t>ninguém é obrigado senão em virtude 					da lei com contraditório e ampla defesa</a:t>
            </a:r>
            <a:r>
              <a:rPr lang="pt-BR" sz="2000" dirty="0">
                <a:effectLst/>
                <a:ea typeface="Calibri" panose="020F0502020204030204" pitchFamily="34" charset="0"/>
                <a:cs typeface="Times New Roman" panose="02020603050405020304" pitchFamily="18" charset="0"/>
              </a:rPr>
              <a:t>)</a:t>
            </a:r>
          </a:p>
          <a:p>
            <a:pPr marL="342900" indent="-342900">
              <a:lnSpc>
                <a:spcPct val="115000"/>
              </a:lnSpc>
              <a:spcAft>
                <a:spcPts val="1000"/>
              </a:spcAft>
              <a:buFont typeface="Arial" panose="020B0604020202020204" pitchFamily="34" charset="0"/>
              <a:buChar char="•"/>
            </a:pPr>
            <a:r>
              <a:rPr lang="pt-BR" sz="2400" dirty="0">
                <a:effectLst/>
                <a:ea typeface="Calibri" panose="020F0502020204030204" pitchFamily="34" charset="0"/>
                <a:cs typeface="Times New Roman" panose="02020603050405020304" pitchFamily="18" charset="0"/>
              </a:rPr>
              <a:t>imediatidade </a:t>
            </a:r>
            <a:r>
              <a:rPr lang="pt-BR" sz="2000" dirty="0">
                <a:effectLst/>
                <a:ea typeface="Calibri" panose="020F0502020204030204" pitchFamily="34" charset="0"/>
                <a:cs typeface="Times New Roman" panose="02020603050405020304" pitchFamily="18" charset="0"/>
              </a:rPr>
              <a:t>(perdão)</a:t>
            </a:r>
          </a:p>
          <a:p>
            <a:pPr marL="342900" indent="-342900">
              <a:lnSpc>
                <a:spcPct val="115000"/>
              </a:lnSpc>
              <a:spcAft>
                <a:spcPts val="1000"/>
              </a:spcAft>
              <a:buFont typeface="Arial" panose="020B0604020202020204" pitchFamily="34" charset="0"/>
              <a:buChar char="•"/>
            </a:pPr>
            <a:r>
              <a:rPr lang="pt-BR" sz="2400" dirty="0">
                <a:effectLst/>
                <a:ea typeface="Calibri" panose="020F0502020204030204" pitchFamily="34" charset="0"/>
                <a:cs typeface="Times New Roman" panose="02020603050405020304" pitchFamily="18" charset="0"/>
              </a:rPr>
              <a:t>proporcionalidade </a:t>
            </a:r>
            <a:r>
              <a:rPr lang="pt-BR" sz="2000" dirty="0">
                <a:effectLst/>
                <a:ea typeface="Calibri" panose="020F0502020204030204" pitchFamily="34" charset="0"/>
                <a:cs typeface="Times New Roman" panose="02020603050405020304" pitchFamily="18" charset="0"/>
              </a:rPr>
              <a:t>(rigor e </a:t>
            </a:r>
            <a:r>
              <a:rPr lang="pt-BR" sz="2000" i="1" dirty="0">
                <a:effectLst/>
                <a:ea typeface="Calibri" panose="020F0502020204030204" pitchFamily="34" charset="0"/>
                <a:cs typeface="Times New Roman" panose="02020603050405020304" pitchFamily="18" charset="0"/>
              </a:rPr>
              <a:t>bis in idem</a:t>
            </a:r>
            <a:r>
              <a:rPr lang="pt-BR" sz="2000" dirty="0">
                <a:effectLst/>
                <a:ea typeface="Calibri" panose="020F0502020204030204" pitchFamily="34" charset="0"/>
                <a:cs typeface="Times New Roman" panose="02020603050405020304" pitchFamily="18" charset="0"/>
              </a:rPr>
              <a:t>)</a:t>
            </a:r>
          </a:p>
          <a:p>
            <a:pPr>
              <a:lnSpc>
                <a:spcPct val="115000"/>
              </a:lnSpc>
              <a:spcAft>
                <a:spcPts val="1000"/>
              </a:spcAft>
            </a:pPr>
            <a:endParaRPr lang="pt-BR" sz="2000" dirty="0">
              <a:effectLst/>
              <a:ea typeface="Calibri" panose="020F0502020204030204" pitchFamily="34" charset="0"/>
              <a:cs typeface="Times New Roman" panose="02020603050405020304" pitchFamily="18" charset="0"/>
            </a:endParaRPr>
          </a:p>
          <a:p>
            <a:pPr>
              <a:lnSpc>
                <a:spcPct val="115000"/>
              </a:lnSpc>
              <a:spcAft>
                <a:spcPts val="1000"/>
              </a:spcAft>
            </a:pPr>
            <a:r>
              <a:rPr lang="pt-BR" sz="2400" dirty="0">
                <a:effectLst/>
                <a:ea typeface="Calibri" panose="020F0502020204030204" pitchFamily="34" charset="0"/>
                <a:cs typeface="Times New Roman" panose="02020603050405020304" pitchFamily="18" charset="0"/>
              </a:rPr>
              <a:t>    </a:t>
            </a:r>
            <a:r>
              <a:rPr lang="pt-BR" sz="2400" dirty="0">
                <a:solidFill>
                  <a:schemeClr val="accent2">
                    <a:lumMod val="20000"/>
                    <a:lumOff val="80000"/>
                  </a:schemeClr>
                </a:solidFill>
                <a:effectLst/>
                <a:ea typeface="Calibri" panose="020F0502020204030204" pitchFamily="34" charset="0"/>
                <a:cs typeface="Times New Roman" panose="02020603050405020304" pitchFamily="18" charset="0"/>
              </a:rPr>
              <a:t>*advertência, suspensão e resolução</a:t>
            </a:r>
          </a:p>
        </p:txBody>
      </p:sp>
      <p:pic>
        <p:nvPicPr>
          <p:cNvPr id="2" name="Imagem 1">
            <a:extLst>
              <a:ext uri="{FF2B5EF4-FFF2-40B4-BE49-F238E27FC236}">
                <a16:creationId xmlns:a16="http://schemas.microsoft.com/office/drawing/2014/main" id="{3C44D65E-83A9-452F-952F-5A4B52C5EC42}"/>
              </a:ext>
            </a:extLst>
          </p:cNvPr>
          <p:cNvPicPr>
            <a:picLocks noChangeAspect="1"/>
          </p:cNvPicPr>
          <p:nvPr/>
        </p:nvPicPr>
        <p:blipFill>
          <a:blip r:embed="rId2"/>
          <a:stretch>
            <a:fillRect/>
          </a:stretch>
        </p:blipFill>
        <p:spPr>
          <a:xfrm>
            <a:off x="8956962" y="2636267"/>
            <a:ext cx="3089564" cy="3923747"/>
          </a:xfrm>
          <a:prstGeom prst="rect">
            <a:avLst/>
          </a:prstGeom>
        </p:spPr>
      </p:pic>
    </p:spTree>
    <p:extLst>
      <p:ext uri="{BB962C8B-B14F-4D97-AF65-F5344CB8AC3E}">
        <p14:creationId xmlns:p14="http://schemas.microsoft.com/office/powerpoint/2010/main" val="251591605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0818AFF7-2B50-43DD-8D29-9E21FF4EEDCF}"/>
              </a:ext>
            </a:extLst>
          </p:cNvPr>
          <p:cNvSpPr txBox="1"/>
          <p:nvPr/>
        </p:nvSpPr>
        <p:spPr>
          <a:xfrm>
            <a:off x="342900" y="802692"/>
            <a:ext cx="10001250" cy="5863978"/>
          </a:xfrm>
          <a:prstGeom prst="rect">
            <a:avLst/>
          </a:prstGeom>
          <a:noFill/>
        </p:spPr>
        <p:txBody>
          <a:bodyPr wrap="square">
            <a:spAutoFit/>
          </a:bodyPr>
          <a:lstStyle/>
          <a:p>
            <a:pPr algn="just">
              <a:lnSpc>
                <a:spcPct val="115000"/>
              </a:lnSpc>
              <a:spcAft>
                <a:spcPts val="1000"/>
              </a:spcAft>
            </a:pPr>
            <a:r>
              <a:rPr lang="pt-BR" sz="2400" dirty="0">
                <a:solidFill>
                  <a:schemeClr val="accent2">
                    <a:lumMod val="20000"/>
                    <a:lumOff val="80000"/>
                  </a:schemeClr>
                </a:solidFill>
                <a:effectLst/>
                <a:ea typeface="Calibri" panose="020F0502020204030204" pitchFamily="34" charset="0"/>
                <a:cs typeface="Times New Roman" panose="02020603050405020304" pitchFamily="18" charset="0"/>
              </a:rPr>
              <a:t>JUSTA CAUSA -  CRITICA À EMPRESA. COMENTÁRIO NA INTERNET </a:t>
            </a:r>
            <a:r>
              <a:rPr lang="pt-BR" sz="2400" dirty="0">
                <a:effectLst/>
                <a:ea typeface="Calibri" panose="020F0502020204030204" pitchFamily="34" charset="0"/>
                <a:cs typeface="Times New Roman" panose="02020603050405020304" pitchFamily="18" charset="0"/>
              </a:rPr>
              <a:t>-  </a:t>
            </a:r>
          </a:p>
          <a:p>
            <a:pPr algn="just">
              <a:lnSpc>
                <a:spcPct val="115000"/>
              </a:lnSpc>
              <a:spcAft>
                <a:spcPts val="1000"/>
              </a:spcAft>
            </a:pPr>
            <a:r>
              <a:rPr lang="pt-BR" sz="2400" dirty="0">
                <a:effectLst/>
                <a:ea typeface="Calibri" panose="020F0502020204030204" pitchFamily="34" charset="0"/>
                <a:cs typeface="Times New Roman" panose="02020603050405020304" pitchFamily="18" charset="0"/>
              </a:rPr>
              <a:t>Portanto, quando se fala em justa causa e pena disciplinar, quer-se referir ao sentido da importância e intensidade na prática da infração, que é verificada através da </a:t>
            </a:r>
            <a:r>
              <a:rPr lang="pt-BR" sz="2400" u="sng" dirty="0">
                <a:effectLst/>
                <a:ea typeface="Calibri" panose="020F0502020204030204" pitchFamily="34" charset="0"/>
                <a:cs typeface="Times New Roman" panose="02020603050405020304" pitchFamily="18" charset="0"/>
              </a:rPr>
              <a:t>proporcionalidade entre ato faltoso e a punição; </a:t>
            </a:r>
            <a:r>
              <a:rPr lang="pt-BR" sz="2400" i="1" u="sng" dirty="0">
                <a:effectLst/>
                <a:ea typeface="Calibri" panose="020F0502020204030204" pitchFamily="34" charset="0"/>
                <a:cs typeface="Times New Roman" panose="02020603050405020304" pitchFamily="18" charset="0"/>
              </a:rPr>
              <a:t>non bis in idem</a:t>
            </a:r>
            <a:r>
              <a:rPr lang="pt-BR" sz="2400" u="sng" dirty="0">
                <a:effectLst/>
                <a:ea typeface="Calibri" panose="020F0502020204030204" pitchFamily="34" charset="0"/>
                <a:cs typeface="Times New Roman" panose="02020603050405020304" pitchFamily="18" charset="0"/>
              </a:rPr>
              <a:t>; arrependimento útil e avaliação da gravidade</a:t>
            </a:r>
            <a:r>
              <a:rPr lang="pt-BR" sz="2400" dirty="0">
                <a:effectLst/>
                <a:ea typeface="Calibri" panose="020F0502020204030204" pitchFamily="34" charset="0"/>
                <a:cs typeface="Times New Roman" panose="02020603050405020304" pitchFamily="18" charset="0"/>
              </a:rPr>
              <a:t>. Ao demitir por JC o empregado que teceu críticas à conduta empresarial em site de informação na internet, sem observância da necessária </a:t>
            </a:r>
            <a:r>
              <a:rPr lang="pt-BR" sz="2400" u="sng" dirty="0">
                <a:effectLst/>
                <a:ea typeface="Calibri" panose="020F0502020204030204" pitchFamily="34" charset="0"/>
                <a:cs typeface="Times New Roman" panose="02020603050405020304" pitchFamily="18" charset="0"/>
              </a:rPr>
              <a:t>gradação da pena</a:t>
            </a:r>
            <a:r>
              <a:rPr lang="pt-BR" sz="2400" dirty="0">
                <a:effectLst/>
                <a:ea typeface="Calibri" panose="020F0502020204030204" pitchFamily="34" charset="0"/>
                <a:cs typeface="Times New Roman" panose="02020603050405020304" pitchFamily="18" charset="0"/>
              </a:rPr>
              <a:t>, a </a:t>
            </a:r>
            <a:r>
              <a:rPr lang="pt-BR" sz="2400" dirty="0" err="1">
                <a:effectLst/>
                <a:ea typeface="Calibri" panose="020F0502020204030204" pitchFamily="34" charset="0"/>
                <a:cs typeface="Times New Roman" panose="02020603050405020304" pitchFamily="18" charset="0"/>
              </a:rPr>
              <a:t>Rcda</a:t>
            </a:r>
            <a:r>
              <a:rPr lang="pt-BR" sz="2400" dirty="0">
                <a:effectLst/>
                <a:ea typeface="Calibri" panose="020F0502020204030204" pitchFamily="34" charset="0"/>
                <a:cs typeface="Times New Roman" panose="02020603050405020304" pitchFamily="18" charset="0"/>
              </a:rPr>
              <a:t> exerceu seus poderes empresariais de forma autoritária, ilegal e desproporcional. </a:t>
            </a:r>
            <a:r>
              <a:rPr lang="pt-BR" sz="2400" dirty="0">
                <a:solidFill>
                  <a:schemeClr val="accent2">
                    <a:lumMod val="20000"/>
                    <a:lumOff val="80000"/>
                  </a:schemeClr>
                </a:solidFill>
                <a:effectLst/>
                <a:ea typeface="Calibri" panose="020F0502020204030204" pitchFamily="34" charset="0"/>
                <a:cs typeface="Times New Roman" panose="02020603050405020304" pitchFamily="18" charset="0"/>
              </a:rPr>
              <a:t>(</a:t>
            </a:r>
            <a:r>
              <a:rPr lang="pt-BR" sz="2400" b="1" dirty="0">
                <a:solidFill>
                  <a:schemeClr val="accent2">
                    <a:lumMod val="20000"/>
                    <a:lumOff val="80000"/>
                  </a:schemeClr>
                </a:solidFill>
                <a:effectLst/>
                <a:ea typeface="Calibri" panose="020F0502020204030204" pitchFamily="34" charset="0"/>
                <a:cs typeface="Times New Roman" panose="02020603050405020304" pitchFamily="18" charset="0"/>
              </a:rPr>
              <a:t>TST</a:t>
            </a:r>
            <a:r>
              <a:rPr lang="pt-BR" sz="2400" dirty="0">
                <a:solidFill>
                  <a:schemeClr val="accent2">
                    <a:lumMod val="20000"/>
                    <a:lumOff val="80000"/>
                  </a:schemeClr>
                </a:solidFill>
                <a:effectLst/>
                <a:ea typeface="Calibri" panose="020F0502020204030204" pitchFamily="34" charset="0"/>
                <a:cs typeface="Times New Roman" panose="02020603050405020304" pitchFamily="18" charset="0"/>
              </a:rPr>
              <a:t>, RR-207400-63.2009.5.02.0203, 2ª T., DEJT 16/09/2016)</a:t>
            </a:r>
            <a:endParaRPr lang="pt-BR" sz="2400" dirty="0">
              <a:effectLst/>
              <a:ea typeface="Calibri" panose="020F0502020204030204" pitchFamily="34" charset="0"/>
              <a:cs typeface="Times New Roman" panose="02020603050405020304" pitchFamily="18" charset="0"/>
            </a:endParaRPr>
          </a:p>
          <a:p>
            <a:pPr algn="just">
              <a:lnSpc>
                <a:spcPct val="115000"/>
              </a:lnSpc>
              <a:spcAft>
                <a:spcPts val="1000"/>
              </a:spcAft>
            </a:pPr>
            <a:endParaRPr lang="pt-BR" sz="2400" dirty="0">
              <a:effectLst/>
              <a:ea typeface="Calibri" panose="020F0502020204030204" pitchFamily="34" charset="0"/>
              <a:cs typeface="Times New Roman" panose="02020603050405020304" pitchFamily="18" charset="0"/>
            </a:endParaRPr>
          </a:p>
          <a:p>
            <a:pPr algn="just">
              <a:lnSpc>
                <a:spcPct val="115000"/>
              </a:lnSpc>
              <a:spcAft>
                <a:spcPts val="1000"/>
              </a:spcAft>
            </a:pPr>
            <a:r>
              <a:rPr lang="pt-BR" i="1" dirty="0">
                <a:solidFill>
                  <a:schemeClr val="accent2">
                    <a:lumMod val="20000"/>
                    <a:lumOff val="80000"/>
                  </a:schemeClr>
                </a:solidFill>
                <a:effectLst/>
                <a:ea typeface="Calibri" panose="020F0502020204030204" pitchFamily="34" charset="0"/>
                <a:cs typeface="Times New Roman" panose="02020603050405020304" pitchFamily="18" charset="0"/>
              </a:rPr>
              <a:t>(segue o dano moral do mesmo caso...)</a:t>
            </a:r>
          </a:p>
        </p:txBody>
      </p:sp>
    </p:spTree>
    <p:extLst>
      <p:ext uri="{BB962C8B-B14F-4D97-AF65-F5344CB8AC3E}">
        <p14:creationId xmlns:p14="http://schemas.microsoft.com/office/powerpoint/2010/main" val="2861246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36149717-7198-46E2-9A41-33968DA5E14F}"/>
              </a:ext>
            </a:extLst>
          </p:cNvPr>
          <p:cNvSpPr txBox="1"/>
          <p:nvPr/>
        </p:nvSpPr>
        <p:spPr>
          <a:xfrm>
            <a:off x="628650" y="422598"/>
            <a:ext cx="10572749" cy="5850512"/>
          </a:xfrm>
          <a:prstGeom prst="rect">
            <a:avLst/>
          </a:prstGeom>
          <a:noFill/>
        </p:spPr>
        <p:txBody>
          <a:bodyPr wrap="square">
            <a:spAutoFit/>
          </a:bodyPr>
          <a:lstStyle/>
          <a:p>
            <a:pPr algn="just">
              <a:lnSpc>
                <a:spcPct val="115000"/>
              </a:lnSpc>
              <a:spcAft>
                <a:spcPts val="1000"/>
              </a:spcAft>
            </a:pPr>
            <a:r>
              <a:rPr lang="pt-BR" sz="2300" dirty="0">
                <a:solidFill>
                  <a:schemeClr val="accent2">
                    <a:lumMod val="20000"/>
                    <a:lumOff val="80000"/>
                  </a:schemeClr>
                </a:solidFill>
                <a:effectLst/>
                <a:ea typeface="Calibri" panose="020F0502020204030204" pitchFamily="34" charset="0"/>
                <a:cs typeface="Times New Roman" panose="02020603050405020304" pitchFamily="18" charset="0"/>
              </a:rPr>
              <a:t>JUSTA CAUSA - INDENIZAÇÃO POR DANO MORAL </a:t>
            </a:r>
            <a:r>
              <a:rPr lang="pt-BR" sz="2300" dirty="0">
                <a:effectLst/>
                <a:ea typeface="Calibri" panose="020F0502020204030204" pitchFamily="34" charset="0"/>
                <a:cs typeface="Times New Roman" panose="02020603050405020304" pitchFamily="18" charset="0"/>
              </a:rPr>
              <a:t>– </a:t>
            </a:r>
          </a:p>
          <a:p>
            <a:pPr algn="just">
              <a:lnSpc>
                <a:spcPct val="115000"/>
              </a:lnSpc>
              <a:spcAft>
                <a:spcPts val="1000"/>
              </a:spcAft>
            </a:pPr>
            <a:r>
              <a:rPr lang="pt-BR" sz="2300" dirty="0">
                <a:effectLst/>
                <a:ea typeface="Calibri" panose="020F0502020204030204" pitchFamily="34" charset="0"/>
                <a:cs typeface="Times New Roman" panose="02020603050405020304" pitchFamily="18" charset="0"/>
              </a:rPr>
              <a:t>O ordenamento jurídico celetista prevê a demissão por JC, preconizando, assim, a dispensa em tais moldes dentro do poder diretivo do empregador. Por conseguinte, </a:t>
            </a:r>
            <a:r>
              <a:rPr lang="pt-BR" sz="2300" u="sng" dirty="0">
                <a:effectLst/>
                <a:ea typeface="Calibri" panose="020F0502020204030204" pitchFamily="34" charset="0"/>
                <a:cs typeface="Times New Roman" panose="02020603050405020304" pitchFamily="18" charset="0"/>
              </a:rPr>
              <a:t>não é apenas o fato de a empresa dispensar o empregado</a:t>
            </a:r>
            <a:r>
              <a:rPr lang="pt-BR" sz="2300" dirty="0">
                <a:effectLst/>
                <a:ea typeface="Calibri" panose="020F0502020204030204" pitchFamily="34" charset="0"/>
                <a:cs typeface="Times New Roman" panose="02020603050405020304" pitchFamily="18" charset="0"/>
              </a:rPr>
              <a:t>, mas a atitude abusiva no ato da dispensa que determinará a existência de lesão à honra e à imagem do trabalhador, que deve ser provada. No caso dos autos, é de clareza solar que </a:t>
            </a:r>
            <a:r>
              <a:rPr lang="pt-BR" sz="2300" u="sng" dirty="0">
                <a:effectLst/>
                <a:ea typeface="Calibri" panose="020F0502020204030204" pitchFamily="34" charset="0"/>
                <a:cs typeface="Times New Roman" panose="02020603050405020304" pitchFamily="18" charset="0"/>
              </a:rPr>
              <a:t>a atitude da Recorrida foi abusiva e ilícita</a:t>
            </a:r>
            <a:r>
              <a:rPr lang="pt-BR" sz="2300" dirty="0">
                <a:effectLst/>
                <a:ea typeface="Calibri" panose="020F0502020204030204" pitchFamily="34" charset="0"/>
                <a:cs typeface="Times New Roman" panose="02020603050405020304" pitchFamily="18" charset="0"/>
              </a:rPr>
              <a:t>, sendo evidentes os danos morais causados ao autor, eis que lhe </a:t>
            </a:r>
            <a:r>
              <a:rPr lang="pt-BR" sz="2300" u="sng" dirty="0">
                <a:effectLst/>
                <a:ea typeface="Calibri" panose="020F0502020204030204" pitchFamily="34" charset="0"/>
                <a:cs typeface="Times New Roman" panose="02020603050405020304" pitchFamily="18" charset="0"/>
              </a:rPr>
              <a:t>foi imputada injustamente a aplicação de penalidade máxima</a:t>
            </a:r>
            <a:r>
              <a:rPr lang="pt-BR" sz="2300" dirty="0">
                <a:effectLst/>
                <a:ea typeface="Calibri" panose="020F0502020204030204" pitchFamily="34" charset="0"/>
                <a:cs typeface="Times New Roman" panose="02020603050405020304" pitchFamily="18" charset="0"/>
              </a:rPr>
              <a:t>, afetando, certamente, seus atributos pessoais, como o bom nome, a boa fama, a reputação e a moral, tanto é que buscou a tutela do Estado. Portanto, resta caracterizada a afronta ao artigo 5º, X, CF. </a:t>
            </a:r>
            <a:r>
              <a:rPr lang="pt-BR" sz="2100" dirty="0">
                <a:solidFill>
                  <a:schemeClr val="accent2">
                    <a:lumMod val="20000"/>
                    <a:lumOff val="80000"/>
                  </a:schemeClr>
                </a:solidFill>
                <a:effectLst/>
                <a:ea typeface="Calibri" panose="020F0502020204030204" pitchFamily="34" charset="0"/>
                <a:cs typeface="Times New Roman" panose="02020603050405020304" pitchFamily="18" charset="0"/>
              </a:rPr>
              <a:t>(</a:t>
            </a:r>
            <a:r>
              <a:rPr lang="pt-BR" sz="2100" b="1" dirty="0">
                <a:solidFill>
                  <a:schemeClr val="accent2">
                    <a:lumMod val="20000"/>
                    <a:lumOff val="80000"/>
                  </a:schemeClr>
                </a:solidFill>
                <a:effectLst/>
                <a:ea typeface="Calibri" panose="020F0502020204030204" pitchFamily="34" charset="0"/>
                <a:cs typeface="Times New Roman" panose="02020603050405020304" pitchFamily="18" charset="0"/>
              </a:rPr>
              <a:t>TST</a:t>
            </a:r>
            <a:r>
              <a:rPr lang="pt-BR" sz="2100" dirty="0">
                <a:solidFill>
                  <a:schemeClr val="accent2">
                    <a:lumMod val="20000"/>
                    <a:lumOff val="80000"/>
                  </a:schemeClr>
                </a:solidFill>
                <a:effectLst/>
                <a:ea typeface="Calibri" panose="020F0502020204030204" pitchFamily="34" charset="0"/>
                <a:cs typeface="Times New Roman" panose="02020603050405020304" pitchFamily="18" charset="0"/>
              </a:rPr>
              <a:t>, RR-207400-63.2009.5.02.0203, 2ª T., DEJT 16/09/2016)</a:t>
            </a:r>
          </a:p>
        </p:txBody>
      </p:sp>
    </p:spTree>
    <p:extLst>
      <p:ext uri="{BB962C8B-B14F-4D97-AF65-F5344CB8AC3E}">
        <p14:creationId xmlns:p14="http://schemas.microsoft.com/office/powerpoint/2010/main" val="2993050994"/>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D3F8A17F-063B-4215-9EB6-949A1E93874D}"/>
              </a:ext>
            </a:extLst>
          </p:cNvPr>
          <p:cNvSpPr txBox="1"/>
          <p:nvPr/>
        </p:nvSpPr>
        <p:spPr>
          <a:xfrm>
            <a:off x="257822" y="800516"/>
            <a:ext cx="10951369" cy="5146345"/>
          </a:xfrm>
          <a:prstGeom prst="rect">
            <a:avLst/>
          </a:prstGeom>
          <a:noFill/>
        </p:spPr>
        <p:txBody>
          <a:bodyPr wrap="square">
            <a:spAutoFit/>
          </a:bodyPr>
          <a:lstStyle/>
          <a:p>
            <a:pPr marL="449580" algn="just">
              <a:lnSpc>
                <a:spcPct val="115000"/>
              </a:lnSpc>
              <a:spcAft>
                <a:spcPts val="1000"/>
              </a:spcAft>
            </a:pPr>
            <a:r>
              <a:rPr lang="pt-BR" sz="2200" dirty="0">
                <a:solidFill>
                  <a:srgbClr val="FFFF00"/>
                </a:solidFill>
                <a:effectLst/>
                <a:ea typeface="Calibri" panose="020F0502020204030204" pitchFamily="34" charset="0"/>
                <a:cs typeface="Times New Roman" panose="02020603050405020304" pitchFamily="18" charset="0"/>
              </a:rPr>
              <a:t>DIVULGAÇÃO EM REDE SOCIAL DE DADOS PRIVADOS DO RECLAMANTE</a:t>
            </a:r>
            <a:r>
              <a:rPr lang="pt-BR" sz="2200" dirty="0">
                <a:effectLst/>
                <a:ea typeface="Calibri" panose="020F0502020204030204" pitchFamily="34" charset="0"/>
                <a:cs typeface="Times New Roman" panose="02020603050405020304" pitchFamily="18" charset="0"/>
              </a:rPr>
              <a:t>              1. O pedido de indenização por danos morais decorreu da </a:t>
            </a:r>
            <a:r>
              <a:rPr lang="pt-BR" sz="2200" u="sng" dirty="0">
                <a:effectLst/>
                <a:ea typeface="Calibri" panose="020F0502020204030204" pitchFamily="34" charset="0"/>
                <a:cs typeface="Times New Roman" panose="02020603050405020304" pitchFamily="18" charset="0"/>
              </a:rPr>
              <a:t>indevida divulgação, em rede social, de lista com nomes de funcionários, </a:t>
            </a:r>
            <a:r>
              <a:rPr lang="pt-BR" sz="2200" dirty="0">
                <a:effectLst/>
                <a:ea typeface="Calibri" panose="020F0502020204030204" pitchFamily="34" charset="0"/>
                <a:cs typeface="Times New Roman" panose="02020603050405020304" pitchFamily="18" charset="0"/>
              </a:rPr>
              <a:t>dentre os quais figurava o nome do reclamante, </a:t>
            </a:r>
            <a:r>
              <a:rPr lang="pt-BR" sz="2200" u="sng" dirty="0">
                <a:effectLst/>
                <a:ea typeface="Calibri" panose="020F0502020204030204" pitchFamily="34" charset="0"/>
                <a:cs typeface="Times New Roman" panose="02020603050405020304" pitchFamily="18" charset="0"/>
              </a:rPr>
              <a:t>tornando públicos dados privados, tais como o fato de que seriam dispensados</a:t>
            </a:r>
            <a:r>
              <a:rPr lang="pt-BR" sz="2200" dirty="0">
                <a:effectLst/>
                <a:ea typeface="Calibri" panose="020F0502020204030204" pitchFamily="34" charset="0"/>
                <a:cs typeface="Times New Roman" panose="02020603050405020304" pitchFamily="18" charset="0"/>
              </a:rPr>
              <a:t>, as respectivas datas de admissão e remunerações percebidas.  2. A conduta da empresa foi </a:t>
            </a:r>
            <a:r>
              <a:rPr lang="pt-BR" sz="2200" u="sng" dirty="0">
                <a:effectLst/>
                <a:ea typeface="Calibri" panose="020F0502020204030204" pitchFamily="34" charset="0"/>
                <a:cs typeface="Times New Roman" panose="02020603050405020304" pitchFamily="18" charset="0"/>
              </a:rPr>
              <a:t>ilícita</a:t>
            </a:r>
            <a:r>
              <a:rPr lang="pt-BR" sz="2200" dirty="0">
                <a:effectLst/>
                <a:ea typeface="Calibri" panose="020F0502020204030204" pitchFamily="34" charset="0"/>
                <a:cs typeface="Times New Roman" panose="02020603050405020304" pitchFamily="18" charset="0"/>
              </a:rPr>
              <a:t> porque, </a:t>
            </a:r>
            <a:r>
              <a:rPr lang="pt-BR" sz="2200" u="sng" dirty="0">
                <a:effectLst/>
                <a:ea typeface="Calibri" panose="020F0502020204030204" pitchFamily="34" charset="0"/>
                <a:cs typeface="Times New Roman" panose="02020603050405020304" pitchFamily="18" charset="0"/>
              </a:rPr>
              <a:t>ainda que a reclamada não tivesse autorizado a divulgação da referida lista, era a única responsável pela preservação </a:t>
            </a:r>
            <a:r>
              <a:rPr lang="pt-BR" sz="2200" dirty="0">
                <a:effectLst/>
                <a:ea typeface="Calibri" panose="020F0502020204030204" pitchFamily="34" charset="0"/>
                <a:cs typeface="Times New Roman" panose="02020603050405020304" pitchFamily="18" charset="0"/>
              </a:rPr>
              <a:t>das informações nela contidas. </a:t>
            </a:r>
          </a:p>
          <a:p>
            <a:pPr marL="449580" algn="just">
              <a:lnSpc>
                <a:spcPct val="115000"/>
              </a:lnSpc>
              <a:spcAft>
                <a:spcPts val="1000"/>
              </a:spcAft>
            </a:pPr>
            <a:r>
              <a:rPr lang="pt-BR" sz="2200" dirty="0">
                <a:solidFill>
                  <a:schemeClr val="accent2">
                    <a:lumMod val="40000"/>
                    <a:lumOff val="60000"/>
                  </a:schemeClr>
                </a:solidFill>
                <a:effectLst/>
                <a:ea typeface="Calibri" panose="020F0502020204030204" pitchFamily="34" charset="0"/>
                <a:cs typeface="Times New Roman" panose="02020603050405020304" pitchFamily="18" charset="0"/>
              </a:rPr>
              <a:t>(TST-RR-118-55.2013.5.09.0127, 6ª. T., </a:t>
            </a:r>
            <a:r>
              <a:rPr lang="pt-BR" sz="2200" dirty="0" err="1">
                <a:solidFill>
                  <a:schemeClr val="accent2">
                    <a:lumMod val="40000"/>
                    <a:lumOff val="60000"/>
                  </a:schemeClr>
                </a:solidFill>
                <a:effectLst/>
                <a:ea typeface="Calibri" panose="020F0502020204030204" pitchFamily="34" charset="0"/>
                <a:cs typeface="Times New Roman" panose="02020603050405020304" pitchFamily="18" charset="0"/>
              </a:rPr>
              <a:t>julg</a:t>
            </a:r>
            <a:r>
              <a:rPr lang="pt-BR" sz="2200" dirty="0">
                <a:solidFill>
                  <a:schemeClr val="accent2">
                    <a:lumMod val="40000"/>
                    <a:lumOff val="60000"/>
                  </a:schemeClr>
                </a:solidFill>
                <a:effectLst/>
                <a:ea typeface="Calibri" panose="020F0502020204030204" pitchFamily="34" charset="0"/>
                <a:cs typeface="Times New Roman" panose="02020603050405020304" pitchFamily="18" charset="0"/>
              </a:rPr>
              <a:t>: 6/12/2017, Min. Kátia M. Arruda)</a:t>
            </a:r>
          </a:p>
          <a:p>
            <a:pPr marL="449580" algn="just">
              <a:lnSpc>
                <a:spcPct val="115000"/>
              </a:lnSpc>
              <a:spcAft>
                <a:spcPts val="1000"/>
              </a:spcAft>
            </a:pPr>
            <a:endParaRPr lang="pt-BR" sz="2200" b="1" dirty="0">
              <a:effectLst/>
              <a:ea typeface="Calibri" panose="020F0502020204030204" pitchFamily="34" charset="0"/>
              <a:cs typeface="Times New Roman" panose="02020603050405020304" pitchFamily="18" charset="0"/>
            </a:endParaRPr>
          </a:p>
          <a:p>
            <a:pPr indent="449580">
              <a:lnSpc>
                <a:spcPct val="115000"/>
              </a:lnSpc>
              <a:spcAft>
                <a:spcPts val="1000"/>
              </a:spcAft>
            </a:pPr>
            <a:r>
              <a:rPr lang="pt-BR" sz="2400" b="1" dirty="0">
                <a:effectLst/>
                <a:ea typeface="Calibri" panose="020F0502020204030204" pitchFamily="34" charset="0"/>
                <a:cs typeface="Times New Roman" panose="02020603050405020304" pitchFamily="18" charset="0"/>
              </a:rPr>
              <a:t>*</a:t>
            </a:r>
            <a:r>
              <a:rPr lang="pt-BR" sz="2400" dirty="0">
                <a:effectLst/>
                <a:ea typeface="Calibri" panose="020F0502020204030204" pitchFamily="34" charset="0"/>
                <a:cs typeface="Times New Roman" panose="02020603050405020304" pitchFamily="18" charset="0"/>
              </a:rPr>
              <a:t>Art. 932, III, CC = </a:t>
            </a:r>
            <a:r>
              <a:rPr lang="pt-BR" sz="2400" i="1" dirty="0">
                <a:effectLst/>
                <a:ea typeface="Calibri" panose="020F0502020204030204" pitchFamily="34" charset="0"/>
                <a:cs typeface="Times New Roman" panose="02020603050405020304" pitchFamily="18" charset="0"/>
              </a:rPr>
              <a:t>longa </a:t>
            </a:r>
            <a:r>
              <a:rPr lang="pt-BR" sz="2400" i="1" dirty="0" err="1">
                <a:effectLst/>
                <a:ea typeface="Calibri" panose="020F0502020204030204" pitchFamily="34" charset="0"/>
                <a:cs typeface="Times New Roman" panose="02020603050405020304" pitchFamily="18" charset="0"/>
              </a:rPr>
              <a:t>manus</a:t>
            </a:r>
            <a:endParaRPr lang="pt-BR" sz="2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67090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BF27FE8F-AA42-47B8-B3DF-0850C3F0AE9D}"/>
              </a:ext>
            </a:extLst>
          </p:cNvPr>
          <p:cNvSpPr txBox="1"/>
          <p:nvPr/>
        </p:nvSpPr>
        <p:spPr>
          <a:xfrm>
            <a:off x="428625" y="493068"/>
            <a:ext cx="10315575" cy="5155322"/>
          </a:xfrm>
          <a:prstGeom prst="rect">
            <a:avLst/>
          </a:prstGeom>
          <a:noFill/>
        </p:spPr>
        <p:txBody>
          <a:bodyPr wrap="square">
            <a:spAutoFit/>
          </a:bodyPr>
          <a:lstStyle/>
          <a:p>
            <a:pPr>
              <a:lnSpc>
                <a:spcPct val="115000"/>
              </a:lnSpc>
              <a:spcAft>
                <a:spcPts val="1000"/>
              </a:spcAft>
            </a:pPr>
            <a:r>
              <a:rPr lang="pt-BR" sz="3600" b="1" dirty="0">
                <a:solidFill>
                  <a:srgbClr val="FFFF00"/>
                </a:solidFill>
                <a:effectLst/>
                <a:latin typeface="+mj-lt"/>
                <a:ea typeface="Calibri" panose="020F0502020204030204" pitchFamily="34" charset="0"/>
                <a:cs typeface="Times New Roman" panose="02020603050405020304" pitchFamily="18" charset="0"/>
              </a:rPr>
              <a:t>Conduta </a:t>
            </a:r>
            <a:r>
              <a:rPr lang="pt-BR" sz="3600" b="1" dirty="0" err="1">
                <a:solidFill>
                  <a:srgbClr val="FFFF00"/>
                </a:solidFill>
                <a:effectLst/>
                <a:latin typeface="+mj-lt"/>
                <a:ea typeface="Calibri" panose="020F0502020204030204" pitchFamily="34" charset="0"/>
                <a:cs typeface="Times New Roman" panose="02020603050405020304" pitchFamily="18" charset="0"/>
              </a:rPr>
              <a:t>extralaboral</a:t>
            </a:r>
            <a:endParaRPr lang="pt-BR" sz="3600" b="1" dirty="0">
              <a:solidFill>
                <a:srgbClr val="FFFF00"/>
              </a:solidFill>
              <a:effectLst/>
              <a:latin typeface="+mj-lt"/>
              <a:ea typeface="Calibri" panose="020F0502020204030204" pitchFamily="34" charset="0"/>
              <a:cs typeface="Times New Roman" panose="02020603050405020304" pitchFamily="18" charset="0"/>
            </a:endParaRPr>
          </a:p>
          <a:p>
            <a:pPr>
              <a:lnSpc>
                <a:spcPct val="115000"/>
              </a:lnSpc>
              <a:spcAft>
                <a:spcPts val="1000"/>
              </a:spcAft>
            </a:pPr>
            <a:endParaRPr lang="pt-BR" sz="2400" dirty="0">
              <a:effectLst/>
              <a:latin typeface="+mj-lt"/>
              <a:ea typeface="Calibri" panose="020F0502020204030204" pitchFamily="34" charset="0"/>
              <a:cs typeface="Times New Roman" panose="02020603050405020304" pitchFamily="18" charset="0"/>
            </a:endParaRPr>
          </a:p>
          <a:p>
            <a:pPr marL="342900" indent="-342900">
              <a:lnSpc>
                <a:spcPct val="115000"/>
              </a:lnSpc>
              <a:spcAft>
                <a:spcPts val="1000"/>
              </a:spcAft>
              <a:buFont typeface="Wingdings" panose="05000000000000000000" pitchFamily="2" charset="2"/>
              <a:buChar char="§"/>
            </a:pPr>
            <a:r>
              <a:rPr lang="pt-BR" sz="2400" dirty="0">
                <a:effectLst/>
                <a:latin typeface="+mj-lt"/>
                <a:ea typeface="Calibri" panose="020F0502020204030204" pitchFamily="34" charset="0"/>
                <a:cs typeface="Times New Roman" panose="02020603050405020304" pitchFamily="18" charset="0"/>
              </a:rPr>
              <a:t>eventos corporativos; zona de irradiação do CT</a:t>
            </a:r>
          </a:p>
          <a:p>
            <a:pPr marL="342900" indent="-342900">
              <a:lnSpc>
                <a:spcPct val="115000"/>
              </a:lnSpc>
              <a:spcAft>
                <a:spcPts val="1000"/>
              </a:spcAft>
              <a:buFont typeface="Wingdings" panose="05000000000000000000" pitchFamily="2" charset="2"/>
              <a:buChar char="§"/>
            </a:pPr>
            <a:r>
              <a:rPr lang="pt-BR" sz="2400" dirty="0">
                <a:effectLst/>
                <a:latin typeface="+mj-lt"/>
                <a:ea typeface="Calibri" panose="020F0502020204030204" pitchFamily="34" charset="0"/>
                <a:cs typeface="Times New Roman" panose="02020603050405020304" pitchFamily="18" charset="0"/>
              </a:rPr>
              <a:t>liberdade de expressão x </a:t>
            </a:r>
            <a:r>
              <a:rPr lang="pt-BR" sz="2400" i="1" dirty="0">
                <a:effectLst/>
                <a:latin typeface="+mj-lt"/>
                <a:ea typeface="Calibri" panose="020F0502020204030204" pitchFamily="34" charset="0"/>
                <a:cs typeface="Times New Roman" panose="02020603050405020304" pitchFamily="18" charset="0"/>
              </a:rPr>
              <a:t>animus </a:t>
            </a:r>
            <a:r>
              <a:rPr lang="pt-BR" sz="2400" i="1" dirty="0" err="1">
                <a:effectLst/>
                <a:latin typeface="+mj-lt"/>
                <a:ea typeface="Calibri" panose="020F0502020204030204" pitchFamily="34" charset="0"/>
                <a:cs typeface="Times New Roman" panose="02020603050405020304" pitchFamily="18" charset="0"/>
              </a:rPr>
              <a:t>nocendi</a:t>
            </a:r>
            <a:endParaRPr lang="pt-BR" sz="2400" i="1" dirty="0">
              <a:effectLst/>
              <a:latin typeface="+mj-lt"/>
              <a:ea typeface="Calibri" panose="020F0502020204030204" pitchFamily="34" charset="0"/>
              <a:cs typeface="Times New Roman" panose="02020603050405020304" pitchFamily="18" charset="0"/>
            </a:endParaRPr>
          </a:p>
          <a:p>
            <a:pPr>
              <a:lnSpc>
                <a:spcPct val="115000"/>
              </a:lnSpc>
              <a:spcAft>
                <a:spcPts val="1000"/>
              </a:spcAft>
            </a:pPr>
            <a:endParaRPr lang="pt-BR" sz="2400" dirty="0">
              <a:effectLst/>
              <a:latin typeface="+mj-lt"/>
              <a:ea typeface="Calibri" panose="020F0502020204030204" pitchFamily="34" charset="0"/>
              <a:cs typeface="Times New Roman" panose="02020603050405020304" pitchFamily="18" charset="0"/>
            </a:endParaRPr>
          </a:p>
          <a:p>
            <a:pPr algn="just">
              <a:lnSpc>
                <a:spcPct val="115000"/>
              </a:lnSpc>
              <a:spcAft>
                <a:spcPts val="1000"/>
              </a:spcAft>
            </a:pPr>
            <a:r>
              <a:rPr lang="pt-BR" sz="2400" dirty="0">
                <a:effectLst/>
                <a:latin typeface="+mj-lt"/>
                <a:ea typeface="Calibri" panose="020F0502020204030204" pitchFamily="34" charset="0"/>
                <a:cs typeface="Times New Roman" panose="02020603050405020304" pitchFamily="18" charset="0"/>
              </a:rPr>
              <a:t>POSTAGEM DE FOTO EM REDE SOCIAL. JUSTA CAUSA NÃO CONFIGURADA. (...) No caso, conquanto as reclamantes tenham sido</a:t>
            </a:r>
            <a:r>
              <a:rPr lang="pt-BR" sz="2400" u="sng" dirty="0">
                <a:effectLst/>
                <a:latin typeface="+mj-lt"/>
                <a:ea typeface="Calibri" panose="020F0502020204030204" pitchFamily="34" charset="0"/>
                <a:cs typeface="Times New Roman" panose="02020603050405020304" pitchFamily="18" charset="0"/>
              </a:rPr>
              <a:t> fotografadas realizando gesto obsceno</a:t>
            </a:r>
            <a:r>
              <a:rPr lang="pt-BR" sz="2400" dirty="0">
                <a:effectLst/>
                <a:latin typeface="+mj-lt"/>
                <a:ea typeface="Calibri" panose="020F0502020204030204" pitchFamily="34" charset="0"/>
                <a:cs typeface="Times New Roman" panose="02020603050405020304" pitchFamily="18" charset="0"/>
              </a:rPr>
              <a:t>, a medida adotada pela reclamada, consistente na dispensa por JC, reveste-se de </a:t>
            </a:r>
            <a:r>
              <a:rPr lang="pt-BR" sz="2400" u="sng" dirty="0">
                <a:effectLst/>
                <a:latin typeface="+mj-lt"/>
                <a:ea typeface="Calibri" panose="020F0502020204030204" pitchFamily="34" charset="0"/>
                <a:cs typeface="Times New Roman" panose="02020603050405020304" pitchFamily="18" charset="0"/>
              </a:rPr>
              <a:t>rigor excessivo</a:t>
            </a:r>
            <a:r>
              <a:rPr lang="pt-BR" sz="2400" dirty="0">
                <a:effectLst/>
                <a:latin typeface="+mj-lt"/>
                <a:ea typeface="Calibri" panose="020F0502020204030204" pitchFamily="34" charset="0"/>
                <a:cs typeface="Times New Roman" panose="02020603050405020304" pitchFamily="18" charset="0"/>
              </a:rPr>
              <a:t>. </a:t>
            </a:r>
            <a:r>
              <a:rPr lang="pt-BR" sz="2000" dirty="0">
                <a:solidFill>
                  <a:schemeClr val="accent2">
                    <a:lumMod val="20000"/>
                    <a:lumOff val="80000"/>
                  </a:schemeClr>
                </a:solidFill>
                <a:effectLst/>
                <a:latin typeface="+mj-lt"/>
                <a:ea typeface="Calibri" panose="020F0502020204030204" pitchFamily="34" charset="0"/>
                <a:cs typeface="Times New Roman" panose="02020603050405020304" pitchFamily="18" charset="0"/>
              </a:rPr>
              <a:t>(TRT-11. RO 0000268-55.2016.5.11.0004. Julgamento: 27/11/2017)</a:t>
            </a:r>
          </a:p>
        </p:txBody>
      </p:sp>
      <p:pic>
        <p:nvPicPr>
          <p:cNvPr id="2" name="Imagem 1">
            <a:extLst>
              <a:ext uri="{FF2B5EF4-FFF2-40B4-BE49-F238E27FC236}">
                <a16:creationId xmlns:a16="http://schemas.microsoft.com/office/drawing/2014/main" id="{8DAE9AFE-D414-4270-A416-C90722BFE6C0}"/>
              </a:ext>
            </a:extLst>
          </p:cNvPr>
          <p:cNvPicPr>
            <a:picLocks noChangeAspect="1"/>
          </p:cNvPicPr>
          <p:nvPr/>
        </p:nvPicPr>
        <p:blipFill>
          <a:blip r:embed="rId2"/>
          <a:stretch>
            <a:fillRect/>
          </a:stretch>
        </p:blipFill>
        <p:spPr>
          <a:xfrm>
            <a:off x="8567884" y="1074161"/>
            <a:ext cx="3535794" cy="2354839"/>
          </a:xfrm>
          <a:prstGeom prst="rect">
            <a:avLst/>
          </a:prstGeom>
        </p:spPr>
      </p:pic>
    </p:spTree>
    <p:extLst>
      <p:ext uri="{BB962C8B-B14F-4D97-AF65-F5344CB8AC3E}">
        <p14:creationId xmlns:p14="http://schemas.microsoft.com/office/powerpoint/2010/main" val="14176347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2">
            <a:extLst>
              <a:ext uri="{FF2B5EF4-FFF2-40B4-BE49-F238E27FC236}">
                <a16:creationId xmlns:a16="http://schemas.microsoft.com/office/drawing/2014/main" id="{324BB5C9-912F-4119-9DC5-EAC9553BDD8E}"/>
              </a:ext>
            </a:extLst>
          </p:cNvPr>
          <p:cNvGraphicFramePr>
            <a:graphicFrameLocks noGrp="1"/>
          </p:cNvGraphicFramePr>
          <p:nvPr>
            <p:extLst>
              <p:ext uri="{D42A27DB-BD31-4B8C-83A1-F6EECF244321}">
                <p14:modId xmlns:p14="http://schemas.microsoft.com/office/powerpoint/2010/main" val="3292599365"/>
              </p:ext>
            </p:extLst>
          </p:nvPr>
        </p:nvGraphicFramePr>
        <p:xfrm>
          <a:off x="860424" y="1600200"/>
          <a:ext cx="10255251" cy="3657600"/>
        </p:xfrm>
        <a:graphic>
          <a:graphicData uri="http://schemas.openxmlformats.org/drawingml/2006/table">
            <a:tbl>
              <a:tblPr firstRow="1" bandRow="1">
                <a:tableStyleId>{5C22544A-7EE6-4342-B048-85BDC9FD1C3A}</a:tableStyleId>
              </a:tblPr>
              <a:tblGrid>
                <a:gridCol w="10255251">
                  <a:extLst>
                    <a:ext uri="{9D8B030D-6E8A-4147-A177-3AD203B41FA5}">
                      <a16:colId xmlns:a16="http://schemas.microsoft.com/office/drawing/2014/main" val="462357138"/>
                    </a:ext>
                  </a:extLst>
                </a:gridCol>
              </a:tblGrid>
              <a:tr h="1852084">
                <a:tc>
                  <a:txBody>
                    <a:bodyPr/>
                    <a:lstStyle/>
                    <a:p>
                      <a:pPr algn="just"/>
                      <a:r>
                        <a:rPr lang="pt-BR" sz="2400" b="1" kern="1200" dirty="0">
                          <a:solidFill>
                            <a:schemeClr val="lt1"/>
                          </a:solidFill>
                          <a:effectLst/>
                          <a:latin typeface="+mj-lt"/>
                          <a:ea typeface="+mn-ea"/>
                          <a:cs typeface="+mn-cs"/>
                        </a:rPr>
                        <a:t>Migalhas: 14 de março de 2022</a:t>
                      </a:r>
                    </a:p>
                    <a:p>
                      <a:pPr algn="just"/>
                      <a:endParaRPr lang="pt-BR" sz="2400" b="1" kern="1200" dirty="0">
                        <a:solidFill>
                          <a:schemeClr val="lt1"/>
                        </a:solidFill>
                        <a:effectLst/>
                        <a:latin typeface="+mj-lt"/>
                        <a:ea typeface="+mn-ea"/>
                        <a:cs typeface="+mn-cs"/>
                      </a:endParaRPr>
                    </a:p>
                    <a:p>
                      <a:pPr algn="just"/>
                      <a:r>
                        <a:rPr lang="pt-BR" sz="2400" b="1" kern="1200" dirty="0">
                          <a:solidFill>
                            <a:schemeClr val="lt1"/>
                          </a:solidFill>
                          <a:effectLst/>
                          <a:latin typeface="+mj-lt"/>
                          <a:ea typeface="+mn-ea"/>
                          <a:cs typeface="+mn-cs"/>
                        </a:rPr>
                        <a:t>Sentença da 5ª VT Guarulhos - ATSum 1000740-52.2021.5.02.0315 </a:t>
                      </a:r>
                    </a:p>
                    <a:p>
                      <a:pPr algn="just"/>
                      <a:endParaRPr lang="pt-BR" sz="2400" b="1" kern="1200" dirty="0">
                        <a:solidFill>
                          <a:schemeClr val="lt1"/>
                        </a:solidFill>
                        <a:effectLst/>
                        <a:latin typeface="+mj-lt"/>
                        <a:ea typeface="+mn-ea"/>
                        <a:cs typeface="+mn-cs"/>
                      </a:endParaRPr>
                    </a:p>
                    <a:p>
                      <a:pPr algn="just"/>
                      <a:r>
                        <a:rPr lang="pt-BR" sz="2400" b="1" kern="1200" dirty="0">
                          <a:solidFill>
                            <a:schemeClr val="lt1"/>
                          </a:solidFill>
                          <a:effectLst/>
                          <a:latin typeface="+mj-lt"/>
                          <a:ea typeface="+mn-ea"/>
                          <a:cs typeface="+mn-cs"/>
                        </a:rPr>
                        <a:t>“Vê-se que a </a:t>
                      </a:r>
                      <a:r>
                        <a:rPr lang="pt-BR" sz="2400" b="1" kern="1200" dirty="0" err="1">
                          <a:solidFill>
                            <a:schemeClr val="lt1"/>
                          </a:solidFill>
                          <a:effectLst/>
                          <a:latin typeface="+mj-lt"/>
                          <a:ea typeface="+mn-ea"/>
                          <a:cs typeface="+mn-cs"/>
                        </a:rPr>
                        <a:t>Rcte</a:t>
                      </a:r>
                      <a:r>
                        <a:rPr lang="pt-BR" sz="2400" b="1" kern="1200" dirty="0">
                          <a:solidFill>
                            <a:schemeClr val="lt1"/>
                          </a:solidFill>
                          <a:effectLst/>
                          <a:latin typeface="+mj-lt"/>
                          <a:ea typeface="+mn-ea"/>
                          <a:cs typeface="+mn-cs"/>
                        </a:rPr>
                        <a:t> excedeu ao seu direito de expressão ... Havia vários outros meios + adequados dos quais poderia ter lançado mão a empregada, tais como a ação com pedido de rescisão indireta, denúncia ao sindicato ou ao MPT, tendo preferido expor publicamente sua insatisfação por meio de menções pejorativas. </a:t>
                      </a:r>
                    </a:p>
                    <a:p>
                      <a:endParaRPr lang="pt-BR" dirty="0"/>
                    </a:p>
                  </a:txBody>
                  <a:tcPr>
                    <a:solidFill>
                      <a:srgbClr val="39736B"/>
                    </a:solidFill>
                  </a:tcPr>
                </a:tc>
                <a:extLst>
                  <a:ext uri="{0D108BD9-81ED-4DB2-BD59-A6C34878D82A}">
                    <a16:rowId xmlns:a16="http://schemas.microsoft.com/office/drawing/2014/main" val="3429016537"/>
                  </a:ext>
                </a:extLst>
              </a:tr>
            </a:tbl>
          </a:graphicData>
        </a:graphic>
      </p:graphicFrame>
    </p:spTree>
    <p:extLst>
      <p:ext uri="{BB962C8B-B14F-4D97-AF65-F5344CB8AC3E}">
        <p14:creationId xmlns:p14="http://schemas.microsoft.com/office/powerpoint/2010/main" val="1961383306"/>
      </p:ext>
    </p:extLst>
  </p:cSld>
  <p:clrMapOvr>
    <a:masterClrMapping/>
  </p:clrMapOvr>
  <p:transition spd="med">
    <p:pull/>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6755C6AD-0A67-4F76-B2DE-28E61719C0E9}"/>
              </a:ext>
            </a:extLst>
          </p:cNvPr>
          <p:cNvSpPr txBox="1"/>
          <p:nvPr/>
        </p:nvSpPr>
        <p:spPr>
          <a:xfrm>
            <a:off x="257175" y="389540"/>
            <a:ext cx="10887075" cy="6049861"/>
          </a:xfrm>
          <a:prstGeom prst="rect">
            <a:avLst/>
          </a:prstGeom>
          <a:noFill/>
        </p:spPr>
        <p:txBody>
          <a:bodyPr wrap="square">
            <a:spAutoFit/>
          </a:bodyPr>
          <a:lstStyle/>
          <a:p>
            <a:pPr algn="just">
              <a:lnSpc>
                <a:spcPct val="115000"/>
              </a:lnSpc>
              <a:spcAft>
                <a:spcPts val="1000"/>
              </a:spcAft>
            </a:pPr>
            <a:r>
              <a:rPr lang="pt-BR" sz="3200" dirty="0">
                <a:solidFill>
                  <a:srgbClr val="FFFF00"/>
                </a:solidFill>
                <a:effectLst/>
                <a:latin typeface="+mj-lt"/>
                <a:ea typeface="Calibri" panose="020F0502020204030204" pitchFamily="34" charset="0"/>
                <a:cs typeface="Times New Roman" panose="02020603050405020304" pitchFamily="18" charset="0"/>
              </a:rPr>
              <a:t>Organizações de tendência</a:t>
            </a:r>
          </a:p>
          <a:p>
            <a:pPr marL="342900" indent="-342900" algn="just">
              <a:lnSpc>
                <a:spcPct val="115000"/>
              </a:lnSpc>
              <a:spcAft>
                <a:spcPts val="1000"/>
              </a:spcAft>
              <a:buFont typeface="Wingdings" panose="05000000000000000000" pitchFamily="2" charset="2"/>
              <a:buChar char="§"/>
            </a:pPr>
            <a:r>
              <a:rPr lang="pt-BR" sz="2000" dirty="0">
                <a:effectLst/>
                <a:latin typeface="+mj-lt"/>
                <a:ea typeface="Calibri" panose="020F0502020204030204" pitchFamily="34" charset="0"/>
                <a:cs typeface="Times New Roman" panose="02020603050405020304" pitchFamily="18" charset="0"/>
              </a:rPr>
              <a:t>prestigia o pluralismo político, </a:t>
            </a:r>
          </a:p>
          <a:p>
            <a:pPr marL="342900" indent="-342900" algn="just">
              <a:lnSpc>
                <a:spcPct val="115000"/>
              </a:lnSpc>
              <a:spcAft>
                <a:spcPts val="1000"/>
              </a:spcAft>
              <a:buFont typeface="Wingdings" panose="05000000000000000000" pitchFamily="2" charset="2"/>
              <a:buChar char="§"/>
            </a:pPr>
            <a:r>
              <a:rPr lang="pt-BR" sz="2000" dirty="0">
                <a:effectLst/>
                <a:latin typeface="+mj-lt"/>
                <a:ea typeface="Calibri" panose="020F0502020204030204" pitchFamily="34" charset="0"/>
                <a:cs typeface="Times New Roman" panose="02020603050405020304" pitchFamily="18" charset="0"/>
              </a:rPr>
              <a:t>a liberdade religiosa e </a:t>
            </a:r>
          </a:p>
          <a:p>
            <a:pPr marL="342900" indent="-342900" algn="just">
              <a:lnSpc>
                <a:spcPct val="115000"/>
              </a:lnSpc>
              <a:spcAft>
                <a:spcPts val="1000"/>
              </a:spcAft>
              <a:buFont typeface="Wingdings" panose="05000000000000000000" pitchFamily="2" charset="2"/>
              <a:buChar char="§"/>
            </a:pPr>
            <a:r>
              <a:rPr lang="pt-BR" sz="2000" dirty="0">
                <a:effectLst/>
                <a:latin typeface="+mj-lt"/>
                <a:ea typeface="Calibri" panose="020F0502020204030204" pitchFamily="34" charset="0"/>
                <a:cs typeface="Times New Roman" panose="02020603050405020304" pitchFamily="18" charset="0"/>
              </a:rPr>
              <a:t>o associativismo de classe (art. 1º, V; 5º.VI; 8º, CF)</a:t>
            </a:r>
          </a:p>
          <a:p>
            <a:pPr marL="342900" indent="-342900" algn="just">
              <a:lnSpc>
                <a:spcPct val="115000"/>
              </a:lnSpc>
              <a:spcAft>
                <a:spcPts val="1000"/>
              </a:spcAft>
              <a:buFont typeface="Wingdings" panose="05000000000000000000" pitchFamily="2" charset="2"/>
              <a:buChar char="§"/>
            </a:pPr>
            <a:endParaRPr lang="pt-BR" sz="2000" dirty="0">
              <a:effectLst/>
              <a:latin typeface="+mj-lt"/>
              <a:ea typeface="Calibri" panose="020F0502020204030204" pitchFamily="34" charset="0"/>
              <a:cs typeface="Times New Roman" panose="02020603050405020304" pitchFamily="18" charset="0"/>
            </a:endParaRPr>
          </a:p>
          <a:p>
            <a:pPr marL="342900" indent="-342900" algn="just">
              <a:lnSpc>
                <a:spcPct val="115000"/>
              </a:lnSpc>
              <a:spcAft>
                <a:spcPts val="1000"/>
              </a:spcAft>
              <a:buFont typeface="Wingdings" panose="05000000000000000000" pitchFamily="2" charset="2"/>
              <a:buChar char="§"/>
            </a:pPr>
            <a:r>
              <a:rPr lang="pt-BR" sz="2000" dirty="0">
                <a:effectLst/>
                <a:latin typeface="+mj-lt"/>
                <a:ea typeface="Calibri" panose="020F0502020204030204" pitchFamily="34" charset="0"/>
                <a:cs typeface="Times New Roman" panose="02020603050405020304" pitchFamily="18" charset="0"/>
              </a:rPr>
              <a:t>há poucas profissões com restrições legais: </a:t>
            </a:r>
          </a:p>
          <a:p>
            <a:pPr algn="just">
              <a:lnSpc>
                <a:spcPct val="115000"/>
              </a:lnSpc>
              <a:spcAft>
                <a:spcPts val="1000"/>
              </a:spcAft>
            </a:pPr>
            <a:r>
              <a:rPr lang="pt-BR" sz="2000" dirty="0">
                <a:latin typeface="+mj-lt"/>
                <a:ea typeface="Calibri" panose="020F0502020204030204" pitchFamily="34" charset="0"/>
                <a:cs typeface="Times New Roman" panose="02020603050405020304" pitchFamily="18" charset="0"/>
              </a:rPr>
              <a:t>     </a:t>
            </a:r>
            <a:r>
              <a:rPr lang="pt-BR" sz="2000" dirty="0">
                <a:effectLst/>
                <a:latin typeface="+mj-lt"/>
                <a:ea typeface="Calibri" panose="020F0502020204030204" pitchFamily="34" charset="0"/>
                <a:cs typeface="Times New Roman" panose="02020603050405020304" pitchFamily="18" charset="0"/>
              </a:rPr>
              <a:t>Estatuto/OAB, art. 34 XXV; LOMAN n. 35/79 </a:t>
            </a:r>
          </a:p>
          <a:p>
            <a:pPr algn="just">
              <a:lnSpc>
                <a:spcPct val="115000"/>
              </a:lnSpc>
              <a:spcAft>
                <a:spcPts val="1000"/>
              </a:spcAft>
            </a:pPr>
            <a:endParaRPr lang="pt-BR" sz="2000" dirty="0">
              <a:latin typeface="+mj-lt"/>
              <a:ea typeface="Calibri" panose="020F0502020204030204" pitchFamily="34" charset="0"/>
              <a:cs typeface="Times New Roman" panose="02020603050405020304" pitchFamily="18" charset="0"/>
            </a:endParaRPr>
          </a:p>
          <a:p>
            <a:pPr algn="just">
              <a:lnSpc>
                <a:spcPct val="115000"/>
              </a:lnSpc>
              <a:spcAft>
                <a:spcPts val="1000"/>
              </a:spcAft>
            </a:pPr>
            <a:r>
              <a:rPr lang="pt-BR" sz="2000" dirty="0">
                <a:solidFill>
                  <a:srgbClr val="FFC000"/>
                </a:solidFill>
                <a:effectLst/>
                <a:latin typeface="+mj-lt"/>
                <a:ea typeface="Calibri" panose="020F0502020204030204" pitchFamily="34" charset="0"/>
                <a:cs typeface="Times New Roman" panose="02020603050405020304" pitchFamily="18" charset="0"/>
              </a:rPr>
              <a:t>Jurisprudência: </a:t>
            </a:r>
          </a:p>
          <a:p>
            <a:pPr algn="just">
              <a:lnSpc>
                <a:spcPct val="115000"/>
              </a:lnSpc>
              <a:spcAft>
                <a:spcPts val="1000"/>
              </a:spcAft>
            </a:pPr>
            <a:endParaRPr lang="pt-BR" sz="2000" dirty="0">
              <a:effectLst/>
              <a:latin typeface="+mj-lt"/>
              <a:ea typeface="Calibri" panose="020F0502020204030204" pitchFamily="34" charset="0"/>
              <a:cs typeface="Times New Roman" panose="02020603050405020304" pitchFamily="18" charset="0"/>
            </a:endParaRPr>
          </a:p>
          <a:p>
            <a:pPr algn="just"/>
            <a:r>
              <a:rPr lang="pt-BR" sz="2000" dirty="0">
                <a:effectLst/>
                <a:latin typeface="+mj-lt"/>
                <a:ea typeface="Calibri" panose="020F0502020204030204" pitchFamily="34" charset="0"/>
                <a:cs typeface="Times New Roman" panose="02020603050405020304" pitchFamily="18" charset="0"/>
              </a:rPr>
              <a:t>ORGANIZAÇÃO DE TENDÊNCIA (</a:t>
            </a:r>
            <a:r>
              <a:rPr lang="pt-BR" sz="2000" b="1" u="sng" dirty="0">
                <a:effectLst/>
                <a:latin typeface="+mj-lt"/>
                <a:ea typeface="Calibri" panose="020F0502020204030204" pitchFamily="34" charset="0"/>
                <a:cs typeface="Times New Roman" panose="02020603050405020304" pitchFamily="18" charset="0"/>
              </a:rPr>
              <a:t>COLÉGIO CATÓLICO</a:t>
            </a:r>
            <a:r>
              <a:rPr lang="pt-BR" sz="2000" dirty="0">
                <a:effectLst/>
                <a:latin typeface="+mj-lt"/>
                <a:ea typeface="Calibri" panose="020F0502020204030204" pitchFamily="34" charset="0"/>
                <a:cs typeface="Times New Roman" panose="02020603050405020304" pitchFamily="18" charset="0"/>
              </a:rPr>
              <a:t>). VIOLAÇÃO À LIBERDADE DE MANIFESTAÇÃO DE PENSAMENTO DO EMPREGADO (</a:t>
            </a:r>
            <a:r>
              <a:rPr lang="pt-BR" sz="2000" b="1" dirty="0">
                <a:effectLst/>
                <a:latin typeface="+mj-lt"/>
                <a:ea typeface="Calibri" panose="020F0502020204030204" pitchFamily="34" charset="0"/>
                <a:cs typeface="Times New Roman" panose="02020603050405020304" pitchFamily="18" charset="0"/>
              </a:rPr>
              <a:t>PROFESSOR DE QUÍMICA</a:t>
            </a:r>
            <a:r>
              <a:rPr lang="pt-BR" sz="2000" dirty="0">
                <a:effectLst/>
                <a:latin typeface="+mj-lt"/>
                <a:ea typeface="Calibri" panose="020F0502020204030204" pitchFamily="34" charset="0"/>
                <a:cs typeface="Times New Roman" panose="02020603050405020304" pitchFamily="18" charset="0"/>
              </a:rPr>
              <a:t>). DEVER DE REPARAÇÃO. (TRT-RO, RO n. 0190800-65.2009.5.01.0244, Ac. 7ª T. </a:t>
            </a:r>
            <a:r>
              <a:rPr lang="pt-BR" sz="2000" dirty="0" err="1">
                <a:effectLst/>
                <a:latin typeface="+mj-lt"/>
                <a:ea typeface="Calibri" panose="020F0502020204030204" pitchFamily="34" charset="0"/>
                <a:cs typeface="Times New Roman" panose="02020603050405020304" pitchFamily="18" charset="0"/>
              </a:rPr>
              <a:t>julg</a:t>
            </a:r>
            <a:r>
              <a:rPr lang="pt-BR" sz="2000" dirty="0">
                <a:effectLst/>
                <a:latin typeface="+mj-lt"/>
                <a:ea typeface="Calibri" panose="020F0502020204030204" pitchFamily="34" charset="0"/>
                <a:cs typeface="Times New Roman" panose="02020603050405020304" pitchFamily="18" charset="0"/>
              </a:rPr>
              <a:t>: 24/4/2013)</a:t>
            </a:r>
            <a:endParaRPr lang="pt-BR" sz="2000" dirty="0">
              <a:latin typeface="+mj-lt"/>
            </a:endParaRPr>
          </a:p>
        </p:txBody>
      </p:sp>
    </p:spTree>
    <p:extLst>
      <p:ext uri="{BB962C8B-B14F-4D97-AF65-F5344CB8AC3E}">
        <p14:creationId xmlns:p14="http://schemas.microsoft.com/office/powerpoint/2010/main" val="1233817068"/>
      </p:ext>
    </p:extLst>
  </p:cSld>
  <p:clrMapOvr>
    <a:masterClrMapping/>
  </p:clrMapOvr>
  <p:transition spd="med">
    <p:pull/>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43D31B21-04CB-46DB-9513-BF1C731AE8C5}"/>
              </a:ext>
            </a:extLst>
          </p:cNvPr>
          <p:cNvPicPr>
            <a:picLocks noChangeAspect="1"/>
          </p:cNvPicPr>
          <p:nvPr/>
        </p:nvPicPr>
        <p:blipFill>
          <a:blip r:embed="rId2"/>
          <a:stretch>
            <a:fillRect/>
          </a:stretch>
        </p:blipFill>
        <p:spPr>
          <a:xfrm>
            <a:off x="8714973" y="1257299"/>
            <a:ext cx="3398732" cy="2265218"/>
          </a:xfrm>
          <a:prstGeom prst="rect">
            <a:avLst/>
          </a:prstGeom>
        </p:spPr>
      </p:pic>
      <p:sp>
        <p:nvSpPr>
          <p:cNvPr id="4" name="CaixaDeTexto 3">
            <a:extLst>
              <a:ext uri="{FF2B5EF4-FFF2-40B4-BE49-F238E27FC236}">
                <a16:creationId xmlns:a16="http://schemas.microsoft.com/office/drawing/2014/main" id="{323B3C87-B9FF-41A4-85F5-B9CCF70AC468}"/>
              </a:ext>
            </a:extLst>
          </p:cNvPr>
          <p:cNvSpPr txBox="1"/>
          <p:nvPr/>
        </p:nvSpPr>
        <p:spPr>
          <a:xfrm>
            <a:off x="270160" y="498762"/>
            <a:ext cx="8382866" cy="5170646"/>
          </a:xfrm>
          <a:prstGeom prst="rect">
            <a:avLst/>
          </a:prstGeom>
          <a:noFill/>
        </p:spPr>
        <p:txBody>
          <a:bodyPr wrap="square">
            <a:spAutoFit/>
          </a:bodyPr>
          <a:lstStyle/>
          <a:p>
            <a:r>
              <a:rPr lang="pt-BR" sz="2400" dirty="0"/>
              <a:t>“Embora a </a:t>
            </a:r>
            <a:r>
              <a:rPr lang="pt-BR" sz="2400" dirty="0" err="1"/>
              <a:t>Rcda</a:t>
            </a:r>
            <a:r>
              <a:rPr lang="pt-BR" sz="2400" dirty="0"/>
              <a:t> possa dispensar o empregado, no presente caso, houve abuso desse direito, já que o </a:t>
            </a:r>
            <a:r>
              <a:rPr lang="pt-BR" sz="2400" u="sng" dirty="0"/>
              <a:t>professor, que era de química e não de religião</a:t>
            </a:r>
            <a:r>
              <a:rPr lang="pt-BR" sz="2400" dirty="0"/>
              <a:t>, contava com uma década de trabalho para a </a:t>
            </a:r>
            <a:r>
              <a:rPr lang="pt-BR" sz="2400" dirty="0" err="1"/>
              <a:t>Rcda</a:t>
            </a:r>
            <a:r>
              <a:rPr lang="pt-BR" sz="2400" dirty="0"/>
              <a:t> não tinha registro de má conduta e foi dispensado arbitrariamente </a:t>
            </a:r>
            <a:r>
              <a:rPr lang="pt-BR" sz="2400" u="sng" dirty="0"/>
              <a:t>após ser retirado desrespeitosamente no meio de uma aula</a:t>
            </a:r>
            <a:r>
              <a:rPr lang="pt-BR" sz="2400" dirty="0"/>
              <a:t>, sequer tendo a oportunidade de despedir-se de seus alunos. E </a:t>
            </a:r>
            <a:r>
              <a:rPr lang="pt-BR" sz="2400" u="sng" dirty="0"/>
              <a:t>a razão principal para tanto, foi a publicação e venda de seu livro de piadas na livraria terceirizada do colégio</a:t>
            </a:r>
            <a:r>
              <a:rPr lang="pt-BR" sz="2400" dirty="0"/>
              <a:t>, o qual não era utilizado como material didático e nem atentava contra a finalidade principal ou os valores religiosos ínsitos à instituição</a:t>
            </a:r>
            <a:r>
              <a:rPr lang="pt-BR" sz="2000" dirty="0"/>
              <a:t>”. </a:t>
            </a:r>
            <a:r>
              <a:rPr lang="pt-BR" dirty="0">
                <a:solidFill>
                  <a:schemeClr val="accent1">
                    <a:lumMod val="40000"/>
                    <a:lumOff val="60000"/>
                  </a:schemeClr>
                </a:solidFill>
                <a:effectLst/>
                <a:latin typeface="+mj-lt"/>
                <a:ea typeface="Calibri" panose="020F0502020204030204" pitchFamily="34" charset="0"/>
                <a:cs typeface="Times New Roman" panose="02020603050405020304" pitchFamily="18" charset="0"/>
              </a:rPr>
              <a:t>(TRT-RO, RO n. 0190800-65.2009.5.01.0244, Ac. 7ª T. julgado: 24/4/2013)</a:t>
            </a:r>
            <a:endParaRPr lang="pt-BR" dirty="0">
              <a:solidFill>
                <a:schemeClr val="accent1">
                  <a:lumMod val="40000"/>
                  <a:lumOff val="60000"/>
                </a:schemeClr>
              </a:solidFill>
            </a:endParaRPr>
          </a:p>
        </p:txBody>
      </p:sp>
    </p:spTree>
    <p:extLst>
      <p:ext uri="{BB962C8B-B14F-4D97-AF65-F5344CB8AC3E}">
        <p14:creationId xmlns:p14="http://schemas.microsoft.com/office/powerpoint/2010/main" val="37042105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AFF47BC3-2CF1-4DFF-94D9-6035E64EC8F0}"/>
              </a:ext>
            </a:extLst>
          </p:cNvPr>
          <p:cNvSpPr txBox="1"/>
          <p:nvPr/>
        </p:nvSpPr>
        <p:spPr>
          <a:xfrm>
            <a:off x="563165" y="887812"/>
            <a:ext cx="10608470" cy="4493731"/>
          </a:xfrm>
          <a:prstGeom prst="rect">
            <a:avLst/>
          </a:prstGeom>
          <a:noFill/>
        </p:spPr>
        <p:txBody>
          <a:bodyPr wrap="square">
            <a:spAutoFit/>
          </a:bodyPr>
          <a:lstStyle/>
          <a:p>
            <a:pPr algn="just">
              <a:lnSpc>
                <a:spcPct val="115000"/>
              </a:lnSpc>
              <a:spcAft>
                <a:spcPts val="1000"/>
              </a:spcAft>
            </a:pPr>
            <a:r>
              <a:rPr lang="pt-BR" sz="2400" dirty="0">
                <a:effectLst/>
                <a:ea typeface="Calibri" panose="020F0502020204030204" pitchFamily="34" charset="0"/>
                <a:cs typeface="Times New Roman" panose="02020603050405020304" pitchFamily="18" charset="0"/>
              </a:rPr>
              <a:t>“Os empregados </a:t>
            </a:r>
            <a:r>
              <a:rPr lang="pt-BR" sz="2400" u="sng" dirty="0">
                <a:effectLst/>
                <a:ea typeface="Calibri" panose="020F0502020204030204" pitchFamily="34" charset="0"/>
                <a:cs typeface="Times New Roman" panose="02020603050405020304" pitchFamily="18" charset="0"/>
              </a:rPr>
              <a:t>portadores da tendência</a:t>
            </a:r>
            <a:r>
              <a:rPr lang="pt-BR" sz="2400" dirty="0">
                <a:effectLst/>
                <a:ea typeface="Calibri" panose="020F0502020204030204" pitchFamily="34" charset="0"/>
                <a:cs typeface="Times New Roman" panose="02020603050405020304" pitchFamily="18" charset="0"/>
              </a:rPr>
              <a:t> </a:t>
            </a:r>
            <a:r>
              <a:rPr lang="pt-BR" sz="2400" dirty="0">
                <a:solidFill>
                  <a:srgbClr val="FFC000"/>
                </a:solidFill>
                <a:effectLst/>
                <a:ea typeface="Calibri" panose="020F0502020204030204" pitchFamily="34" charset="0"/>
                <a:cs typeface="Times New Roman" panose="02020603050405020304" pitchFamily="18" charset="0"/>
              </a:rPr>
              <a:t>têm deveres pessoais e éticos resultantes da fidelidade à empresa</a:t>
            </a:r>
            <a:r>
              <a:rPr lang="pt-BR" sz="2400" dirty="0">
                <a:effectLst/>
                <a:ea typeface="Calibri" panose="020F0502020204030204" pitchFamily="34" charset="0"/>
                <a:cs typeface="Times New Roman" panose="02020603050405020304" pitchFamily="18" charset="0"/>
              </a:rPr>
              <a:t>. Promovem e protegem o interesse do empregador quando estão cumprindo com suas obrigações laborativas e, também, quando estão fora do seu local e horário de trabalho. </a:t>
            </a:r>
          </a:p>
          <a:p>
            <a:pPr algn="just">
              <a:lnSpc>
                <a:spcPct val="115000"/>
              </a:lnSpc>
              <a:spcAft>
                <a:spcPts val="1000"/>
              </a:spcAft>
            </a:pPr>
            <a:endParaRPr lang="pt-BR" sz="2400" dirty="0">
              <a:ea typeface="Calibri" panose="020F0502020204030204" pitchFamily="34" charset="0"/>
              <a:cs typeface="Times New Roman" panose="02020603050405020304" pitchFamily="18" charset="0"/>
            </a:endParaRPr>
          </a:p>
          <a:p>
            <a:pPr algn="just">
              <a:lnSpc>
                <a:spcPct val="115000"/>
              </a:lnSpc>
              <a:spcAft>
                <a:spcPts val="1000"/>
              </a:spcAft>
            </a:pPr>
            <a:r>
              <a:rPr lang="pt-BR" sz="2400" dirty="0">
                <a:effectLst/>
                <a:ea typeface="Calibri" panose="020F0502020204030204" pitchFamily="34" charset="0"/>
                <a:cs typeface="Times New Roman" panose="02020603050405020304" pitchFamily="18" charset="0"/>
              </a:rPr>
              <a:t>Aqueles que exercem </a:t>
            </a:r>
            <a:r>
              <a:rPr lang="pt-BR" sz="2400" u="sng" dirty="0">
                <a:effectLst/>
                <a:ea typeface="Calibri" panose="020F0502020204030204" pitchFamily="34" charset="0"/>
                <a:cs typeface="Times New Roman" panose="02020603050405020304" pitchFamily="18" charset="0"/>
              </a:rPr>
              <a:t>atividades neutras</a:t>
            </a:r>
            <a:r>
              <a:rPr lang="pt-BR" sz="2400" dirty="0">
                <a:effectLst/>
                <a:ea typeface="Calibri" panose="020F0502020204030204" pitchFamily="34" charset="0"/>
                <a:cs typeface="Times New Roman" panose="02020603050405020304" pitchFamily="18" charset="0"/>
              </a:rPr>
              <a:t> </a:t>
            </a:r>
            <a:r>
              <a:rPr lang="pt-BR" sz="2400" dirty="0">
                <a:solidFill>
                  <a:srgbClr val="FFC000"/>
                </a:solidFill>
                <a:effectLst/>
                <a:ea typeface="Calibri" panose="020F0502020204030204" pitchFamily="34" charset="0"/>
                <a:cs typeface="Times New Roman" panose="02020603050405020304" pitchFamily="18" charset="0"/>
              </a:rPr>
              <a:t>não fazem parte das atividades ideológicas da empresa</a:t>
            </a:r>
            <a:r>
              <a:rPr lang="pt-BR" sz="2400" dirty="0">
                <a:effectLst/>
                <a:ea typeface="Calibri" panose="020F0502020204030204" pitchFamily="34" charset="0"/>
                <a:cs typeface="Times New Roman" panose="02020603050405020304" pitchFamily="18" charset="0"/>
              </a:rPr>
              <a:t>, portanto, não podem sofrer discriminações". </a:t>
            </a:r>
            <a:r>
              <a:rPr lang="pt-BR" sz="2000" dirty="0">
                <a:solidFill>
                  <a:schemeClr val="accent2">
                    <a:lumMod val="20000"/>
                    <a:lumOff val="80000"/>
                  </a:schemeClr>
                </a:solidFill>
                <a:effectLst/>
                <a:ea typeface="Calibri" panose="020F0502020204030204" pitchFamily="34" charset="0"/>
                <a:cs typeface="Times New Roman" panose="02020603050405020304" pitchFamily="18" charset="0"/>
              </a:rPr>
              <a:t>(Cf. MANSUR, Rosana Maria Vieira e BARACAT, Eduardo </a:t>
            </a:r>
            <a:r>
              <a:rPr lang="pt-BR" sz="2000" dirty="0" err="1">
                <a:solidFill>
                  <a:schemeClr val="accent2">
                    <a:lumMod val="20000"/>
                    <a:lumOff val="80000"/>
                  </a:schemeClr>
                </a:solidFill>
                <a:effectLst/>
                <a:ea typeface="Calibri" panose="020F0502020204030204" pitchFamily="34" charset="0"/>
                <a:cs typeface="Times New Roman" panose="02020603050405020304" pitchFamily="18" charset="0"/>
              </a:rPr>
              <a:t>Milléo</a:t>
            </a:r>
            <a:r>
              <a:rPr lang="pt-BR" sz="2000" dirty="0">
                <a:solidFill>
                  <a:schemeClr val="accent2">
                    <a:lumMod val="20000"/>
                    <a:lumOff val="80000"/>
                  </a:schemeClr>
                </a:solidFill>
                <a:effectLst/>
                <a:ea typeface="Calibri" panose="020F0502020204030204" pitchFamily="34" charset="0"/>
                <a:cs typeface="Times New Roman" panose="02020603050405020304" pitchFamily="18" charset="0"/>
              </a:rPr>
              <a:t>. Controle </a:t>
            </a:r>
            <a:r>
              <a:rPr lang="pt-BR" sz="2000" dirty="0" err="1">
                <a:solidFill>
                  <a:schemeClr val="accent2">
                    <a:lumMod val="20000"/>
                    <a:lumOff val="80000"/>
                  </a:schemeClr>
                </a:solidFill>
                <a:effectLst/>
                <a:ea typeface="Calibri" panose="020F0502020204030204" pitchFamily="34" charset="0"/>
                <a:cs typeface="Times New Roman" panose="02020603050405020304" pitchFamily="18" charset="0"/>
              </a:rPr>
              <a:t>extralaboral</a:t>
            </a:r>
            <a:r>
              <a:rPr lang="pt-BR" sz="2000" dirty="0">
                <a:solidFill>
                  <a:schemeClr val="accent2">
                    <a:lumMod val="20000"/>
                    <a:lumOff val="80000"/>
                  </a:schemeClr>
                </a:solidFill>
                <a:effectLst/>
                <a:ea typeface="Calibri" panose="020F0502020204030204" pitchFamily="34" charset="0"/>
                <a:cs typeface="Times New Roman" panose="02020603050405020304" pitchFamily="18" charset="0"/>
              </a:rPr>
              <a:t>. pp. 233-252. Juruá, 2011, pp. 243.)</a:t>
            </a:r>
          </a:p>
        </p:txBody>
      </p:sp>
    </p:spTree>
    <p:extLst>
      <p:ext uri="{BB962C8B-B14F-4D97-AF65-F5344CB8AC3E}">
        <p14:creationId xmlns:p14="http://schemas.microsoft.com/office/powerpoint/2010/main" val="2760295930"/>
      </p:ext>
    </p:extLst>
  </p:cSld>
  <p:clrMapOvr>
    <a:masterClrMapping/>
  </p:clrMapOvr>
  <p:transition spd="slow">
    <p:wip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EEA29E0F-4C11-406C-A6B1-D0257DBA0F24}"/>
              </a:ext>
            </a:extLst>
          </p:cNvPr>
          <p:cNvSpPr txBox="1"/>
          <p:nvPr/>
        </p:nvSpPr>
        <p:spPr>
          <a:xfrm>
            <a:off x="428624" y="228600"/>
            <a:ext cx="10887075" cy="5367688"/>
          </a:xfrm>
          <a:prstGeom prst="rect">
            <a:avLst/>
          </a:prstGeom>
          <a:noFill/>
        </p:spPr>
        <p:txBody>
          <a:bodyPr wrap="square">
            <a:spAutoFit/>
          </a:bodyPr>
          <a:lstStyle/>
          <a:p>
            <a:pPr>
              <a:lnSpc>
                <a:spcPct val="115000"/>
              </a:lnSpc>
              <a:spcAft>
                <a:spcPts val="1000"/>
              </a:spcAft>
            </a:pPr>
            <a:r>
              <a:rPr lang="pt-BR" sz="2400" b="1" dirty="0">
                <a:solidFill>
                  <a:srgbClr val="FFFF00"/>
                </a:solidFill>
                <a:effectLst/>
                <a:latin typeface="+mj-lt"/>
                <a:ea typeface="Calibri" panose="020F0502020204030204" pitchFamily="34" charset="0"/>
                <a:cs typeface="Times New Roman" panose="02020603050405020304" pitchFamily="18" charset="0"/>
              </a:rPr>
              <a:t>Uso de imagem – art. 20 do Código Civil:</a:t>
            </a:r>
            <a:endParaRPr lang="pt-BR" sz="2400" dirty="0">
              <a:solidFill>
                <a:srgbClr val="FFFF00"/>
              </a:solidFill>
              <a:effectLst/>
              <a:latin typeface="+mj-lt"/>
              <a:ea typeface="Calibri" panose="020F0502020204030204" pitchFamily="34" charset="0"/>
              <a:cs typeface="Times New Roman" panose="02020603050405020304" pitchFamily="18" charset="0"/>
            </a:endParaRPr>
          </a:p>
          <a:p>
            <a:pPr>
              <a:lnSpc>
                <a:spcPct val="115000"/>
              </a:lnSpc>
              <a:spcAft>
                <a:spcPts val="1000"/>
              </a:spcAft>
            </a:pPr>
            <a:r>
              <a:rPr lang="pt-BR" sz="2400" dirty="0">
                <a:effectLst/>
                <a:latin typeface="+mj-lt"/>
                <a:ea typeface="Calibri" panose="020F0502020204030204" pitchFamily="34" charset="0"/>
                <a:cs typeface="Times New Roman" panose="02020603050405020304" pitchFamily="18" charset="0"/>
              </a:rPr>
              <a:t> </a:t>
            </a:r>
          </a:p>
          <a:p>
            <a:pPr algn="just">
              <a:lnSpc>
                <a:spcPct val="115000"/>
              </a:lnSpc>
              <a:spcAft>
                <a:spcPts val="1000"/>
              </a:spcAft>
            </a:pPr>
            <a:r>
              <a:rPr lang="pt-BR" sz="2400" dirty="0">
                <a:effectLst/>
                <a:latin typeface="+mj-lt"/>
                <a:ea typeface="Calibri" panose="020F0502020204030204" pitchFamily="34" charset="0"/>
                <a:cs typeface="Times New Roman" panose="02020603050405020304" pitchFamily="18" charset="0"/>
              </a:rPr>
              <a:t>DANO MORAL. DIREITO DE IMAGEM.</a:t>
            </a:r>
            <a:r>
              <a:rPr lang="pt-BR" sz="2400" dirty="0">
                <a:effectLst/>
                <a:latin typeface="+mj-lt"/>
                <a:ea typeface="Calibri" panose="020F0502020204030204" pitchFamily="34" charset="0"/>
                <a:cs typeface="CIDFont+F2"/>
              </a:rPr>
              <a:t> (...) 4. Consoante se depreende do art. 20 do Código Civil de 2002, o uso da imagem de uma pessoa, sem autorização, para fins comerciais, ainda que não haja ofensa, constitui ato ilícito. (E-RR - 40540-81.2006.5.01.0049, SBDI-1, DEJT 26/04/2013)</a:t>
            </a:r>
            <a:endParaRPr lang="pt-BR" sz="2400" dirty="0">
              <a:effectLst/>
              <a:latin typeface="+mj-lt"/>
              <a:ea typeface="Calibri" panose="020F0502020204030204" pitchFamily="34" charset="0"/>
              <a:cs typeface="Times New Roman" panose="02020603050405020304" pitchFamily="18" charset="0"/>
            </a:endParaRPr>
          </a:p>
          <a:p>
            <a:pPr algn="just">
              <a:lnSpc>
                <a:spcPct val="115000"/>
              </a:lnSpc>
              <a:spcAft>
                <a:spcPts val="1000"/>
              </a:spcAft>
            </a:pPr>
            <a:r>
              <a:rPr lang="pt-BR" sz="2400" u="sng" dirty="0">
                <a:effectLst/>
                <a:latin typeface="+mj-lt"/>
                <a:ea typeface="Calibri" panose="020F0502020204030204" pitchFamily="34" charset="0"/>
                <a:cs typeface="CIDFont+F2"/>
              </a:rPr>
              <a:t>Caso especial</a:t>
            </a:r>
            <a:r>
              <a:rPr lang="pt-BR" sz="2400" dirty="0">
                <a:effectLst/>
                <a:latin typeface="+mj-lt"/>
                <a:ea typeface="Calibri" panose="020F0502020204030204" pitchFamily="34" charset="0"/>
                <a:cs typeface="CIDFont+F2"/>
              </a:rPr>
              <a:t> (pós Reforma Trabalhista): </a:t>
            </a:r>
            <a:endParaRPr lang="pt-BR" sz="2400" dirty="0">
              <a:effectLst/>
              <a:latin typeface="+mj-lt"/>
              <a:ea typeface="Calibri" panose="020F0502020204030204" pitchFamily="34" charset="0"/>
              <a:cs typeface="Times New Roman" panose="02020603050405020304" pitchFamily="18" charset="0"/>
            </a:endParaRPr>
          </a:p>
          <a:p>
            <a:pPr algn="just">
              <a:lnSpc>
                <a:spcPct val="115000"/>
              </a:lnSpc>
              <a:spcAft>
                <a:spcPts val="1000"/>
              </a:spcAft>
            </a:pPr>
            <a:r>
              <a:rPr lang="pt-BR" sz="2400" u="none" strike="noStrike" dirty="0">
                <a:effectLst/>
                <a:latin typeface="+mj-lt"/>
                <a:ea typeface="Calibri" panose="020F0502020204030204" pitchFamily="34" charset="0"/>
                <a:cs typeface="CIDFont+F2"/>
              </a:rPr>
              <a:t> </a:t>
            </a:r>
            <a:endParaRPr lang="pt-BR" sz="2400" dirty="0">
              <a:effectLst/>
              <a:latin typeface="+mj-lt"/>
              <a:ea typeface="Calibri" panose="020F0502020204030204" pitchFamily="34" charset="0"/>
              <a:cs typeface="Times New Roman" panose="02020603050405020304" pitchFamily="18" charset="0"/>
            </a:endParaRPr>
          </a:p>
          <a:p>
            <a:pPr algn="just">
              <a:lnSpc>
                <a:spcPct val="115000"/>
              </a:lnSpc>
              <a:spcAft>
                <a:spcPts val="1000"/>
              </a:spcAft>
            </a:pPr>
            <a:r>
              <a:rPr lang="pt-BR" sz="2400" dirty="0">
                <a:effectLst/>
                <a:latin typeface="+mj-lt"/>
                <a:ea typeface="Calibri" panose="020F0502020204030204" pitchFamily="34" charset="0"/>
                <a:cs typeface="CIDFont+F2"/>
              </a:rPr>
              <a:t>Art. 456-A: </a:t>
            </a:r>
            <a:r>
              <a:rPr lang="pt-BR" sz="2200" dirty="0">
                <a:effectLst/>
                <a:latin typeface="+mj-lt"/>
                <a:ea typeface="Calibri" panose="020F0502020204030204" pitchFamily="34" charset="0"/>
                <a:cs typeface="CIDFont+F2"/>
              </a:rPr>
              <a:t>“Cabe ao empregador definir o padrão de vestimenta no meio ambiente laboral, sendo lícita a inclusão no </a:t>
            </a:r>
            <a:r>
              <a:rPr lang="pt-BR" sz="2200" u="sng" dirty="0">
                <a:effectLst/>
                <a:latin typeface="+mj-lt"/>
                <a:ea typeface="Calibri" panose="020F0502020204030204" pitchFamily="34" charset="0"/>
                <a:cs typeface="CIDFont+F2"/>
              </a:rPr>
              <a:t>uniforme de logomarcas da própria empresa</a:t>
            </a:r>
            <a:r>
              <a:rPr lang="pt-BR" sz="2200" dirty="0">
                <a:effectLst/>
                <a:latin typeface="+mj-lt"/>
                <a:ea typeface="Calibri" panose="020F0502020204030204" pitchFamily="34" charset="0"/>
                <a:cs typeface="CIDFont+F2"/>
              </a:rPr>
              <a:t> ou de empresas parceiras...”.</a:t>
            </a:r>
            <a:endParaRPr lang="pt-BR" sz="22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192118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5FAD742B-347D-47F2-9A88-FA854E53AFD8}"/>
              </a:ext>
            </a:extLst>
          </p:cNvPr>
          <p:cNvSpPr txBox="1"/>
          <p:nvPr/>
        </p:nvSpPr>
        <p:spPr>
          <a:xfrm>
            <a:off x="636443" y="865043"/>
            <a:ext cx="11144251" cy="5341014"/>
          </a:xfrm>
          <a:prstGeom prst="rect">
            <a:avLst/>
          </a:prstGeom>
          <a:noFill/>
        </p:spPr>
        <p:txBody>
          <a:bodyPr wrap="square">
            <a:spAutoFit/>
          </a:bodyPr>
          <a:lstStyle/>
          <a:p>
            <a:pPr algn="just">
              <a:lnSpc>
                <a:spcPct val="115000"/>
              </a:lnSpc>
              <a:spcAft>
                <a:spcPts val="1000"/>
              </a:spcAft>
            </a:pPr>
            <a:r>
              <a:rPr lang="pt-BR" sz="3200" b="1" dirty="0">
                <a:solidFill>
                  <a:srgbClr val="FFFF00"/>
                </a:solidFill>
                <a:effectLst/>
                <a:ea typeface="Calibri" panose="020F0502020204030204" pitchFamily="34" charset="0"/>
                <a:cs typeface="Times New Roman" panose="02020603050405020304" pitchFamily="18" charset="0"/>
              </a:rPr>
              <a:t>Monitoramento do empregado </a:t>
            </a:r>
          </a:p>
          <a:p>
            <a:pPr algn="just">
              <a:lnSpc>
                <a:spcPct val="115000"/>
              </a:lnSpc>
              <a:spcAft>
                <a:spcPts val="1000"/>
              </a:spcAft>
            </a:pPr>
            <a:endParaRPr lang="pt-BR" sz="2400" dirty="0">
              <a:effectLst/>
              <a:ea typeface="Calibri" panose="020F0502020204030204" pitchFamily="34" charset="0"/>
              <a:cs typeface="Times New Roman" panose="02020603050405020304" pitchFamily="18" charset="0"/>
            </a:endParaRPr>
          </a:p>
          <a:p>
            <a:pPr algn="just">
              <a:lnSpc>
                <a:spcPct val="115000"/>
              </a:lnSpc>
              <a:spcAft>
                <a:spcPts val="1000"/>
              </a:spcAft>
            </a:pPr>
            <a:r>
              <a:rPr lang="pt-BR" sz="2400" u="sng" dirty="0">
                <a:effectLst/>
                <a:ea typeface="Calibri" panose="020F0502020204030204" pitchFamily="34" charset="0"/>
                <a:cs typeface="Times New Roman" panose="02020603050405020304" pitchFamily="18" charset="0"/>
              </a:rPr>
              <a:t>Jurisprudência do TST</a:t>
            </a:r>
            <a:r>
              <a:rPr lang="pt-BR" sz="2400" dirty="0">
                <a:effectLst/>
                <a:ea typeface="Calibri" panose="020F0502020204030204" pitchFamily="34" charset="0"/>
                <a:cs typeface="Times New Roman" panose="02020603050405020304" pitchFamily="18" charset="0"/>
              </a:rPr>
              <a:t> </a:t>
            </a:r>
          </a:p>
          <a:p>
            <a:pPr algn="just">
              <a:lnSpc>
                <a:spcPct val="115000"/>
              </a:lnSpc>
              <a:spcAft>
                <a:spcPts val="1000"/>
              </a:spcAft>
            </a:pPr>
            <a:r>
              <a:rPr lang="pt-BR" sz="2400" dirty="0">
                <a:effectLst/>
                <a:ea typeface="Calibri" panose="020F0502020204030204" pitchFamily="34" charset="0"/>
                <a:cs typeface="Times New Roman" panose="02020603050405020304" pitchFamily="18" charset="0"/>
              </a:rPr>
              <a:t>(RR 61300-23.2000.5.10.0013 – 1ª. T, 18/5/2005):</a:t>
            </a:r>
          </a:p>
          <a:p>
            <a:pPr algn="just">
              <a:lnSpc>
                <a:spcPct val="115000"/>
              </a:lnSpc>
              <a:spcAft>
                <a:spcPts val="1000"/>
              </a:spcAft>
            </a:pPr>
            <a:endParaRPr lang="pt-BR" sz="2400" dirty="0">
              <a:effectLst/>
              <a:ea typeface="Calibri" panose="020F0502020204030204" pitchFamily="34" charset="0"/>
              <a:cs typeface="Times New Roman" panose="02020603050405020304" pitchFamily="18" charset="0"/>
            </a:endParaRPr>
          </a:p>
          <a:p>
            <a:pPr marL="457200" indent="-457200" algn="just">
              <a:lnSpc>
                <a:spcPct val="115000"/>
              </a:lnSpc>
              <a:spcAft>
                <a:spcPts val="1000"/>
              </a:spcAft>
              <a:buAutoNum type="alphaLcParenR"/>
            </a:pPr>
            <a:r>
              <a:rPr lang="pt-BR" sz="2400" dirty="0">
                <a:effectLst/>
                <a:ea typeface="Calibri" panose="020F0502020204030204" pitchFamily="34" charset="0"/>
                <a:cs typeface="Times New Roman" panose="02020603050405020304" pitchFamily="18" charset="0"/>
              </a:rPr>
              <a:t>proteção da inviolabilidade (art. 5º, X) alcança só </a:t>
            </a:r>
            <a:r>
              <a:rPr lang="pt-BR" sz="2400" dirty="0" err="1">
                <a:effectLst/>
                <a:ea typeface="Calibri" panose="020F0502020204030204" pitchFamily="34" charset="0"/>
                <a:cs typeface="Times New Roman" panose="02020603050405020304" pitchFamily="18" charset="0"/>
              </a:rPr>
              <a:t>email</a:t>
            </a:r>
            <a:r>
              <a:rPr lang="pt-BR" sz="2400" dirty="0">
                <a:effectLst/>
                <a:ea typeface="Calibri" panose="020F0502020204030204" pitchFamily="34" charset="0"/>
                <a:cs typeface="Times New Roman" panose="02020603050405020304" pitchFamily="18" charset="0"/>
              </a:rPr>
              <a:t> pessoal/particular </a:t>
            </a:r>
          </a:p>
          <a:p>
            <a:pPr algn="just">
              <a:lnSpc>
                <a:spcPct val="115000"/>
              </a:lnSpc>
              <a:spcAft>
                <a:spcPts val="1000"/>
              </a:spcAft>
            </a:pPr>
            <a:endParaRPr lang="pt-BR" sz="2400" dirty="0">
              <a:effectLst/>
              <a:ea typeface="Calibri" panose="020F0502020204030204" pitchFamily="34" charset="0"/>
              <a:cs typeface="Times New Roman" panose="02020603050405020304" pitchFamily="18" charset="0"/>
            </a:endParaRPr>
          </a:p>
          <a:p>
            <a:pPr algn="just">
              <a:lnSpc>
                <a:spcPct val="115000"/>
              </a:lnSpc>
              <a:spcAft>
                <a:spcPts val="1000"/>
              </a:spcAft>
            </a:pPr>
            <a:r>
              <a:rPr lang="pt-BR" sz="2400" dirty="0">
                <a:effectLst/>
                <a:ea typeface="Calibri" panose="020F0502020204030204" pitchFamily="34" charset="0"/>
                <a:cs typeface="Times New Roman" panose="02020603050405020304" pitchFamily="18" charset="0"/>
              </a:rPr>
              <a:t>b) E-mail corporativo = ferramenta de trabalho, sendo vedado o desvio de finalidade;</a:t>
            </a:r>
          </a:p>
        </p:txBody>
      </p:sp>
      <p:pic>
        <p:nvPicPr>
          <p:cNvPr id="2" name="Imagem 1">
            <a:extLst>
              <a:ext uri="{FF2B5EF4-FFF2-40B4-BE49-F238E27FC236}">
                <a16:creationId xmlns:a16="http://schemas.microsoft.com/office/drawing/2014/main" id="{62EFDCD8-32DA-4641-8B90-FAF71F7819D1}"/>
              </a:ext>
            </a:extLst>
          </p:cNvPr>
          <p:cNvPicPr>
            <a:picLocks noChangeAspect="1"/>
          </p:cNvPicPr>
          <p:nvPr/>
        </p:nvPicPr>
        <p:blipFill>
          <a:blip r:embed="rId2"/>
          <a:stretch>
            <a:fillRect/>
          </a:stretch>
        </p:blipFill>
        <p:spPr>
          <a:xfrm>
            <a:off x="8186774" y="651943"/>
            <a:ext cx="3896122" cy="2594817"/>
          </a:xfrm>
          <a:prstGeom prst="rect">
            <a:avLst/>
          </a:prstGeom>
        </p:spPr>
      </p:pic>
    </p:spTree>
    <p:extLst>
      <p:ext uri="{BB962C8B-B14F-4D97-AF65-F5344CB8AC3E}">
        <p14:creationId xmlns:p14="http://schemas.microsoft.com/office/powerpoint/2010/main" val="2907804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3FECEBEA-EAF0-4162-A9EC-B5547C85AF69}"/>
              </a:ext>
            </a:extLst>
          </p:cNvPr>
          <p:cNvSpPr txBox="1"/>
          <p:nvPr/>
        </p:nvSpPr>
        <p:spPr>
          <a:xfrm>
            <a:off x="1298864" y="384462"/>
            <a:ext cx="7842538" cy="5455724"/>
          </a:xfrm>
          <a:prstGeom prst="rect">
            <a:avLst/>
          </a:prstGeom>
          <a:noFill/>
        </p:spPr>
        <p:txBody>
          <a:bodyPr wrap="square">
            <a:spAutoFit/>
          </a:bodyPr>
          <a:lstStyle/>
          <a:p>
            <a:pPr algn="just">
              <a:lnSpc>
                <a:spcPct val="115000"/>
              </a:lnSpc>
              <a:spcAft>
                <a:spcPts val="1000"/>
              </a:spcAft>
            </a:pPr>
            <a:r>
              <a:rPr lang="pt-BR" sz="2800" u="sng" dirty="0">
                <a:solidFill>
                  <a:srgbClr val="FFC000"/>
                </a:solidFill>
                <a:effectLst/>
                <a:ea typeface="Calibri" panose="020F0502020204030204" pitchFamily="34" charset="0"/>
                <a:cs typeface="Times New Roman" panose="02020603050405020304" pitchFamily="18" charset="0"/>
              </a:rPr>
              <a:t>Condições de validade do monitoramento</a:t>
            </a:r>
            <a:r>
              <a:rPr lang="pt-BR" sz="2800" dirty="0">
                <a:solidFill>
                  <a:srgbClr val="FFC000"/>
                </a:solidFill>
                <a:effectLst/>
                <a:ea typeface="Calibri" panose="020F0502020204030204" pitchFamily="34" charset="0"/>
                <a:cs typeface="Times New Roman" panose="02020603050405020304" pitchFamily="18" charset="0"/>
              </a:rPr>
              <a:t>:</a:t>
            </a:r>
          </a:p>
          <a:p>
            <a:pPr algn="just">
              <a:lnSpc>
                <a:spcPct val="115000"/>
              </a:lnSpc>
              <a:spcAft>
                <a:spcPts val="1000"/>
              </a:spcAft>
            </a:pPr>
            <a:endParaRPr lang="pt-BR" sz="2800" dirty="0">
              <a:solidFill>
                <a:srgbClr val="FFC000"/>
              </a:solidFill>
              <a:effectLst/>
              <a:ea typeface="Calibri" panose="020F0502020204030204" pitchFamily="34" charset="0"/>
              <a:cs typeface="Times New Roman" panose="02020603050405020304" pitchFamily="18" charset="0"/>
            </a:endParaRPr>
          </a:p>
          <a:p>
            <a:pPr marL="342900" indent="-342900" algn="just">
              <a:spcAft>
                <a:spcPts val="1000"/>
              </a:spcAft>
              <a:buFont typeface="Wingdings" panose="05000000000000000000" pitchFamily="2" charset="2"/>
              <a:buChar char="§"/>
            </a:pPr>
            <a:r>
              <a:rPr lang="pt-BR" sz="2800" dirty="0">
                <a:effectLst/>
                <a:ea typeface="Calibri" panose="020F0502020204030204" pitchFamily="34" charset="0"/>
                <a:cs typeface="Times New Roman" panose="02020603050405020304" pitchFamily="18" charset="0"/>
              </a:rPr>
              <a:t>só pode em relação às ferramentas corporativas </a:t>
            </a:r>
            <a:r>
              <a:rPr lang="pt-BR" sz="2000" dirty="0">
                <a:effectLst/>
                <a:ea typeface="Calibri" panose="020F0502020204030204" pitchFamily="34" charset="0"/>
                <a:cs typeface="Times New Roman" panose="02020603050405020304" pitchFamily="18" charset="0"/>
              </a:rPr>
              <a:t>(</a:t>
            </a:r>
            <a:r>
              <a:rPr lang="pt-BR" sz="2000" dirty="0" err="1">
                <a:effectLst/>
                <a:ea typeface="Calibri" panose="020F0502020204030204" pitchFamily="34" charset="0"/>
                <a:cs typeface="Times New Roman" panose="02020603050405020304" pitchFamily="18" charset="0"/>
              </a:rPr>
              <a:t>email</a:t>
            </a:r>
            <a:r>
              <a:rPr lang="pt-BR" sz="2000" dirty="0">
                <a:effectLst/>
                <a:ea typeface="Calibri" panose="020F0502020204030204" pitchFamily="34" charset="0"/>
                <a:cs typeface="Times New Roman" panose="02020603050405020304" pitchFamily="18" charset="0"/>
              </a:rPr>
              <a:t>/</a:t>
            </a:r>
            <a:r>
              <a:rPr lang="pt-BR" sz="2000" dirty="0" err="1">
                <a:effectLst/>
                <a:ea typeface="Calibri" panose="020F0502020204030204" pitchFamily="34" charset="0"/>
                <a:cs typeface="Times New Roman" panose="02020603050405020304" pitchFamily="18" charset="0"/>
              </a:rPr>
              <a:t>whatsapp</a:t>
            </a:r>
            <a:r>
              <a:rPr lang="pt-BR" sz="2000" dirty="0">
                <a:effectLst/>
                <a:ea typeface="Calibri" panose="020F0502020204030204" pitchFamily="34" charset="0"/>
                <a:cs typeface="Times New Roman" panose="02020603050405020304" pitchFamily="18" charset="0"/>
              </a:rPr>
              <a:t>/IG/FB da empresa) </a:t>
            </a:r>
          </a:p>
          <a:p>
            <a:pPr algn="just">
              <a:spcAft>
                <a:spcPts val="1000"/>
              </a:spcAft>
            </a:pPr>
            <a:endParaRPr lang="pt-BR" sz="2000" dirty="0">
              <a:effectLst/>
              <a:ea typeface="Calibri" panose="020F0502020204030204" pitchFamily="34" charset="0"/>
              <a:cs typeface="Times New Roman" panose="02020603050405020304" pitchFamily="18" charset="0"/>
            </a:endParaRPr>
          </a:p>
          <a:p>
            <a:pPr marL="342900" indent="-342900" algn="just">
              <a:lnSpc>
                <a:spcPct val="115000"/>
              </a:lnSpc>
              <a:spcAft>
                <a:spcPts val="1000"/>
              </a:spcAft>
              <a:buFont typeface="Wingdings" panose="05000000000000000000" pitchFamily="2" charset="2"/>
              <a:buChar char="§"/>
            </a:pPr>
            <a:r>
              <a:rPr lang="pt-BR" sz="2800" dirty="0">
                <a:effectLst/>
                <a:ea typeface="Calibri" panose="020F0502020204030204" pitchFamily="34" charset="0"/>
                <a:cs typeface="Times New Roman" panose="02020603050405020304" pitchFamily="18" charset="0"/>
              </a:rPr>
              <a:t>vedada a discriminação ou vantagem indevida (art. 187, CC; L. 9.029/95);</a:t>
            </a:r>
          </a:p>
          <a:p>
            <a:pPr marL="342900" indent="-342900" algn="just">
              <a:lnSpc>
                <a:spcPct val="115000"/>
              </a:lnSpc>
              <a:spcAft>
                <a:spcPts val="1000"/>
              </a:spcAft>
              <a:buFont typeface="Wingdings" panose="05000000000000000000" pitchFamily="2" charset="2"/>
              <a:buChar char="§"/>
            </a:pPr>
            <a:endParaRPr lang="pt-BR" sz="2800" dirty="0">
              <a:effectLst/>
              <a:ea typeface="Calibri" panose="020F0502020204030204" pitchFamily="34" charset="0"/>
              <a:cs typeface="Times New Roman" panose="02020603050405020304" pitchFamily="18" charset="0"/>
            </a:endParaRPr>
          </a:p>
          <a:p>
            <a:pPr marL="342900" indent="-342900" algn="just">
              <a:lnSpc>
                <a:spcPct val="115000"/>
              </a:lnSpc>
              <a:spcAft>
                <a:spcPts val="1000"/>
              </a:spcAft>
              <a:buFont typeface="Wingdings" panose="05000000000000000000" pitchFamily="2" charset="2"/>
              <a:buChar char="§"/>
            </a:pPr>
            <a:r>
              <a:rPr lang="pt-BR" sz="2800" dirty="0">
                <a:effectLst/>
                <a:ea typeface="Calibri" panose="020F0502020204030204" pitchFamily="34" charset="0"/>
                <a:cs typeface="Times New Roman" panose="02020603050405020304" pitchFamily="18" charset="0"/>
              </a:rPr>
              <a:t>ciência prévia do regulamento (dever de informação; boa-fé);</a:t>
            </a:r>
          </a:p>
        </p:txBody>
      </p:sp>
    </p:spTree>
    <p:extLst>
      <p:ext uri="{BB962C8B-B14F-4D97-AF65-F5344CB8AC3E}">
        <p14:creationId xmlns:p14="http://schemas.microsoft.com/office/powerpoint/2010/main" val="11380439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582BB8C6-BF16-49B8-AFA0-510AE3177FC2}"/>
              </a:ext>
            </a:extLst>
          </p:cNvPr>
          <p:cNvPicPr>
            <a:picLocks noChangeAspect="1"/>
          </p:cNvPicPr>
          <p:nvPr/>
        </p:nvPicPr>
        <p:blipFill>
          <a:blip r:embed="rId2"/>
          <a:stretch>
            <a:fillRect/>
          </a:stretch>
        </p:blipFill>
        <p:spPr>
          <a:xfrm>
            <a:off x="2223655" y="523584"/>
            <a:ext cx="6423742" cy="4819726"/>
          </a:xfrm>
          <a:prstGeom prst="rect">
            <a:avLst/>
          </a:prstGeom>
        </p:spPr>
      </p:pic>
      <p:pic>
        <p:nvPicPr>
          <p:cNvPr id="3" name="Imagem 2">
            <a:extLst>
              <a:ext uri="{FF2B5EF4-FFF2-40B4-BE49-F238E27FC236}">
                <a16:creationId xmlns:a16="http://schemas.microsoft.com/office/drawing/2014/main" id="{6525BB12-14D1-4ABF-955B-8AF1AD1518D9}"/>
              </a:ext>
            </a:extLst>
          </p:cNvPr>
          <p:cNvPicPr>
            <a:picLocks noChangeAspect="1"/>
          </p:cNvPicPr>
          <p:nvPr/>
        </p:nvPicPr>
        <p:blipFill>
          <a:blip r:embed="rId3"/>
          <a:stretch>
            <a:fillRect/>
          </a:stretch>
        </p:blipFill>
        <p:spPr>
          <a:xfrm>
            <a:off x="2325356" y="5713868"/>
            <a:ext cx="6169687" cy="542591"/>
          </a:xfrm>
          <a:prstGeom prst="rect">
            <a:avLst/>
          </a:prstGeom>
        </p:spPr>
      </p:pic>
    </p:spTree>
    <p:extLst>
      <p:ext uri="{BB962C8B-B14F-4D97-AF65-F5344CB8AC3E}">
        <p14:creationId xmlns:p14="http://schemas.microsoft.com/office/powerpoint/2010/main" val="27090475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C8D5B7EB-589A-4105-B69C-90442E856236}"/>
              </a:ext>
            </a:extLst>
          </p:cNvPr>
          <p:cNvSpPr txBox="1"/>
          <p:nvPr/>
        </p:nvSpPr>
        <p:spPr>
          <a:xfrm>
            <a:off x="771296" y="636444"/>
            <a:ext cx="8722518" cy="607795"/>
          </a:xfrm>
          <a:prstGeom prst="rect">
            <a:avLst/>
          </a:prstGeom>
          <a:noFill/>
        </p:spPr>
        <p:txBody>
          <a:bodyPr wrap="square">
            <a:spAutoFit/>
          </a:bodyPr>
          <a:lstStyle/>
          <a:p>
            <a:pPr>
              <a:lnSpc>
                <a:spcPct val="115000"/>
              </a:lnSpc>
              <a:spcAft>
                <a:spcPts val="1000"/>
              </a:spcAft>
            </a:pPr>
            <a:r>
              <a:rPr lang="pt-BR" sz="3200" b="1" dirty="0">
                <a:solidFill>
                  <a:srgbClr val="FFFF00"/>
                </a:solidFill>
                <a:effectLst/>
                <a:ea typeface="Calibri" panose="020F0502020204030204" pitchFamily="34" charset="0"/>
                <a:cs typeface="Times New Roman" panose="02020603050405020304" pitchFamily="18" charset="0"/>
              </a:rPr>
              <a:t>Regulamento da empresa </a:t>
            </a:r>
            <a:endParaRPr lang="pt-BR" sz="3200" dirty="0">
              <a:solidFill>
                <a:srgbClr val="FFFF00"/>
              </a:solidFill>
              <a:effectLst/>
              <a:ea typeface="Calibri" panose="020F0502020204030204" pitchFamily="34" charset="0"/>
              <a:cs typeface="Times New Roman" panose="02020603050405020304" pitchFamily="18" charset="0"/>
            </a:endParaRPr>
          </a:p>
        </p:txBody>
      </p:sp>
      <p:sp>
        <p:nvSpPr>
          <p:cNvPr id="9" name="CaixaDeTexto 8">
            <a:extLst>
              <a:ext uri="{FF2B5EF4-FFF2-40B4-BE49-F238E27FC236}">
                <a16:creationId xmlns:a16="http://schemas.microsoft.com/office/drawing/2014/main" id="{8911E0D0-6785-438D-9DC4-4954A703DB22}"/>
              </a:ext>
            </a:extLst>
          </p:cNvPr>
          <p:cNvSpPr txBox="1"/>
          <p:nvPr/>
        </p:nvSpPr>
        <p:spPr>
          <a:xfrm>
            <a:off x="771295" y="1600200"/>
            <a:ext cx="8590913" cy="3527953"/>
          </a:xfrm>
          <a:prstGeom prst="rect">
            <a:avLst/>
          </a:prstGeom>
          <a:noFill/>
        </p:spPr>
        <p:txBody>
          <a:bodyPr wrap="square">
            <a:spAutoFit/>
          </a:bodyPr>
          <a:lstStyle/>
          <a:p>
            <a:pPr algn="just">
              <a:lnSpc>
                <a:spcPct val="115000"/>
              </a:lnSpc>
              <a:spcAft>
                <a:spcPts val="1000"/>
              </a:spcAft>
            </a:pPr>
            <a:r>
              <a:rPr lang="pt-BR" sz="2000" dirty="0">
                <a:effectLst/>
                <a:latin typeface="+mj-lt"/>
                <a:ea typeface="Calibri" panose="020F0502020204030204" pitchFamily="34" charset="0"/>
                <a:cs typeface="Times New Roman" panose="02020603050405020304" pitchFamily="18" charset="0"/>
              </a:rPr>
              <a:t>“O TRT reconheceu a validade da dispensa por </a:t>
            </a:r>
            <a:r>
              <a:rPr lang="pt-BR" sz="2000" b="1" u="sng" dirty="0">
                <a:effectLst/>
                <a:latin typeface="+mj-lt"/>
                <a:ea typeface="Calibri" panose="020F0502020204030204" pitchFamily="34" charset="0"/>
                <a:cs typeface="Times New Roman" panose="02020603050405020304" pitchFamily="18" charset="0"/>
              </a:rPr>
              <a:t>JC</a:t>
            </a:r>
            <a:r>
              <a:rPr lang="pt-BR" sz="2000" dirty="0">
                <a:effectLst/>
                <a:latin typeface="+mj-lt"/>
                <a:ea typeface="Calibri" panose="020F0502020204030204" pitchFamily="34" charset="0"/>
                <a:cs typeface="Times New Roman" panose="02020603050405020304" pitchFamily="18" charset="0"/>
              </a:rPr>
              <a:t>, uma vez que </a:t>
            </a:r>
            <a:r>
              <a:rPr lang="pt-BR" sz="2000" u="sng" dirty="0">
                <a:effectLst/>
                <a:latin typeface="+mj-lt"/>
                <a:ea typeface="Calibri" panose="020F0502020204030204" pitchFamily="34" charset="0"/>
                <a:cs typeface="Times New Roman" panose="02020603050405020304" pitchFamily="18" charset="0"/>
              </a:rPr>
              <a:t>a não observância da proibição da filmagem</a:t>
            </a:r>
            <a:r>
              <a:rPr lang="pt-BR" sz="2000" dirty="0">
                <a:effectLst/>
                <a:latin typeface="+mj-lt"/>
                <a:ea typeface="Calibri" panose="020F0502020204030204" pitchFamily="34" charset="0"/>
                <a:cs typeface="Times New Roman" panose="02020603050405020304" pitchFamily="18" charset="0"/>
              </a:rPr>
              <a:t> e da irregular utilização de celular </a:t>
            </a:r>
            <a:r>
              <a:rPr lang="pt-BR" sz="2000" u="sng" dirty="0">
                <a:effectLst/>
                <a:latin typeface="+mj-lt"/>
                <a:ea typeface="Calibri" panose="020F0502020204030204" pitchFamily="34" charset="0"/>
                <a:cs typeface="Times New Roman" panose="02020603050405020304" pitchFamily="18" charset="0"/>
              </a:rPr>
              <a:t>e postagem de imagens da linha de produção </a:t>
            </a:r>
            <a:r>
              <a:rPr lang="pt-BR" sz="2000" dirty="0">
                <a:effectLst/>
                <a:latin typeface="+mj-lt"/>
                <a:ea typeface="Calibri" panose="020F0502020204030204" pitchFamily="34" charset="0"/>
                <a:cs typeface="Times New Roman" panose="02020603050405020304" pitchFamily="18" charset="0"/>
              </a:rPr>
              <a:t>da empresa nas </a:t>
            </a:r>
            <a:r>
              <a:rPr lang="pt-BR" sz="2000" u="sng" dirty="0">
                <a:effectLst/>
                <a:latin typeface="+mj-lt"/>
                <a:ea typeface="Calibri" panose="020F0502020204030204" pitchFamily="34" charset="0"/>
                <a:cs typeface="Times New Roman" panose="02020603050405020304" pitchFamily="18" charset="0"/>
              </a:rPr>
              <a:t>redes sociais</a:t>
            </a:r>
            <a:r>
              <a:rPr lang="pt-BR" sz="2000" dirty="0">
                <a:effectLst/>
                <a:latin typeface="+mj-lt"/>
                <a:ea typeface="Calibri" panose="020F0502020204030204" pitchFamily="34" charset="0"/>
                <a:cs typeface="Times New Roman" panose="02020603050405020304" pitchFamily="18" charset="0"/>
              </a:rPr>
              <a:t>, pelo demandante, configura falta grave de acordo com o </a:t>
            </a:r>
            <a:r>
              <a:rPr lang="pt-BR" sz="2000" u="sng" dirty="0">
                <a:effectLst/>
                <a:latin typeface="+mj-lt"/>
                <a:ea typeface="Calibri" panose="020F0502020204030204" pitchFamily="34" charset="0"/>
                <a:cs typeface="Times New Roman" panose="02020603050405020304" pitchFamily="18" charset="0"/>
              </a:rPr>
              <a:t>regulamento da empresa”</a:t>
            </a:r>
            <a:r>
              <a:rPr lang="pt-BR" sz="2000" dirty="0">
                <a:effectLst/>
                <a:latin typeface="+mj-lt"/>
                <a:ea typeface="Calibri" panose="020F0502020204030204" pitchFamily="34" charset="0"/>
                <a:cs typeface="Times New Roman" panose="02020603050405020304" pitchFamily="18" charset="0"/>
              </a:rPr>
              <a:t>.</a:t>
            </a:r>
            <a:r>
              <a:rPr lang="pt-BR" dirty="0">
                <a:effectLst/>
                <a:latin typeface="+mj-lt"/>
                <a:ea typeface="Calibri" panose="020F0502020204030204" pitchFamily="34" charset="0"/>
                <a:cs typeface="Times New Roman" panose="02020603050405020304" pitchFamily="18" charset="0"/>
              </a:rPr>
              <a:t> </a:t>
            </a:r>
            <a:r>
              <a:rPr lang="pt-BR" dirty="0">
                <a:solidFill>
                  <a:schemeClr val="tx1">
                    <a:lumMod val="95000"/>
                  </a:schemeClr>
                </a:solidFill>
                <a:effectLst/>
                <a:latin typeface="+mj-lt"/>
                <a:ea typeface="Calibri" panose="020F0502020204030204" pitchFamily="34" charset="0"/>
                <a:cs typeface="Times New Roman" panose="02020603050405020304" pitchFamily="18" charset="0"/>
              </a:rPr>
              <a:t>(</a:t>
            </a:r>
            <a:r>
              <a:rPr lang="pt-BR" b="1" dirty="0">
                <a:solidFill>
                  <a:schemeClr val="tx1">
                    <a:lumMod val="95000"/>
                  </a:schemeClr>
                </a:solidFill>
                <a:effectLst/>
                <a:latin typeface="+mj-lt"/>
                <a:ea typeface="Calibri" panose="020F0502020204030204" pitchFamily="34" charset="0"/>
                <a:cs typeface="Times New Roman" panose="02020603050405020304" pitchFamily="18" charset="0"/>
              </a:rPr>
              <a:t>TST</a:t>
            </a:r>
            <a:r>
              <a:rPr lang="pt-BR" dirty="0">
                <a:solidFill>
                  <a:schemeClr val="tx1">
                    <a:lumMod val="95000"/>
                  </a:schemeClr>
                </a:solidFill>
                <a:effectLst/>
                <a:latin typeface="+mj-lt"/>
                <a:ea typeface="Calibri" panose="020F0502020204030204" pitchFamily="34" charset="0"/>
                <a:cs typeface="Times New Roman" panose="02020603050405020304" pitchFamily="18" charset="0"/>
              </a:rPr>
              <a:t>; Ag-AIRR 0000500-89.2018.5.14.0141; 1ª. T.; DEJT 18/02/</a:t>
            </a:r>
            <a:r>
              <a:rPr lang="pt-BR" b="1" dirty="0">
                <a:solidFill>
                  <a:schemeClr val="tx1">
                    <a:lumMod val="95000"/>
                  </a:schemeClr>
                </a:solidFill>
                <a:effectLst/>
                <a:latin typeface="+mj-lt"/>
                <a:ea typeface="Calibri" panose="020F0502020204030204" pitchFamily="34" charset="0"/>
                <a:cs typeface="Times New Roman" panose="02020603050405020304" pitchFamily="18" charset="0"/>
              </a:rPr>
              <a:t>2022</a:t>
            </a:r>
            <a:r>
              <a:rPr lang="pt-BR" dirty="0">
                <a:solidFill>
                  <a:schemeClr val="tx1">
                    <a:lumMod val="95000"/>
                  </a:schemeClr>
                </a:solidFill>
                <a:effectLst/>
                <a:latin typeface="+mj-lt"/>
                <a:ea typeface="Calibri" panose="020F0502020204030204" pitchFamily="34" charset="0"/>
                <a:cs typeface="Times New Roman" panose="02020603050405020304" pitchFamily="18" charset="0"/>
              </a:rPr>
              <a:t>)</a:t>
            </a:r>
          </a:p>
          <a:p>
            <a:pPr algn="just">
              <a:lnSpc>
                <a:spcPct val="115000"/>
              </a:lnSpc>
              <a:spcAft>
                <a:spcPts val="1000"/>
              </a:spcAft>
            </a:pPr>
            <a:endParaRPr lang="pt-BR" dirty="0">
              <a:effectLst/>
              <a:latin typeface="+mj-lt"/>
              <a:ea typeface="Calibri" panose="020F0502020204030204" pitchFamily="34" charset="0"/>
              <a:cs typeface="Times New Roman" panose="02020603050405020304" pitchFamily="18" charset="0"/>
            </a:endParaRPr>
          </a:p>
          <a:p>
            <a:pPr algn="just">
              <a:lnSpc>
                <a:spcPct val="115000"/>
              </a:lnSpc>
              <a:spcAft>
                <a:spcPts val="1000"/>
              </a:spcAft>
            </a:pPr>
            <a:r>
              <a:rPr lang="pt-BR" sz="2000" b="1" dirty="0">
                <a:effectLst/>
                <a:latin typeface="+mj-lt"/>
                <a:ea typeface="Calibri" panose="020F0502020204030204" pitchFamily="34" charset="0"/>
                <a:cs typeface="Times New Roman" panose="02020603050405020304" pitchFamily="18" charset="0"/>
              </a:rPr>
              <a:t>Houve efetiva “violação de segredo da empresa”? </a:t>
            </a:r>
          </a:p>
          <a:p>
            <a:pPr algn="just">
              <a:lnSpc>
                <a:spcPct val="115000"/>
              </a:lnSpc>
              <a:spcAft>
                <a:spcPts val="1000"/>
              </a:spcAft>
            </a:pPr>
            <a:r>
              <a:rPr lang="pt-BR" dirty="0">
                <a:effectLst/>
                <a:latin typeface="+mj-lt"/>
                <a:ea typeface="Calibri" panose="020F0502020204030204" pitchFamily="34" charset="0"/>
                <a:cs typeface="Times New Roman" panose="02020603050405020304" pitchFamily="18" charset="0"/>
              </a:rPr>
              <a:t>(</a:t>
            </a:r>
            <a:r>
              <a:rPr lang="pt-BR" i="1" dirty="0">
                <a:effectLst/>
                <a:latin typeface="+mj-lt"/>
                <a:ea typeface="Calibri" panose="020F0502020204030204" pitchFamily="34" charset="0"/>
                <a:cs typeface="Times New Roman" panose="02020603050405020304" pitchFamily="18" charset="0"/>
              </a:rPr>
              <a:t>art. 482, g, CLT</a:t>
            </a:r>
            <a:r>
              <a:rPr lang="pt-BR" dirty="0">
                <a:effectLst/>
                <a:latin typeface="+mj-lt"/>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2440715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4000" b="1" dirty="0">
                <a:solidFill>
                  <a:srgbClr val="FFFF00"/>
                </a:solidFill>
                <a:effectLst/>
                <a:latin typeface="+mn-lt"/>
                <a:ea typeface="Calibri" panose="020F0502020204030204" pitchFamily="34" charset="0"/>
                <a:cs typeface="Times New Roman" panose="02020603050405020304" pitchFamily="18" charset="0"/>
              </a:rPr>
              <a:t>REDES SOCIAIS</a:t>
            </a:r>
            <a:r>
              <a:rPr lang="pt-BR" sz="4000" dirty="0">
                <a:solidFill>
                  <a:srgbClr val="FFFF00"/>
                </a:solidFill>
                <a:effectLst/>
                <a:latin typeface="+mn-lt"/>
                <a:ea typeface="Calibri" panose="020F0502020204030204" pitchFamily="34" charset="0"/>
                <a:cs typeface="Times New Roman" panose="02020603050405020304" pitchFamily="18" charset="0"/>
              </a:rPr>
              <a:t>: </a:t>
            </a:r>
            <a:r>
              <a:rPr lang="pt-BR" sz="2000" dirty="0">
                <a:effectLst/>
                <a:latin typeface="+mn-lt"/>
                <a:ea typeface="Calibri" panose="020F0502020204030204" pitchFamily="34" charset="0"/>
                <a:cs typeface="Times New Roman" panose="02020603050405020304" pitchFamily="18" charset="0"/>
              </a:rPr>
              <a:t>*dados de </a:t>
            </a:r>
            <a:r>
              <a:rPr lang="pt-BR" sz="2000" dirty="0" err="1">
                <a:effectLst/>
                <a:latin typeface="+mn-lt"/>
                <a:ea typeface="Calibri" panose="020F0502020204030204" pitchFamily="34" charset="0"/>
                <a:cs typeface="Times New Roman" panose="02020603050405020304" pitchFamily="18" charset="0"/>
              </a:rPr>
              <a:t>nov</a:t>
            </a:r>
            <a:r>
              <a:rPr lang="pt-BR" sz="2000" dirty="0">
                <a:effectLst/>
                <a:latin typeface="+mn-lt"/>
                <a:ea typeface="Calibri" panose="020F0502020204030204" pitchFamily="34" charset="0"/>
                <a:cs typeface="Times New Roman" panose="02020603050405020304" pitchFamily="18" charset="0"/>
              </a:rPr>
              <a:t>/2021</a:t>
            </a:r>
            <a:br>
              <a:rPr lang="pt-BR" sz="2000" dirty="0">
                <a:effectLst/>
                <a:latin typeface="+mn-lt"/>
                <a:ea typeface="Calibri" panose="020F0502020204030204" pitchFamily="34" charset="0"/>
                <a:cs typeface="Times New Roman" panose="02020603050405020304" pitchFamily="18" charset="0"/>
              </a:rPr>
            </a:br>
            <a:br>
              <a:rPr lang="pt-BR" sz="2000" dirty="0"/>
            </a:br>
            <a:br>
              <a:rPr lang="pt-BR" sz="4000" dirty="0"/>
            </a:br>
            <a:endParaRPr lang="pt-BR" sz="4000" dirty="0"/>
          </a:p>
        </p:txBody>
      </p:sp>
      <p:sp>
        <p:nvSpPr>
          <p:cNvPr id="3" name="Espaço Reservado para Conteúdo 2"/>
          <p:cNvSpPr>
            <a:spLocks noGrp="1"/>
          </p:cNvSpPr>
          <p:nvPr>
            <p:ph idx="1"/>
          </p:nvPr>
        </p:nvSpPr>
        <p:spPr>
          <a:xfrm>
            <a:off x="611984" y="2052918"/>
            <a:ext cx="10732291" cy="4195481"/>
          </a:xfrm>
        </p:spPr>
        <p:txBody>
          <a:bodyPr>
            <a:normAutofit fontScale="92500" lnSpcReduction="20000"/>
          </a:bodyPr>
          <a:lstStyle/>
          <a:p>
            <a:pPr algn="just">
              <a:buFont typeface="Wingdings" panose="05000000000000000000" pitchFamily="2" charset="2"/>
              <a:buChar char="§"/>
            </a:pPr>
            <a:r>
              <a:rPr lang="pt-BR" sz="3600" dirty="0"/>
              <a:t>Facebook = 2,90 bi usuários</a:t>
            </a:r>
          </a:p>
          <a:p>
            <a:pPr algn="just">
              <a:buFont typeface="Wingdings" panose="05000000000000000000" pitchFamily="2" charset="2"/>
              <a:buChar char="§"/>
            </a:pPr>
            <a:r>
              <a:rPr lang="pt-BR" sz="3600" dirty="0"/>
              <a:t>BR: 148 Mi no FB e 99 Mi bi IG</a:t>
            </a:r>
          </a:p>
          <a:p>
            <a:pPr algn="just">
              <a:buFont typeface="Wingdings" panose="05000000000000000000" pitchFamily="2" charset="2"/>
              <a:buChar char="§"/>
            </a:pPr>
            <a:r>
              <a:rPr lang="pt-BR" sz="3600" dirty="0"/>
              <a:t>Brasileiros gastam 3h40min/dia nas redes sociais (</a:t>
            </a:r>
            <a:r>
              <a:rPr lang="pt-BR" sz="2800" dirty="0"/>
              <a:t>98% celular)</a:t>
            </a:r>
          </a:p>
          <a:p>
            <a:pPr algn="just">
              <a:buFont typeface="Wingdings" panose="05000000000000000000" pitchFamily="2" charset="2"/>
              <a:buChar char="§"/>
            </a:pPr>
            <a:r>
              <a:rPr lang="pt-BR" sz="3600" b="1" dirty="0"/>
              <a:t>Smartphone = símbolo da 4ª. Rev. Ind.</a:t>
            </a:r>
          </a:p>
          <a:p>
            <a:pPr marL="0" indent="0" algn="just">
              <a:buNone/>
            </a:pPr>
            <a:endParaRPr lang="pt-BR" sz="3600" b="1" dirty="0"/>
          </a:p>
          <a:p>
            <a:pPr marL="0" indent="0" algn="just">
              <a:buNone/>
            </a:pPr>
            <a:r>
              <a:rPr lang="pt-BR" sz="3600" i="1" dirty="0"/>
              <a:t>sociedade atomizada, exibida e ansiosa</a:t>
            </a:r>
          </a:p>
          <a:p>
            <a:pPr marL="0" indent="0">
              <a:buNone/>
            </a:pPr>
            <a:r>
              <a:rPr lang="pt-BR" sz="3600" dirty="0"/>
              <a:t>   </a:t>
            </a:r>
          </a:p>
        </p:txBody>
      </p:sp>
      <p:pic>
        <p:nvPicPr>
          <p:cNvPr id="4" name="Imagem 3">
            <a:extLst>
              <a:ext uri="{FF2B5EF4-FFF2-40B4-BE49-F238E27FC236}">
                <a16:creationId xmlns:a16="http://schemas.microsoft.com/office/drawing/2014/main" id="{F203F015-92FA-4072-ABBB-DE38244024FB}"/>
              </a:ext>
            </a:extLst>
          </p:cNvPr>
          <p:cNvPicPr>
            <a:picLocks noChangeAspect="1"/>
          </p:cNvPicPr>
          <p:nvPr/>
        </p:nvPicPr>
        <p:blipFill>
          <a:blip r:embed="rId2"/>
          <a:stretch>
            <a:fillRect/>
          </a:stretch>
        </p:blipFill>
        <p:spPr>
          <a:xfrm>
            <a:off x="9344892" y="4004923"/>
            <a:ext cx="2396836" cy="1512637"/>
          </a:xfrm>
          <a:prstGeom prst="rect">
            <a:avLst/>
          </a:prstGeom>
        </p:spPr>
      </p:pic>
    </p:spTree>
    <p:extLst>
      <p:ext uri="{BB962C8B-B14F-4D97-AF65-F5344CB8AC3E}">
        <p14:creationId xmlns:p14="http://schemas.microsoft.com/office/powerpoint/2010/main" val="1822567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AF6C67BE-BE2D-43EC-B480-04D67AA2C230}"/>
              </a:ext>
            </a:extLst>
          </p:cNvPr>
          <p:cNvSpPr txBox="1"/>
          <p:nvPr/>
        </p:nvSpPr>
        <p:spPr>
          <a:xfrm>
            <a:off x="257174" y="542926"/>
            <a:ext cx="10887075" cy="5528116"/>
          </a:xfrm>
          <a:prstGeom prst="rect">
            <a:avLst/>
          </a:prstGeom>
          <a:noFill/>
        </p:spPr>
        <p:txBody>
          <a:bodyPr wrap="square">
            <a:spAutoFit/>
          </a:bodyPr>
          <a:lstStyle/>
          <a:p>
            <a:pPr algn="just">
              <a:lnSpc>
                <a:spcPct val="115000"/>
              </a:lnSpc>
              <a:spcAft>
                <a:spcPts val="1000"/>
              </a:spcAft>
            </a:pPr>
            <a:r>
              <a:rPr lang="pt-BR" sz="2800" b="1" dirty="0">
                <a:solidFill>
                  <a:srgbClr val="FFFF00"/>
                </a:solidFill>
                <a:effectLst/>
                <a:ea typeface="Calibri" panose="020F0502020204030204" pitchFamily="34" charset="0"/>
                <a:cs typeface="Times New Roman" panose="02020603050405020304" pitchFamily="18" charset="0"/>
              </a:rPr>
              <a:t>Lei Geral de Proteção de Dados – </a:t>
            </a:r>
          </a:p>
          <a:p>
            <a:pPr algn="just">
              <a:lnSpc>
                <a:spcPct val="115000"/>
              </a:lnSpc>
              <a:spcAft>
                <a:spcPts val="1000"/>
              </a:spcAft>
            </a:pPr>
            <a:r>
              <a:rPr lang="pt-BR" sz="2800" b="1" dirty="0">
                <a:solidFill>
                  <a:srgbClr val="FFFF00"/>
                </a:solidFill>
                <a:effectLst/>
                <a:ea typeface="Calibri" panose="020F0502020204030204" pitchFamily="34" charset="0"/>
                <a:cs typeface="Times New Roman" panose="02020603050405020304" pitchFamily="18" charset="0"/>
              </a:rPr>
              <a:t>LGPD</a:t>
            </a:r>
            <a:r>
              <a:rPr lang="pt-BR" sz="2800" dirty="0">
                <a:solidFill>
                  <a:srgbClr val="FFFF00"/>
                </a:solidFill>
                <a:effectLst/>
                <a:ea typeface="Calibri" panose="020F0502020204030204" pitchFamily="34" charset="0"/>
                <a:cs typeface="Times New Roman" panose="02020603050405020304" pitchFamily="18" charset="0"/>
              </a:rPr>
              <a:t> (Lei 13709/2018</a:t>
            </a:r>
            <a:r>
              <a:rPr lang="pt-BR" sz="2800" dirty="0">
                <a:effectLst/>
                <a:ea typeface="Calibri" panose="020F0502020204030204" pitchFamily="34" charset="0"/>
                <a:cs typeface="Times New Roman" panose="02020603050405020304" pitchFamily="18" charset="0"/>
              </a:rPr>
              <a:t>)</a:t>
            </a:r>
          </a:p>
          <a:p>
            <a:pPr algn="just">
              <a:lnSpc>
                <a:spcPct val="115000"/>
              </a:lnSpc>
              <a:spcAft>
                <a:spcPts val="1000"/>
              </a:spcAft>
            </a:pPr>
            <a:endParaRPr lang="pt-BR" sz="2800" dirty="0">
              <a:effectLst/>
              <a:ea typeface="Calibri" panose="020F0502020204030204" pitchFamily="34" charset="0"/>
              <a:cs typeface="Times New Roman" panose="02020603050405020304" pitchFamily="18" charset="0"/>
            </a:endParaRPr>
          </a:p>
          <a:p>
            <a:pPr marL="457200" indent="-457200" algn="just">
              <a:lnSpc>
                <a:spcPct val="115000"/>
              </a:lnSpc>
              <a:spcAft>
                <a:spcPts val="1000"/>
              </a:spcAft>
              <a:buFont typeface="Wingdings" panose="05000000000000000000" pitchFamily="2" charset="2"/>
              <a:buChar char="§"/>
            </a:pPr>
            <a:r>
              <a:rPr lang="pt-BR" sz="2600" dirty="0">
                <a:effectLst/>
                <a:ea typeface="Calibri" panose="020F0502020204030204" pitchFamily="34" charset="0"/>
                <a:cs typeface="Times New Roman" panose="02020603050405020304" pitchFamily="18" charset="0"/>
              </a:rPr>
              <a:t>Regula o tratamento dos dados pessoais </a:t>
            </a:r>
          </a:p>
          <a:p>
            <a:pPr algn="just">
              <a:lnSpc>
                <a:spcPct val="115000"/>
              </a:lnSpc>
              <a:spcAft>
                <a:spcPts val="1000"/>
              </a:spcAft>
            </a:pPr>
            <a:r>
              <a:rPr lang="pt-BR" sz="2600" dirty="0">
                <a:ea typeface="Calibri" panose="020F0502020204030204" pitchFamily="34" charset="0"/>
                <a:cs typeface="Times New Roman" panose="02020603050405020304" pitchFamily="18" charset="0"/>
              </a:rPr>
              <a:t>    </a:t>
            </a:r>
            <a:r>
              <a:rPr lang="pt-BR" sz="2600" dirty="0">
                <a:effectLst/>
                <a:ea typeface="Calibri" panose="020F0502020204030204" pitchFamily="34" charset="0"/>
                <a:cs typeface="Times New Roman" panose="02020603050405020304" pitchFamily="18" charset="0"/>
              </a:rPr>
              <a:t>e sensíveis das pessoas naturais</a:t>
            </a:r>
          </a:p>
          <a:p>
            <a:pPr algn="just">
              <a:lnSpc>
                <a:spcPct val="115000"/>
              </a:lnSpc>
              <a:spcAft>
                <a:spcPts val="1000"/>
              </a:spcAft>
            </a:pPr>
            <a:endParaRPr lang="pt-BR" sz="2600" dirty="0">
              <a:effectLst/>
              <a:ea typeface="Calibri" panose="020F0502020204030204" pitchFamily="34" charset="0"/>
              <a:cs typeface="Times New Roman" panose="02020603050405020304" pitchFamily="18" charset="0"/>
            </a:endParaRPr>
          </a:p>
          <a:p>
            <a:pPr marL="457200" indent="-457200" algn="just">
              <a:lnSpc>
                <a:spcPct val="115000"/>
              </a:lnSpc>
              <a:spcAft>
                <a:spcPts val="1000"/>
              </a:spcAft>
              <a:buFont typeface="Wingdings" panose="05000000000000000000" pitchFamily="2" charset="2"/>
              <a:buChar char="§"/>
            </a:pPr>
            <a:r>
              <a:rPr lang="pt-BR" sz="2600" dirty="0">
                <a:effectLst/>
                <a:ea typeface="Calibri" panose="020F0502020204030204" pitchFamily="34" charset="0"/>
                <a:cs typeface="Times New Roman" panose="02020603050405020304" pitchFamily="18" charset="0"/>
              </a:rPr>
              <a:t>Tratamento: toda operação que se refere ao </a:t>
            </a:r>
            <a:r>
              <a:rPr lang="pt-BR" sz="2600" i="1" dirty="0">
                <a:effectLst/>
                <a:ea typeface="Calibri" panose="020F0502020204030204" pitchFamily="34" charset="0"/>
                <a:cs typeface="Times New Roman" panose="02020603050405020304" pitchFamily="18" charset="0"/>
              </a:rPr>
              <a:t>acesso, coleta, armazenamento, transmissão, compartilhamento, registro, uso, classificação, arquivo, alteração e eliminação </a:t>
            </a:r>
            <a:r>
              <a:rPr lang="pt-BR" sz="2600" dirty="0">
                <a:effectLst/>
                <a:ea typeface="Calibri" panose="020F0502020204030204" pitchFamily="34" charset="0"/>
                <a:cs typeface="Times New Roman" panose="02020603050405020304" pitchFamily="18" charset="0"/>
              </a:rPr>
              <a:t>dos dados pessoais</a:t>
            </a:r>
          </a:p>
        </p:txBody>
      </p:sp>
      <p:pic>
        <p:nvPicPr>
          <p:cNvPr id="2" name="Imagem 1">
            <a:extLst>
              <a:ext uri="{FF2B5EF4-FFF2-40B4-BE49-F238E27FC236}">
                <a16:creationId xmlns:a16="http://schemas.microsoft.com/office/drawing/2014/main" id="{B93EDC42-F5EE-4FDA-A4B3-5B0396361A2C}"/>
              </a:ext>
            </a:extLst>
          </p:cNvPr>
          <p:cNvPicPr>
            <a:picLocks noChangeAspect="1"/>
          </p:cNvPicPr>
          <p:nvPr/>
        </p:nvPicPr>
        <p:blipFill>
          <a:blip r:embed="rId2"/>
          <a:stretch>
            <a:fillRect/>
          </a:stretch>
        </p:blipFill>
        <p:spPr>
          <a:xfrm>
            <a:off x="7897091" y="1458064"/>
            <a:ext cx="3271402" cy="2178754"/>
          </a:xfrm>
          <a:prstGeom prst="rect">
            <a:avLst/>
          </a:prstGeom>
        </p:spPr>
      </p:pic>
    </p:spTree>
    <p:extLst>
      <p:ext uri="{BB962C8B-B14F-4D97-AF65-F5344CB8AC3E}">
        <p14:creationId xmlns:p14="http://schemas.microsoft.com/office/powerpoint/2010/main" val="25531448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BA386112-E68A-4657-B9FD-521F012E142D}"/>
              </a:ext>
            </a:extLst>
          </p:cNvPr>
          <p:cNvSpPr txBox="1"/>
          <p:nvPr/>
        </p:nvSpPr>
        <p:spPr>
          <a:xfrm>
            <a:off x="579295" y="228601"/>
            <a:ext cx="10944225" cy="5806718"/>
          </a:xfrm>
          <a:prstGeom prst="rect">
            <a:avLst/>
          </a:prstGeom>
          <a:noFill/>
        </p:spPr>
        <p:txBody>
          <a:bodyPr wrap="square">
            <a:spAutoFit/>
          </a:bodyPr>
          <a:lstStyle/>
          <a:p>
            <a:pPr>
              <a:lnSpc>
                <a:spcPct val="115000"/>
              </a:lnSpc>
              <a:spcAft>
                <a:spcPts val="1000"/>
              </a:spcAft>
            </a:pPr>
            <a:endParaRPr lang="pt-BR" sz="2000" dirty="0">
              <a:effectLst/>
              <a:latin typeface="+mj-lt"/>
              <a:ea typeface="Calibri" panose="020F0502020204030204" pitchFamily="34" charset="0"/>
              <a:cs typeface="Times New Roman" panose="02020603050405020304" pitchFamily="18" charset="0"/>
            </a:endParaRPr>
          </a:p>
          <a:p>
            <a:r>
              <a:rPr lang="pt-BR" sz="2400"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rPr>
              <a:t>Art. 6º As atividades de tratamento de dados pessoais deverão observar a </a:t>
            </a:r>
          </a:p>
          <a:p>
            <a:r>
              <a:rPr lang="pt-BR" sz="2400" b="1" u="sng"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rPr>
              <a:t>boa-fé</a:t>
            </a:r>
            <a:r>
              <a:rPr lang="pt-BR" sz="2400"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rPr>
              <a:t> e os </a:t>
            </a:r>
            <a:r>
              <a:rPr lang="pt-BR" sz="2400" b="1" u="sng"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rPr>
              <a:t>seguintes princípios</a:t>
            </a:r>
            <a:r>
              <a:rPr lang="pt-BR" sz="2400"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rPr>
              <a:t>:</a:t>
            </a:r>
          </a:p>
          <a:p>
            <a:endParaRPr lang="pt-BR" sz="2400" dirty="0">
              <a:effectLst/>
              <a:latin typeface="Calibri" panose="020F0502020204030204" pitchFamily="34" charset="0"/>
              <a:ea typeface="Times New Roman" panose="02020603050405020304" pitchFamily="18" charset="0"/>
              <a:cs typeface="Calibri" panose="020F0502020204030204" pitchFamily="34" charset="0"/>
            </a:endParaRPr>
          </a:p>
          <a:p>
            <a:r>
              <a:rPr lang="pt-BR" sz="2400" dirty="0">
                <a:effectLst/>
                <a:latin typeface="Calibri" panose="020F0502020204030204" pitchFamily="34" charset="0"/>
                <a:ea typeface="Times New Roman" panose="02020603050405020304" pitchFamily="18" charset="0"/>
                <a:cs typeface="Calibri" panose="020F0502020204030204" pitchFamily="34" charset="0"/>
              </a:rPr>
              <a:t>I-</a:t>
            </a:r>
            <a:r>
              <a:rPr lang="pt-BR" sz="2400" u="sng" dirty="0">
                <a:effectLst/>
                <a:latin typeface="Calibri" panose="020F0502020204030204" pitchFamily="34" charset="0"/>
                <a:ea typeface="Times New Roman" panose="02020603050405020304" pitchFamily="18" charset="0"/>
                <a:cs typeface="Calibri" panose="020F0502020204030204" pitchFamily="34" charset="0"/>
              </a:rPr>
              <a:t>finalidade</a:t>
            </a:r>
            <a:r>
              <a:rPr lang="pt-BR" sz="2400" dirty="0">
                <a:effectLst/>
                <a:latin typeface="Calibri" panose="020F0502020204030204" pitchFamily="34" charset="0"/>
                <a:ea typeface="Times New Roman" panose="02020603050405020304" pitchFamily="18" charset="0"/>
                <a:cs typeface="Calibri" panose="020F0502020204030204" pitchFamily="34" charset="0"/>
              </a:rPr>
              <a:t>: (propósitos legítimos e específicos)</a:t>
            </a:r>
          </a:p>
          <a:p>
            <a:r>
              <a:rPr lang="pt-BR" sz="2400" dirty="0">
                <a:effectLst/>
                <a:latin typeface="Calibri" panose="020F0502020204030204" pitchFamily="34" charset="0"/>
                <a:ea typeface="Times New Roman" panose="02020603050405020304" pitchFamily="18" charset="0"/>
                <a:cs typeface="Calibri" panose="020F0502020204030204" pitchFamily="34" charset="0"/>
              </a:rPr>
              <a:t>II-</a:t>
            </a:r>
            <a:r>
              <a:rPr lang="pt-BR" sz="2400" u="sng" dirty="0">
                <a:effectLst/>
                <a:latin typeface="Calibri" panose="020F0502020204030204" pitchFamily="34" charset="0"/>
                <a:ea typeface="Times New Roman" panose="02020603050405020304" pitchFamily="18" charset="0"/>
                <a:cs typeface="Calibri" panose="020F0502020204030204" pitchFamily="34" charset="0"/>
              </a:rPr>
              <a:t>adequação</a:t>
            </a:r>
            <a:r>
              <a:rPr lang="pt-BR" sz="2400" dirty="0">
                <a:effectLst/>
                <a:latin typeface="Calibri" panose="020F0502020204030204" pitchFamily="34" charset="0"/>
                <a:ea typeface="Times New Roman" panose="02020603050405020304" pitchFamily="18" charset="0"/>
                <a:cs typeface="Calibri" panose="020F0502020204030204" pitchFamily="34" charset="0"/>
              </a:rPr>
              <a:t>: (compatibilidade: tratamento x finalidade)</a:t>
            </a:r>
          </a:p>
          <a:p>
            <a:r>
              <a:rPr lang="pt-BR" sz="2400" dirty="0">
                <a:effectLst/>
                <a:latin typeface="Calibri" panose="020F0502020204030204" pitchFamily="34" charset="0"/>
                <a:ea typeface="Times New Roman" panose="02020603050405020304" pitchFamily="18" charset="0"/>
                <a:cs typeface="Calibri" panose="020F0502020204030204" pitchFamily="34" charset="0"/>
              </a:rPr>
              <a:t>III-</a:t>
            </a:r>
            <a:r>
              <a:rPr lang="pt-BR" sz="2400" u="sng" dirty="0">
                <a:effectLst/>
                <a:latin typeface="Calibri" panose="020F0502020204030204" pitchFamily="34" charset="0"/>
                <a:ea typeface="Times New Roman" panose="02020603050405020304" pitchFamily="18" charset="0"/>
                <a:cs typeface="Calibri" panose="020F0502020204030204" pitchFamily="34" charset="0"/>
              </a:rPr>
              <a:t>necessidade</a:t>
            </a:r>
            <a:r>
              <a:rPr lang="pt-BR" sz="2400" dirty="0">
                <a:effectLst/>
                <a:latin typeface="Calibri" panose="020F0502020204030204" pitchFamily="34" charset="0"/>
                <a:ea typeface="Times New Roman" panose="02020603050405020304" pitchFamily="18" charset="0"/>
                <a:cs typeface="Calibri" panose="020F0502020204030204" pitchFamily="34" charset="0"/>
              </a:rPr>
              <a:t>: (tratamento mínimo necessário)</a:t>
            </a:r>
          </a:p>
          <a:p>
            <a:r>
              <a:rPr lang="pt-BR" sz="2400" dirty="0">
                <a:effectLst/>
                <a:latin typeface="Calibri" panose="020F0502020204030204" pitchFamily="34" charset="0"/>
                <a:ea typeface="Times New Roman" panose="02020603050405020304" pitchFamily="18" charset="0"/>
                <a:cs typeface="Calibri" panose="020F0502020204030204" pitchFamily="34" charset="0"/>
              </a:rPr>
              <a:t>IV-</a:t>
            </a:r>
            <a:r>
              <a:rPr lang="pt-BR" sz="2400" u="sng" dirty="0">
                <a:effectLst/>
                <a:latin typeface="Calibri" panose="020F0502020204030204" pitchFamily="34" charset="0"/>
                <a:ea typeface="Times New Roman" panose="02020603050405020304" pitchFamily="18" charset="0"/>
                <a:cs typeface="Calibri" panose="020F0502020204030204" pitchFamily="34" charset="0"/>
              </a:rPr>
              <a:t>livre acesso</a:t>
            </a:r>
            <a:r>
              <a:rPr lang="pt-BR" sz="2400" dirty="0">
                <a:effectLst/>
                <a:latin typeface="Calibri" panose="020F0502020204030204" pitchFamily="34" charset="0"/>
                <a:ea typeface="Times New Roman" panose="02020603050405020304" pitchFamily="18" charset="0"/>
                <a:cs typeface="Calibri" panose="020F0502020204030204" pitchFamily="34" charset="0"/>
              </a:rPr>
              <a:t>: (consulta facilitada e gratuita)</a:t>
            </a:r>
          </a:p>
          <a:p>
            <a:r>
              <a:rPr lang="pt-BR" sz="2400" dirty="0">
                <a:effectLst/>
                <a:latin typeface="Calibri" panose="020F0502020204030204" pitchFamily="34" charset="0"/>
                <a:ea typeface="Times New Roman" panose="02020603050405020304" pitchFamily="18" charset="0"/>
                <a:cs typeface="Calibri" panose="020F0502020204030204" pitchFamily="34" charset="0"/>
              </a:rPr>
              <a:t>V-</a:t>
            </a:r>
            <a:r>
              <a:rPr lang="pt-BR" sz="2400" u="sng" dirty="0">
                <a:effectLst/>
                <a:latin typeface="Calibri" panose="020F0502020204030204" pitchFamily="34" charset="0"/>
                <a:ea typeface="Times New Roman" panose="02020603050405020304" pitchFamily="18" charset="0"/>
                <a:cs typeface="Calibri" panose="020F0502020204030204" pitchFamily="34" charset="0"/>
              </a:rPr>
              <a:t>qualidade dos dados</a:t>
            </a:r>
            <a:r>
              <a:rPr lang="pt-BR" sz="2400" dirty="0">
                <a:effectLst/>
                <a:latin typeface="Calibri" panose="020F0502020204030204" pitchFamily="34" charset="0"/>
                <a:ea typeface="Times New Roman" panose="02020603050405020304" pitchFamily="18" charset="0"/>
                <a:cs typeface="Calibri" panose="020F0502020204030204" pitchFamily="34" charset="0"/>
              </a:rPr>
              <a:t>: (garantia de exatidão)</a:t>
            </a:r>
          </a:p>
          <a:p>
            <a:r>
              <a:rPr lang="pt-BR" sz="2400" dirty="0">
                <a:effectLst/>
                <a:latin typeface="Calibri" panose="020F0502020204030204" pitchFamily="34" charset="0"/>
                <a:ea typeface="Times New Roman" panose="02020603050405020304" pitchFamily="18" charset="0"/>
                <a:cs typeface="Calibri" panose="020F0502020204030204" pitchFamily="34" charset="0"/>
              </a:rPr>
              <a:t>VI-</a:t>
            </a:r>
            <a:r>
              <a:rPr lang="pt-BR" sz="2400" u="sng" dirty="0">
                <a:effectLst/>
                <a:latin typeface="Calibri" panose="020F0502020204030204" pitchFamily="34" charset="0"/>
                <a:ea typeface="Times New Roman" panose="02020603050405020304" pitchFamily="18" charset="0"/>
                <a:cs typeface="Calibri" panose="020F0502020204030204" pitchFamily="34" charset="0"/>
              </a:rPr>
              <a:t>transparência</a:t>
            </a:r>
            <a:r>
              <a:rPr lang="pt-BR" sz="2400" dirty="0">
                <a:effectLst/>
                <a:latin typeface="Calibri" panose="020F0502020204030204" pitchFamily="34" charset="0"/>
                <a:ea typeface="Times New Roman" panose="02020603050405020304" pitchFamily="18" charset="0"/>
                <a:cs typeface="Calibri" panose="020F0502020204030204" pitchFamily="34" charset="0"/>
              </a:rPr>
              <a:t>: (informações claras, observados os segredos comercial e industrial);</a:t>
            </a:r>
          </a:p>
          <a:p>
            <a:r>
              <a:rPr lang="pt-BR" sz="2400" dirty="0">
                <a:effectLst/>
                <a:latin typeface="Calibri" panose="020F0502020204030204" pitchFamily="34" charset="0"/>
                <a:ea typeface="Times New Roman" panose="02020603050405020304" pitchFamily="18" charset="0"/>
                <a:cs typeface="Calibri" panose="020F0502020204030204" pitchFamily="34" charset="0"/>
              </a:rPr>
              <a:t>VII-</a:t>
            </a:r>
            <a:r>
              <a:rPr lang="pt-BR" sz="2400" u="sng" dirty="0">
                <a:effectLst/>
                <a:latin typeface="Calibri" panose="020F0502020204030204" pitchFamily="34" charset="0"/>
                <a:ea typeface="Times New Roman" panose="02020603050405020304" pitchFamily="18" charset="0"/>
                <a:cs typeface="Calibri" panose="020F0502020204030204" pitchFamily="34" charset="0"/>
              </a:rPr>
              <a:t>segurança</a:t>
            </a:r>
            <a:r>
              <a:rPr lang="pt-BR" sz="2400" dirty="0">
                <a:effectLst/>
                <a:latin typeface="Calibri" panose="020F0502020204030204" pitchFamily="34" charset="0"/>
                <a:ea typeface="Times New Roman" panose="02020603050405020304" pitchFamily="18" charset="0"/>
                <a:cs typeface="Calibri" panose="020F0502020204030204" pitchFamily="34" charset="0"/>
              </a:rPr>
              <a:t>: (medidas técnicas e administrativas de proteção)</a:t>
            </a:r>
          </a:p>
          <a:p>
            <a:r>
              <a:rPr lang="pt-BR" sz="2400" dirty="0">
                <a:effectLst/>
                <a:latin typeface="Calibri" panose="020F0502020204030204" pitchFamily="34" charset="0"/>
                <a:ea typeface="Times New Roman" panose="02020603050405020304" pitchFamily="18" charset="0"/>
                <a:cs typeface="Calibri" panose="020F0502020204030204" pitchFamily="34" charset="0"/>
              </a:rPr>
              <a:t>VIII-</a:t>
            </a:r>
            <a:r>
              <a:rPr lang="pt-BR" sz="2400" u="sng" dirty="0">
                <a:effectLst/>
                <a:latin typeface="Calibri" panose="020F0502020204030204" pitchFamily="34" charset="0"/>
                <a:ea typeface="Times New Roman" panose="02020603050405020304" pitchFamily="18" charset="0"/>
                <a:cs typeface="Calibri" panose="020F0502020204030204" pitchFamily="34" charset="0"/>
              </a:rPr>
              <a:t>prevenção</a:t>
            </a:r>
            <a:r>
              <a:rPr lang="pt-BR" sz="2400" dirty="0">
                <a:effectLst/>
                <a:latin typeface="Calibri" panose="020F0502020204030204" pitchFamily="34" charset="0"/>
                <a:ea typeface="Times New Roman" panose="02020603050405020304" pitchFamily="18" charset="0"/>
                <a:cs typeface="Calibri" panose="020F0502020204030204" pitchFamily="34" charset="0"/>
              </a:rPr>
              <a:t>: (medidas p/ prevenir danos do tratamento);</a:t>
            </a:r>
          </a:p>
          <a:p>
            <a:r>
              <a:rPr lang="pt-BR" sz="2400" dirty="0">
                <a:effectLst/>
                <a:latin typeface="Calibri" panose="020F0502020204030204" pitchFamily="34" charset="0"/>
                <a:ea typeface="Times New Roman" panose="02020603050405020304" pitchFamily="18" charset="0"/>
                <a:cs typeface="Calibri" panose="020F0502020204030204" pitchFamily="34" charset="0"/>
              </a:rPr>
              <a:t>IX-</a:t>
            </a:r>
            <a:r>
              <a:rPr lang="pt-BR" sz="2400" u="sng" dirty="0">
                <a:effectLst/>
                <a:latin typeface="Calibri" panose="020F0502020204030204" pitchFamily="34" charset="0"/>
                <a:ea typeface="Times New Roman" panose="02020603050405020304" pitchFamily="18" charset="0"/>
                <a:cs typeface="Calibri" panose="020F0502020204030204" pitchFamily="34" charset="0"/>
              </a:rPr>
              <a:t>não discriminação</a:t>
            </a:r>
            <a:r>
              <a:rPr lang="pt-BR" sz="2400" dirty="0">
                <a:effectLst/>
                <a:latin typeface="Calibri" panose="020F0502020204030204" pitchFamily="34" charset="0"/>
                <a:ea typeface="Times New Roman" panose="02020603050405020304" pitchFamily="18" charset="0"/>
                <a:cs typeface="Calibri" panose="020F0502020204030204" pitchFamily="34" charset="0"/>
              </a:rPr>
              <a:t>: (impossibilidade de tratamento p/ fins abusivos);</a:t>
            </a:r>
          </a:p>
          <a:p>
            <a:r>
              <a:rPr lang="pt-BR" sz="2400" dirty="0">
                <a:effectLst/>
                <a:latin typeface="Calibri" panose="020F0502020204030204" pitchFamily="34" charset="0"/>
                <a:ea typeface="Times New Roman" panose="02020603050405020304" pitchFamily="18" charset="0"/>
                <a:cs typeface="Calibri" panose="020F0502020204030204" pitchFamily="34" charset="0"/>
              </a:rPr>
              <a:t>X-</a:t>
            </a:r>
            <a:r>
              <a:rPr lang="pt-BR" sz="2400" u="sng" dirty="0">
                <a:effectLst/>
                <a:latin typeface="Calibri" panose="020F0502020204030204" pitchFamily="34" charset="0"/>
                <a:ea typeface="Times New Roman" panose="02020603050405020304" pitchFamily="18" charset="0"/>
                <a:cs typeface="Calibri" panose="020F0502020204030204" pitchFamily="34" charset="0"/>
              </a:rPr>
              <a:t>responsabilização e prestação de contas</a:t>
            </a:r>
            <a:r>
              <a:rPr lang="pt-BR" sz="2400" dirty="0">
                <a:effectLst/>
                <a:latin typeface="Calibri" panose="020F0502020204030204" pitchFamily="34" charset="0"/>
                <a:ea typeface="Times New Roman" panose="02020603050405020304" pitchFamily="18" charset="0"/>
                <a:cs typeface="Calibri" panose="020F0502020204030204" pitchFamily="34" charset="0"/>
              </a:rPr>
              <a:t>: (demonstração/cumprimento das normas)</a:t>
            </a:r>
          </a:p>
          <a:p>
            <a:endParaRPr lang="pt-BR"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773257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C5E38ED6-76CC-475A-8697-54B2B5A0F463}"/>
              </a:ext>
            </a:extLst>
          </p:cNvPr>
          <p:cNvSpPr txBox="1"/>
          <p:nvPr/>
        </p:nvSpPr>
        <p:spPr>
          <a:xfrm>
            <a:off x="221455" y="323873"/>
            <a:ext cx="10408445" cy="5970865"/>
          </a:xfrm>
          <a:prstGeom prst="rect">
            <a:avLst/>
          </a:prstGeom>
          <a:noFill/>
        </p:spPr>
        <p:txBody>
          <a:bodyPr wrap="square">
            <a:spAutoFit/>
          </a:bodyPr>
          <a:lstStyle/>
          <a:p>
            <a:pPr algn="just"/>
            <a:r>
              <a:rPr lang="pt-BR" sz="2000" b="1" dirty="0">
                <a:solidFill>
                  <a:srgbClr val="FFFF00"/>
                </a:solidFill>
                <a:effectLst/>
                <a:latin typeface="+mj-lt"/>
                <a:ea typeface="Calibri" panose="020F0502020204030204" pitchFamily="34" charset="0"/>
                <a:cs typeface="Times New Roman" panose="02020603050405020304" pitchFamily="18" charset="0"/>
              </a:rPr>
              <a:t>HIPÓTESES DE TRATAMENTO</a:t>
            </a:r>
            <a:r>
              <a:rPr lang="pt-BR" sz="2000" b="1" dirty="0">
                <a:effectLst/>
                <a:latin typeface="+mj-lt"/>
                <a:ea typeface="Calibri" panose="020F0502020204030204" pitchFamily="34" charset="0"/>
                <a:cs typeface="Times New Roman" panose="02020603050405020304" pitchFamily="18" charset="0"/>
              </a:rPr>
              <a:t>:</a:t>
            </a:r>
          </a:p>
          <a:p>
            <a:pPr algn="just"/>
            <a:endParaRPr lang="pt-BR" sz="2000" dirty="0">
              <a:effectLst/>
              <a:latin typeface="+mj-lt"/>
              <a:ea typeface="Calibri" panose="020F0502020204030204" pitchFamily="34" charset="0"/>
              <a:cs typeface="Times New Roman" panose="02020603050405020304" pitchFamily="18" charset="0"/>
            </a:endParaRPr>
          </a:p>
          <a:p>
            <a:pPr algn="just"/>
            <a:r>
              <a:rPr lang="pt-BR" sz="1900" dirty="0">
                <a:effectLst/>
                <a:latin typeface="+mj-lt"/>
                <a:ea typeface="Calibri" panose="020F0502020204030204" pitchFamily="34" charset="0"/>
                <a:cs typeface="Times New Roman" panose="02020603050405020304" pitchFamily="18" charset="0"/>
              </a:rPr>
              <a:t>Art. 7º O tratamento de dados pessoais somente poderá ser realizado nas seguintes hipóteses:</a:t>
            </a:r>
          </a:p>
          <a:p>
            <a:pPr algn="just"/>
            <a:r>
              <a:rPr lang="pt-BR" sz="1900" dirty="0">
                <a:effectLst/>
                <a:latin typeface="+mj-lt"/>
                <a:ea typeface="Calibri" panose="020F0502020204030204" pitchFamily="34" charset="0"/>
                <a:cs typeface="Times New Roman" panose="02020603050405020304" pitchFamily="18" charset="0"/>
              </a:rPr>
              <a:t>I - </a:t>
            </a:r>
            <a:r>
              <a:rPr lang="pt-BR" sz="1900" u="sng" dirty="0">
                <a:effectLst/>
                <a:latin typeface="+mj-lt"/>
                <a:ea typeface="Calibri" panose="020F0502020204030204" pitchFamily="34" charset="0"/>
                <a:cs typeface="Times New Roman" panose="02020603050405020304" pitchFamily="18" charset="0"/>
              </a:rPr>
              <a:t>mediante consentimento</a:t>
            </a:r>
            <a:r>
              <a:rPr lang="pt-BR" sz="1900" dirty="0">
                <a:effectLst/>
                <a:latin typeface="+mj-lt"/>
                <a:ea typeface="Calibri" panose="020F0502020204030204" pitchFamily="34" charset="0"/>
                <a:cs typeface="Times New Roman" panose="02020603050405020304" pitchFamily="18" charset="0"/>
              </a:rPr>
              <a:t> pelo titular;</a:t>
            </a:r>
          </a:p>
          <a:p>
            <a:pPr algn="just"/>
            <a:r>
              <a:rPr lang="pt-BR" sz="1900" dirty="0">
                <a:effectLst/>
                <a:latin typeface="+mj-lt"/>
                <a:ea typeface="Calibri" panose="020F0502020204030204" pitchFamily="34" charset="0"/>
                <a:cs typeface="Times New Roman" panose="02020603050405020304" pitchFamily="18" charset="0"/>
              </a:rPr>
              <a:t>II - para o </a:t>
            </a:r>
            <a:r>
              <a:rPr lang="pt-BR" sz="1900" u="sng" dirty="0">
                <a:effectLst/>
                <a:latin typeface="+mj-lt"/>
                <a:ea typeface="Calibri" panose="020F0502020204030204" pitchFamily="34" charset="0"/>
                <a:cs typeface="Times New Roman" panose="02020603050405020304" pitchFamily="18" charset="0"/>
              </a:rPr>
              <a:t>cumprimento de obrigação legal</a:t>
            </a:r>
            <a:r>
              <a:rPr lang="pt-BR" sz="1900" dirty="0">
                <a:effectLst/>
                <a:latin typeface="+mj-lt"/>
                <a:ea typeface="Calibri" panose="020F0502020204030204" pitchFamily="34" charset="0"/>
                <a:cs typeface="Times New Roman" panose="02020603050405020304" pitchFamily="18" charset="0"/>
              </a:rPr>
              <a:t>;</a:t>
            </a:r>
          </a:p>
          <a:p>
            <a:pPr algn="just"/>
            <a:r>
              <a:rPr lang="pt-BR" sz="1900" dirty="0">
                <a:effectLst/>
                <a:latin typeface="+mj-lt"/>
                <a:ea typeface="Calibri" panose="020F0502020204030204" pitchFamily="34" charset="0"/>
                <a:cs typeface="Times New Roman" panose="02020603050405020304" pitchFamily="18" charset="0"/>
              </a:rPr>
              <a:t>III - pela administração pública na necessária execução de </a:t>
            </a:r>
            <a:r>
              <a:rPr lang="pt-BR" sz="1900" u="sng" dirty="0">
                <a:effectLst/>
                <a:latin typeface="+mj-lt"/>
                <a:ea typeface="Calibri" panose="020F0502020204030204" pitchFamily="34" charset="0"/>
                <a:cs typeface="Times New Roman" panose="02020603050405020304" pitchFamily="18" charset="0"/>
              </a:rPr>
              <a:t>políticas públicas</a:t>
            </a:r>
            <a:r>
              <a:rPr lang="pt-BR" sz="1900" dirty="0">
                <a:effectLst/>
                <a:latin typeface="+mj-lt"/>
                <a:ea typeface="Calibri" panose="020F0502020204030204" pitchFamily="34" charset="0"/>
                <a:cs typeface="Times New Roman" panose="02020603050405020304" pitchFamily="18" charset="0"/>
              </a:rPr>
              <a:t>; </a:t>
            </a:r>
          </a:p>
          <a:p>
            <a:pPr algn="just"/>
            <a:r>
              <a:rPr lang="pt-BR" sz="1900" dirty="0">
                <a:effectLst/>
                <a:latin typeface="+mj-lt"/>
                <a:ea typeface="Calibri" panose="020F0502020204030204" pitchFamily="34" charset="0"/>
                <a:cs typeface="Times New Roman" panose="02020603050405020304" pitchFamily="18" charset="0"/>
              </a:rPr>
              <a:t>IV - por órgão de </a:t>
            </a:r>
            <a:r>
              <a:rPr lang="pt-BR" sz="1900" u="sng" dirty="0">
                <a:effectLst/>
                <a:latin typeface="+mj-lt"/>
                <a:ea typeface="Calibri" panose="020F0502020204030204" pitchFamily="34" charset="0"/>
                <a:cs typeface="Times New Roman" panose="02020603050405020304" pitchFamily="18" charset="0"/>
              </a:rPr>
              <a:t>pesquisa</a:t>
            </a:r>
            <a:r>
              <a:rPr lang="pt-BR" sz="1900" dirty="0">
                <a:effectLst/>
                <a:latin typeface="+mj-lt"/>
                <a:ea typeface="Calibri" panose="020F0502020204030204" pitchFamily="34" charset="0"/>
                <a:cs typeface="Times New Roman" panose="02020603050405020304" pitchFamily="18" charset="0"/>
              </a:rPr>
              <a:t> (com anonimização/dados, sempre que possível);</a:t>
            </a:r>
          </a:p>
          <a:p>
            <a:pPr algn="just"/>
            <a:r>
              <a:rPr lang="pt-BR" sz="1900" dirty="0">
                <a:effectLst/>
                <a:latin typeface="+mj-lt"/>
                <a:ea typeface="Calibri" panose="020F0502020204030204" pitchFamily="34" charset="0"/>
                <a:cs typeface="Times New Roman" panose="02020603050405020304" pitchFamily="18" charset="0"/>
              </a:rPr>
              <a:t>V - necessário p/ </a:t>
            </a:r>
            <a:r>
              <a:rPr lang="pt-BR" sz="1900" u="sng" dirty="0">
                <a:effectLst/>
                <a:latin typeface="+mj-lt"/>
                <a:ea typeface="Calibri" panose="020F0502020204030204" pitchFamily="34" charset="0"/>
                <a:cs typeface="Times New Roman" panose="02020603050405020304" pitchFamily="18" charset="0"/>
              </a:rPr>
              <a:t>execução de contrato</a:t>
            </a:r>
            <a:r>
              <a:rPr lang="pt-BR" sz="1900" dirty="0">
                <a:effectLst/>
                <a:latin typeface="+mj-lt"/>
                <a:ea typeface="Calibri" panose="020F0502020204030204" pitchFamily="34" charset="0"/>
                <a:cs typeface="Times New Roman" panose="02020603050405020304" pitchFamily="18" charset="0"/>
              </a:rPr>
              <a:t> ou de procedimentos preliminares;</a:t>
            </a:r>
          </a:p>
          <a:p>
            <a:pPr algn="just"/>
            <a:r>
              <a:rPr lang="pt-BR" sz="1900" dirty="0">
                <a:effectLst/>
                <a:latin typeface="+mj-lt"/>
                <a:ea typeface="Calibri" panose="020F0502020204030204" pitchFamily="34" charset="0"/>
                <a:cs typeface="Times New Roman" panose="02020603050405020304" pitchFamily="18" charset="0"/>
              </a:rPr>
              <a:t>VI - para </a:t>
            </a:r>
            <a:r>
              <a:rPr lang="pt-BR" sz="1900" u="sng" dirty="0">
                <a:effectLst/>
                <a:latin typeface="+mj-lt"/>
                <a:ea typeface="Calibri" panose="020F0502020204030204" pitchFamily="34" charset="0"/>
                <a:cs typeface="Times New Roman" panose="02020603050405020304" pitchFamily="18" charset="0"/>
              </a:rPr>
              <a:t>processo judicial</a:t>
            </a:r>
            <a:r>
              <a:rPr lang="pt-BR" sz="1900" dirty="0">
                <a:effectLst/>
                <a:latin typeface="+mj-lt"/>
                <a:ea typeface="Calibri" panose="020F0502020204030204" pitchFamily="34" charset="0"/>
                <a:cs typeface="Times New Roman" panose="02020603050405020304" pitchFamily="18" charset="0"/>
              </a:rPr>
              <a:t>, administrativo ou arbitral;</a:t>
            </a:r>
          </a:p>
          <a:p>
            <a:pPr algn="just"/>
            <a:r>
              <a:rPr lang="pt-BR" sz="1900" dirty="0">
                <a:effectLst/>
                <a:latin typeface="+mj-lt"/>
                <a:ea typeface="Calibri" panose="020F0502020204030204" pitchFamily="34" charset="0"/>
                <a:cs typeface="Times New Roman" panose="02020603050405020304" pitchFamily="18" charset="0"/>
              </a:rPr>
              <a:t>VII - para a </a:t>
            </a:r>
            <a:r>
              <a:rPr lang="pt-BR" sz="1900" u="sng" dirty="0">
                <a:effectLst/>
                <a:latin typeface="+mj-lt"/>
                <a:ea typeface="Calibri" panose="020F0502020204030204" pitchFamily="34" charset="0"/>
                <a:cs typeface="Times New Roman" panose="02020603050405020304" pitchFamily="18" charset="0"/>
              </a:rPr>
              <a:t>incolumidade física</a:t>
            </a:r>
            <a:r>
              <a:rPr lang="pt-BR" sz="1900" dirty="0">
                <a:effectLst/>
                <a:latin typeface="+mj-lt"/>
                <a:ea typeface="Calibri" panose="020F0502020204030204" pitchFamily="34" charset="0"/>
                <a:cs typeface="Times New Roman" panose="02020603050405020304" pitchFamily="18" charset="0"/>
              </a:rPr>
              <a:t> do titular ou de terceiro;</a:t>
            </a:r>
          </a:p>
          <a:p>
            <a:pPr algn="just"/>
            <a:r>
              <a:rPr lang="pt-BR" sz="1900" dirty="0">
                <a:effectLst/>
                <a:latin typeface="+mj-lt"/>
                <a:ea typeface="Calibri" panose="020F0502020204030204" pitchFamily="34" charset="0"/>
                <a:cs typeface="Times New Roman" panose="02020603050405020304" pitchFamily="18" charset="0"/>
              </a:rPr>
              <a:t>VIII - tutela da saúde, exclusivamente realizada por profissionais ou </a:t>
            </a:r>
            <a:r>
              <a:rPr lang="pt-BR" sz="1900" u="sng" dirty="0">
                <a:effectLst/>
                <a:latin typeface="+mj-lt"/>
                <a:ea typeface="Calibri" panose="020F0502020204030204" pitchFamily="34" charset="0"/>
                <a:cs typeface="Times New Roman" panose="02020603050405020304" pitchFamily="18" charset="0"/>
              </a:rPr>
              <a:t>autoridades da saúde</a:t>
            </a:r>
            <a:r>
              <a:rPr lang="pt-BR" sz="1900" dirty="0">
                <a:effectLst/>
                <a:latin typeface="+mj-lt"/>
                <a:ea typeface="Calibri" panose="020F0502020204030204" pitchFamily="34" charset="0"/>
                <a:cs typeface="Times New Roman" panose="02020603050405020304" pitchFamily="18" charset="0"/>
              </a:rPr>
              <a:t>;</a:t>
            </a:r>
          </a:p>
          <a:p>
            <a:pPr algn="just"/>
            <a:r>
              <a:rPr lang="pt-BR" sz="1900" b="1" i="1" dirty="0">
                <a:effectLst/>
                <a:latin typeface="+mj-lt"/>
                <a:ea typeface="Calibri" panose="020F0502020204030204" pitchFamily="34" charset="0"/>
                <a:cs typeface="Times New Roman" panose="02020603050405020304" pitchFamily="18" charset="0"/>
              </a:rPr>
              <a:t>IX – “</a:t>
            </a:r>
            <a:r>
              <a:rPr lang="pt-BR" sz="1900" i="1" dirty="0">
                <a:effectLst/>
                <a:latin typeface="+mj-lt"/>
                <a:ea typeface="Calibri" panose="020F0502020204030204" pitchFamily="34" charset="0"/>
                <a:cs typeface="Times New Roman" panose="02020603050405020304" pitchFamily="18" charset="0"/>
              </a:rPr>
              <a:t>quando necessário para atender aos </a:t>
            </a:r>
            <a:r>
              <a:rPr lang="pt-BR" sz="1900" b="1" i="1" u="sng" dirty="0">
                <a:effectLst/>
                <a:latin typeface="+mj-lt"/>
                <a:ea typeface="Calibri" panose="020F0502020204030204" pitchFamily="34" charset="0"/>
                <a:cs typeface="Times New Roman" panose="02020603050405020304" pitchFamily="18" charset="0"/>
              </a:rPr>
              <a:t>interesses </a:t>
            </a:r>
            <a:r>
              <a:rPr lang="pt-BR" sz="1900" i="1" u="sng" dirty="0">
                <a:effectLst/>
                <a:latin typeface="+mj-lt"/>
                <a:ea typeface="Calibri" panose="020F0502020204030204" pitchFamily="34" charset="0"/>
                <a:cs typeface="Times New Roman" panose="02020603050405020304" pitchFamily="18" charset="0"/>
              </a:rPr>
              <a:t>legítimos </a:t>
            </a:r>
            <a:r>
              <a:rPr lang="pt-BR" sz="1900" i="1" dirty="0">
                <a:effectLst/>
                <a:latin typeface="+mj-lt"/>
                <a:ea typeface="Calibri" panose="020F0502020204030204" pitchFamily="34" charset="0"/>
                <a:cs typeface="Times New Roman" panose="02020603050405020304" pitchFamily="18" charset="0"/>
              </a:rPr>
              <a:t>do controlador ou de terceiro, </a:t>
            </a:r>
            <a:r>
              <a:rPr lang="pt-BR" sz="1900" b="1" i="1" u="sng" dirty="0">
                <a:effectLst/>
                <a:latin typeface="+mj-lt"/>
                <a:ea typeface="Calibri" panose="020F0502020204030204" pitchFamily="34" charset="0"/>
                <a:cs typeface="Times New Roman" panose="02020603050405020304" pitchFamily="18" charset="0"/>
              </a:rPr>
              <a:t>exceto no caso de prevalecerem direitos e liberdades fundamentais</a:t>
            </a:r>
            <a:r>
              <a:rPr lang="pt-BR" sz="1900" b="1" i="1" dirty="0">
                <a:effectLst/>
                <a:latin typeface="+mj-lt"/>
                <a:ea typeface="Calibri" panose="020F0502020204030204" pitchFamily="34" charset="0"/>
                <a:cs typeface="Times New Roman" panose="02020603050405020304" pitchFamily="18" charset="0"/>
              </a:rPr>
              <a:t> do titular que exijam a proteção dos dados pessoais”; </a:t>
            </a:r>
            <a:endParaRPr lang="pt-BR" sz="1900" dirty="0">
              <a:effectLst/>
              <a:latin typeface="+mj-lt"/>
              <a:ea typeface="Calibri" panose="020F0502020204030204" pitchFamily="34" charset="0"/>
              <a:cs typeface="Times New Roman" panose="02020603050405020304" pitchFamily="18" charset="0"/>
            </a:endParaRPr>
          </a:p>
          <a:p>
            <a:pPr algn="just"/>
            <a:r>
              <a:rPr lang="pt-BR" sz="1900" dirty="0">
                <a:effectLst/>
                <a:latin typeface="+mj-lt"/>
                <a:ea typeface="Calibri" panose="020F0502020204030204" pitchFamily="34" charset="0"/>
                <a:cs typeface="Times New Roman" panose="02020603050405020304" pitchFamily="18" charset="0"/>
              </a:rPr>
              <a:t>X - para a </a:t>
            </a:r>
            <a:r>
              <a:rPr lang="pt-BR" sz="1900" u="sng" dirty="0">
                <a:effectLst/>
                <a:latin typeface="+mj-lt"/>
                <a:ea typeface="Calibri" panose="020F0502020204030204" pitchFamily="34" charset="0"/>
                <a:cs typeface="Times New Roman" panose="02020603050405020304" pitchFamily="18" charset="0"/>
              </a:rPr>
              <a:t>proteção do crédito</a:t>
            </a:r>
            <a:r>
              <a:rPr lang="pt-BR" sz="1900" dirty="0">
                <a:effectLst/>
                <a:latin typeface="+mj-lt"/>
                <a:ea typeface="Calibri" panose="020F0502020204030204" pitchFamily="34" charset="0"/>
                <a:cs typeface="Times New Roman" panose="02020603050405020304" pitchFamily="18" charset="0"/>
              </a:rPr>
              <a:t>, inclusive quanto ao disposto na legislação pertinente.</a:t>
            </a:r>
          </a:p>
          <a:p>
            <a:pPr algn="just"/>
            <a:endParaRPr lang="pt-BR" sz="1900" dirty="0">
              <a:effectLst/>
              <a:latin typeface="+mj-lt"/>
              <a:ea typeface="Calibri" panose="020F0502020204030204" pitchFamily="34" charset="0"/>
              <a:cs typeface="Times New Roman" panose="02020603050405020304" pitchFamily="18" charset="0"/>
            </a:endParaRPr>
          </a:p>
          <a:p>
            <a:pPr algn="just"/>
            <a:r>
              <a:rPr lang="pt-BR" sz="1900" dirty="0">
                <a:effectLst/>
                <a:latin typeface="+mj-lt"/>
                <a:ea typeface="Calibri" panose="020F0502020204030204" pitchFamily="34" charset="0"/>
                <a:cs typeface="Times New Roman" panose="02020603050405020304" pitchFamily="18" charset="0"/>
              </a:rPr>
              <a:t>Art. 7º, § 4º: dispensada a exigência do consentimento (...) para dados tornados manifestamente públicos pelo titular, resguardados os direitos princípios desta Lei.</a:t>
            </a:r>
          </a:p>
        </p:txBody>
      </p:sp>
    </p:spTree>
    <p:extLst>
      <p:ext uri="{BB962C8B-B14F-4D97-AF65-F5344CB8AC3E}">
        <p14:creationId xmlns:p14="http://schemas.microsoft.com/office/powerpoint/2010/main" val="39304164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47030B0B-7496-4016-A439-28FEDE749338}"/>
              </a:ext>
            </a:extLst>
          </p:cNvPr>
          <p:cNvSpPr txBox="1"/>
          <p:nvPr/>
        </p:nvSpPr>
        <p:spPr>
          <a:xfrm>
            <a:off x="400050" y="332671"/>
            <a:ext cx="10687050" cy="5515356"/>
          </a:xfrm>
          <a:prstGeom prst="rect">
            <a:avLst/>
          </a:prstGeom>
          <a:noFill/>
        </p:spPr>
        <p:txBody>
          <a:bodyPr wrap="square">
            <a:spAutoFit/>
          </a:bodyPr>
          <a:lstStyle/>
          <a:p>
            <a:pPr>
              <a:lnSpc>
                <a:spcPct val="115000"/>
              </a:lnSpc>
              <a:spcAft>
                <a:spcPts val="1000"/>
              </a:spcAft>
            </a:pPr>
            <a:r>
              <a:rPr lang="pt-BR" sz="3200" b="1" dirty="0">
                <a:solidFill>
                  <a:srgbClr val="FFFF00"/>
                </a:solidFill>
                <a:effectLst/>
                <a:ea typeface="Calibri" panose="020F0502020204030204" pitchFamily="34" charset="0"/>
                <a:cs typeface="Times New Roman" panose="02020603050405020304" pitchFamily="18" charset="0"/>
              </a:rPr>
              <a:t>Jurisprudência:</a:t>
            </a:r>
          </a:p>
          <a:p>
            <a:pPr>
              <a:lnSpc>
                <a:spcPct val="115000"/>
              </a:lnSpc>
              <a:spcAft>
                <a:spcPts val="1000"/>
              </a:spcAft>
            </a:pPr>
            <a:endParaRPr lang="pt-BR" sz="2000" dirty="0">
              <a:effectLst/>
              <a:ea typeface="Calibri" panose="020F0502020204030204" pitchFamily="34" charset="0"/>
              <a:cs typeface="Times New Roman" panose="02020603050405020304" pitchFamily="18" charset="0"/>
            </a:endParaRPr>
          </a:p>
          <a:p>
            <a:pPr algn="just">
              <a:lnSpc>
                <a:spcPct val="115000"/>
              </a:lnSpc>
              <a:spcAft>
                <a:spcPts val="1000"/>
              </a:spcAft>
            </a:pPr>
            <a:r>
              <a:rPr lang="pt-BR" sz="2000" dirty="0">
                <a:effectLst/>
                <a:ea typeface="Calibri" panose="020F0502020204030204" pitchFamily="34" charset="0"/>
                <a:cs typeface="Times New Roman" panose="02020603050405020304" pitchFamily="18" charset="0"/>
              </a:rPr>
              <a:t>AÇÃO CIVIL PÚBLICA. EMPRESA DE GERENCIAMENTO DE RISCOS. </a:t>
            </a:r>
          </a:p>
          <a:p>
            <a:pPr algn="just">
              <a:lnSpc>
                <a:spcPct val="115000"/>
              </a:lnSpc>
              <a:spcAft>
                <a:spcPts val="1000"/>
              </a:spcAft>
            </a:pPr>
            <a:endParaRPr lang="pt-BR" sz="2000" dirty="0">
              <a:effectLst/>
              <a:ea typeface="Calibri" panose="020F0502020204030204" pitchFamily="34" charset="0"/>
              <a:cs typeface="Times New Roman" panose="02020603050405020304" pitchFamily="18" charset="0"/>
            </a:endParaRPr>
          </a:p>
          <a:p>
            <a:pPr algn="just">
              <a:lnSpc>
                <a:spcPct val="115000"/>
              </a:lnSpc>
              <a:spcAft>
                <a:spcPts val="1000"/>
              </a:spcAft>
            </a:pPr>
            <a:r>
              <a:rPr lang="pt-BR" sz="2000" dirty="0">
                <a:effectLst/>
                <a:ea typeface="Calibri" panose="020F0502020204030204" pitchFamily="34" charset="0"/>
                <a:cs typeface="Times New Roman" panose="02020603050405020304" pitchFamily="18" charset="0"/>
              </a:rPr>
              <a:t>Obrigação de não fazer. Abstenção de utilizar banco de dados, de prestar e/ou buscar informações sobre restrições creditícias relativas a motoristas de cargas, candidatos a emprego (...) O certo é que </a:t>
            </a:r>
            <a:r>
              <a:rPr lang="pt-BR" sz="2000" u="sng" dirty="0">
                <a:effectLst/>
                <a:ea typeface="Calibri" panose="020F0502020204030204" pitchFamily="34" charset="0"/>
                <a:cs typeface="Times New Roman" panose="02020603050405020304" pitchFamily="18" charset="0"/>
              </a:rPr>
              <a:t>referido cadastro, ainda que público, destina-se à proteção do crédito a ser concedido por bancos, particulares e associações comerciais</a:t>
            </a:r>
            <a:r>
              <a:rPr lang="pt-BR" sz="2000" dirty="0">
                <a:effectLst/>
                <a:ea typeface="Calibri" panose="020F0502020204030204" pitchFamily="34" charset="0"/>
                <a:cs typeface="Times New Roman" panose="02020603050405020304" pitchFamily="18" charset="0"/>
              </a:rPr>
              <a:t>. </a:t>
            </a:r>
            <a:r>
              <a:rPr lang="pt-BR" sz="2000" u="sng" dirty="0">
                <a:effectLst/>
                <a:ea typeface="Calibri" panose="020F0502020204030204" pitchFamily="34" charset="0"/>
                <a:cs typeface="Times New Roman" panose="02020603050405020304" pitchFamily="18" charset="0"/>
              </a:rPr>
              <a:t>Não deve ser usado para aferição da empregabilidade do motorista </a:t>
            </a:r>
            <a:r>
              <a:rPr lang="pt-BR" sz="2000" dirty="0">
                <a:effectLst/>
                <a:ea typeface="Calibri" panose="020F0502020204030204" pitchFamily="34" charset="0"/>
                <a:cs typeface="Times New Roman" panose="02020603050405020304" pitchFamily="18" charset="0"/>
              </a:rPr>
              <a:t>ou da probabilidade de que venha a subtrair as mercadorias transportadas. (...) Embora recente, e em bom momento, a LGPD (Lei 13.709/18) dispõe sobre as diretrizes para o tratamento de dados pessoais (...) </a:t>
            </a:r>
          </a:p>
          <a:p>
            <a:pPr algn="just">
              <a:lnSpc>
                <a:spcPct val="115000"/>
              </a:lnSpc>
              <a:spcAft>
                <a:spcPts val="1000"/>
              </a:spcAft>
            </a:pPr>
            <a:r>
              <a:rPr lang="pt-BR" sz="2000" dirty="0">
                <a:solidFill>
                  <a:schemeClr val="accent2">
                    <a:lumMod val="20000"/>
                    <a:lumOff val="80000"/>
                  </a:schemeClr>
                </a:solidFill>
                <a:effectLst/>
                <a:ea typeface="Calibri" panose="020F0502020204030204" pitchFamily="34" charset="0"/>
                <a:cs typeface="Times New Roman" panose="02020603050405020304" pitchFamily="18" charset="0"/>
              </a:rPr>
              <a:t>(TST; E-RR 0000933-49.2012.5.10.0001; SSDI-1, DEJT 25/02/</a:t>
            </a:r>
            <a:r>
              <a:rPr lang="pt-BR" sz="2000" b="1" dirty="0">
                <a:solidFill>
                  <a:schemeClr val="accent2">
                    <a:lumMod val="20000"/>
                    <a:lumOff val="80000"/>
                  </a:schemeClr>
                </a:solidFill>
                <a:effectLst/>
                <a:ea typeface="Calibri" panose="020F0502020204030204" pitchFamily="34" charset="0"/>
                <a:cs typeface="Times New Roman" panose="02020603050405020304" pitchFamily="18" charset="0"/>
              </a:rPr>
              <a:t>2022</a:t>
            </a:r>
            <a:r>
              <a:rPr lang="pt-BR" sz="2000" dirty="0">
                <a:solidFill>
                  <a:schemeClr val="accent2">
                    <a:lumMod val="20000"/>
                    <a:lumOff val="80000"/>
                  </a:schemeClr>
                </a:solidFill>
                <a:effectLst/>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389441655"/>
      </p:ext>
    </p:extLst>
  </p:cSld>
  <p:clrMapOvr>
    <a:masterClrMapping/>
  </p:clrMapOvr>
  <p:transition spd="slow">
    <p:push dir="u"/>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D75ED587-8685-4C71-B0E8-DB319FE158C3}"/>
              </a:ext>
            </a:extLst>
          </p:cNvPr>
          <p:cNvSpPr txBox="1"/>
          <p:nvPr/>
        </p:nvSpPr>
        <p:spPr>
          <a:xfrm>
            <a:off x="1015900" y="730975"/>
            <a:ext cx="10160199" cy="5502468"/>
          </a:xfrm>
          <a:prstGeom prst="rect">
            <a:avLst/>
          </a:prstGeom>
          <a:noFill/>
        </p:spPr>
        <p:txBody>
          <a:bodyPr wrap="square">
            <a:spAutoFit/>
          </a:bodyPr>
          <a:lstStyle/>
          <a:p>
            <a:pPr algn="just">
              <a:lnSpc>
                <a:spcPct val="115000"/>
              </a:lnSpc>
              <a:spcAft>
                <a:spcPts val="1000"/>
              </a:spcAft>
            </a:pPr>
            <a:r>
              <a:rPr lang="pt-BR" sz="2300" dirty="0">
                <a:effectLst/>
                <a:ea typeface="Calibri" panose="020F0502020204030204" pitchFamily="34" charset="0"/>
                <a:cs typeface="Times New Roman" panose="02020603050405020304" pitchFamily="18" charset="0"/>
              </a:rPr>
              <a:t>MANDADO DE SEGURANÇA DO EMPREGADO. </a:t>
            </a:r>
            <a:r>
              <a:rPr lang="pt-BR" sz="2300" b="1" dirty="0">
                <a:effectLst/>
                <a:ea typeface="Calibri" panose="020F0502020204030204" pitchFamily="34" charset="0"/>
                <a:cs typeface="Times New Roman" panose="02020603050405020304" pitchFamily="18" charset="0"/>
              </a:rPr>
              <a:t>HORAS EXTRAS</a:t>
            </a:r>
            <a:r>
              <a:rPr lang="pt-BR" sz="2300" dirty="0">
                <a:effectLst/>
                <a:ea typeface="Calibri" panose="020F0502020204030204" pitchFamily="34" charset="0"/>
                <a:cs typeface="Times New Roman" panose="02020603050405020304" pitchFamily="18" charset="0"/>
              </a:rPr>
              <a:t> COM IMPUGNAÇÃO DO PONTO. REQUISIÇÃO DOS DADOS GEOLOCALIZAÇÃO DO CELULAR DA EMPREGADA A IMPETRANTE. </a:t>
            </a:r>
          </a:p>
          <a:p>
            <a:pPr algn="just">
              <a:lnSpc>
                <a:spcPct val="115000"/>
              </a:lnSpc>
              <a:spcAft>
                <a:spcPts val="1000"/>
              </a:spcAft>
            </a:pPr>
            <a:r>
              <a:rPr lang="pt-BR" sz="2300" u="sng" dirty="0">
                <a:effectLst/>
                <a:ea typeface="Calibri" panose="020F0502020204030204" pitchFamily="34" charset="0"/>
                <a:cs typeface="Times New Roman" panose="02020603050405020304" pitchFamily="18" charset="0"/>
              </a:rPr>
              <a:t>Viola direito</a:t>
            </a:r>
            <a:r>
              <a:rPr lang="pt-BR" sz="2300" dirty="0">
                <a:effectLst/>
                <a:ea typeface="Calibri" panose="020F0502020204030204" pitchFamily="34" charset="0"/>
                <a:cs typeface="Times New Roman" panose="02020603050405020304" pitchFamily="18" charset="0"/>
              </a:rPr>
              <a:t> líquido e certo da impetrante à sua privacidade, </a:t>
            </a:r>
            <a:r>
              <a:rPr lang="pt-BR" sz="2300" u="sng" dirty="0">
                <a:effectLst/>
                <a:ea typeface="Calibri" panose="020F0502020204030204" pitchFamily="34" charset="0"/>
                <a:cs typeface="Times New Roman" panose="02020603050405020304" pitchFamily="18" charset="0"/>
              </a:rPr>
              <a:t>a decisão que determina a requisição ampla de dados referentes à sua geolocalização, em processo no qual ela não autorizou o uso de tais dados sensíveis</a:t>
            </a:r>
            <a:r>
              <a:rPr lang="pt-BR" sz="2300" dirty="0">
                <a:effectLst/>
                <a:ea typeface="Calibri" panose="020F0502020204030204" pitchFamily="34" charset="0"/>
                <a:cs typeface="Times New Roman" panose="02020603050405020304" pitchFamily="18" charset="0"/>
              </a:rPr>
              <a:t>, (...) além de estar evidenciado, pelas provas documentais e orais já produzidas nos autos principais, que, neles, a controvérsia já pode ser perfeitamente dirimida sem que seja indispensável a utilização de tal tipo de prova. Aplicáveis à espécie os artigos 5º, X, da CF; 7º, I e IX, 11, II e 22, I, da </a:t>
            </a:r>
            <a:r>
              <a:rPr lang="pt-BR" sz="2300" b="1" dirty="0">
                <a:effectLst/>
                <a:ea typeface="Calibri" panose="020F0502020204030204" pitchFamily="34" charset="0"/>
                <a:cs typeface="Times New Roman" panose="02020603050405020304" pitchFamily="18" charset="0"/>
              </a:rPr>
              <a:t>LGPD</a:t>
            </a:r>
            <a:r>
              <a:rPr lang="pt-BR" sz="2300" dirty="0">
                <a:effectLst/>
                <a:ea typeface="Calibri" panose="020F0502020204030204" pitchFamily="34" charset="0"/>
                <a:cs typeface="Times New Roman" panose="02020603050405020304" pitchFamily="18" charset="0"/>
              </a:rPr>
              <a:t>. </a:t>
            </a:r>
          </a:p>
          <a:p>
            <a:pPr algn="just">
              <a:lnSpc>
                <a:spcPct val="115000"/>
              </a:lnSpc>
              <a:spcAft>
                <a:spcPts val="1000"/>
              </a:spcAft>
            </a:pPr>
            <a:r>
              <a:rPr lang="pt-BR" sz="2000" dirty="0">
                <a:solidFill>
                  <a:schemeClr val="accent2">
                    <a:lumMod val="20000"/>
                    <a:lumOff val="80000"/>
                  </a:schemeClr>
                </a:solidFill>
                <a:effectLst/>
                <a:ea typeface="Calibri" panose="020F0502020204030204" pitchFamily="34" charset="0"/>
                <a:cs typeface="Times New Roman" panose="02020603050405020304" pitchFamily="18" charset="0"/>
              </a:rPr>
              <a:t>(TRT 8ª R.; </a:t>
            </a:r>
            <a:r>
              <a:rPr lang="pt-BR" sz="2000" dirty="0" err="1">
                <a:solidFill>
                  <a:schemeClr val="accent2">
                    <a:lumMod val="20000"/>
                    <a:lumOff val="80000"/>
                  </a:schemeClr>
                </a:solidFill>
                <a:effectLst/>
                <a:ea typeface="Calibri" panose="020F0502020204030204" pitchFamily="34" charset="0"/>
                <a:cs typeface="Times New Roman" panose="02020603050405020304" pitchFamily="18" charset="0"/>
              </a:rPr>
              <a:t>MSCiv</a:t>
            </a:r>
            <a:r>
              <a:rPr lang="pt-BR" sz="2000" dirty="0">
                <a:solidFill>
                  <a:schemeClr val="accent2">
                    <a:lumMod val="20000"/>
                    <a:lumOff val="80000"/>
                  </a:schemeClr>
                </a:solidFill>
                <a:effectLst/>
                <a:ea typeface="Calibri" panose="020F0502020204030204" pitchFamily="34" charset="0"/>
                <a:cs typeface="Times New Roman" panose="02020603050405020304" pitchFamily="18" charset="0"/>
              </a:rPr>
              <a:t> 014-68.2022.5.08.0000; Seção Especializada II; DEJTPA </a:t>
            </a:r>
            <a:r>
              <a:rPr lang="pt-BR" sz="2000" b="1" dirty="0">
                <a:solidFill>
                  <a:schemeClr val="accent2">
                    <a:lumMod val="20000"/>
                    <a:lumOff val="80000"/>
                  </a:schemeClr>
                </a:solidFill>
                <a:effectLst/>
                <a:ea typeface="Calibri" panose="020F0502020204030204" pitchFamily="34" charset="0"/>
                <a:cs typeface="Times New Roman" panose="02020603050405020304" pitchFamily="18" charset="0"/>
              </a:rPr>
              <a:t>28/03/22</a:t>
            </a:r>
            <a:r>
              <a:rPr lang="pt-BR" sz="2000" dirty="0">
                <a:solidFill>
                  <a:schemeClr val="accent2">
                    <a:lumMod val="20000"/>
                    <a:lumOff val="80000"/>
                  </a:schemeClr>
                </a:solidFill>
                <a:effectLs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89447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684FE7B8-C272-4869-9693-BB8A4AB29231}"/>
              </a:ext>
            </a:extLst>
          </p:cNvPr>
          <p:cNvSpPr txBox="1"/>
          <p:nvPr/>
        </p:nvSpPr>
        <p:spPr>
          <a:xfrm>
            <a:off x="428624" y="457201"/>
            <a:ext cx="10658475" cy="5779018"/>
          </a:xfrm>
          <a:prstGeom prst="rect">
            <a:avLst/>
          </a:prstGeom>
          <a:noFill/>
        </p:spPr>
        <p:txBody>
          <a:bodyPr wrap="square">
            <a:spAutoFit/>
          </a:bodyPr>
          <a:lstStyle/>
          <a:p>
            <a:pPr algn="just">
              <a:lnSpc>
                <a:spcPct val="115000"/>
              </a:lnSpc>
              <a:spcAft>
                <a:spcPts val="1000"/>
              </a:spcAft>
            </a:pPr>
            <a:r>
              <a:rPr lang="pt-BR" sz="3200" b="1" dirty="0">
                <a:solidFill>
                  <a:srgbClr val="FFFF00"/>
                </a:solidFill>
                <a:effectLst/>
                <a:latin typeface="+mj-lt"/>
                <a:ea typeface="Calibri" panose="020F0502020204030204" pitchFamily="34" charset="0"/>
                <a:cs typeface="Times New Roman" panose="02020603050405020304" pitchFamily="18" charset="0"/>
              </a:rPr>
              <a:t>CONCLUSÃO:</a:t>
            </a:r>
          </a:p>
          <a:p>
            <a:pPr algn="just">
              <a:lnSpc>
                <a:spcPct val="115000"/>
              </a:lnSpc>
              <a:spcAft>
                <a:spcPts val="1000"/>
              </a:spcAft>
            </a:pPr>
            <a:endParaRPr lang="pt-BR" sz="800" dirty="0">
              <a:solidFill>
                <a:srgbClr val="FFFF00"/>
              </a:solidFill>
              <a:effectLst/>
              <a:latin typeface="+mj-lt"/>
              <a:ea typeface="Calibri" panose="020F0502020204030204" pitchFamily="34" charset="0"/>
              <a:cs typeface="Times New Roman" panose="02020603050405020304" pitchFamily="18" charset="0"/>
            </a:endParaRPr>
          </a:p>
          <a:p>
            <a:pPr marL="342900" indent="-342900" algn="just">
              <a:lnSpc>
                <a:spcPct val="115000"/>
              </a:lnSpc>
              <a:spcAft>
                <a:spcPts val="1000"/>
              </a:spcAft>
              <a:buFont typeface="Wingdings" panose="05000000000000000000" pitchFamily="2" charset="2"/>
              <a:buChar char="§"/>
            </a:pPr>
            <a:r>
              <a:rPr lang="pt-BR" sz="2400" dirty="0">
                <a:effectLst/>
                <a:latin typeface="+mj-lt"/>
                <a:ea typeface="Calibri" panose="020F0502020204030204" pitchFamily="34" charset="0"/>
                <a:cs typeface="Times New Roman" panose="02020603050405020304" pitchFamily="18" charset="0"/>
              </a:rPr>
              <a:t>LGPD veio para </a:t>
            </a:r>
            <a:r>
              <a:rPr lang="pt-BR" sz="2400" u="sng" dirty="0">
                <a:effectLst/>
                <a:latin typeface="+mj-lt"/>
                <a:ea typeface="Calibri" panose="020F0502020204030204" pitchFamily="34" charset="0"/>
                <a:cs typeface="Times New Roman" panose="02020603050405020304" pitchFamily="18" charset="0"/>
              </a:rPr>
              <a:t>equacionar</a:t>
            </a:r>
            <a:r>
              <a:rPr lang="pt-BR" sz="2400" dirty="0">
                <a:effectLst/>
                <a:latin typeface="+mj-lt"/>
                <a:ea typeface="Calibri" panose="020F0502020204030204" pitchFamily="34" charset="0"/>
                <a:cs typeface="Times New Roman" panose="02020603050405020304" pitchFamily="18" charset="0"/>
              </a:rPr>
              <a:t>: </a:t>
            </a:r>
          </a:p>
          <a:p>
            <a:pPr algn="just">
              <a:lnSpc>
                <a:spcPct val="115000"/>
              </a:lnSpc>
              <a:spcAft>
                <a:spcPts val="1000"/>
              </a:spcAft>
            </a:pPr>
            <a:r>
              <a:rPr lang="pt-BR" sz="2400" dirty="0">
                <a:effectLst/>
                <a:latin typeface="+mj-lt"/>
                <a:ea typeface="Calibri" panose="020F0502020204030204" pitchFamily="34" charset="0"/>
                <a:cs typeface="Times New Roman" panose="02020603050405020304" pitchFamily="18" charset="0"/>
              </a:rPr>
              <a:t>    </a:t>
            </a:r>
            <a:r>
              <a:rPr lang="pt-BR" sz="2400" dirty="0">
                <a:solidFill>
                  <a:schemeClr val="accent1">
                    <a:lumMod val="40000"/>
                    <a:lumOff val="60000"/>
                  </a:schemeClr>
                </a:solidFill>
                <a:effectLst/>
                <a:latin typeface="+mj-lt"/>
                <a:ea typeface="Calibri" panose="020F0502020204030204" pitchFamily="34" charset="0"/>
                <a:cs typeface="Times New Roman" panose="02020603050405020304" pitchFamily="18" charset="0"/>
              </a:rPr>
              <a:t>proteção de dados </a:t>
            </a:r>
            <a:r>
              <a:rPr lang="pt-BR" sz="2400" i="1" dirty="0">
                <a:effectLst/>
                <a:latin typeface="+mj-lt"/>
                <a:ea typeface="Calibri" panose="020F0502020204030204" pitchFamily="34" charset="0"/>
                <a:cs typeface="Times New Roman" panose="02020603050405020304" pitchFamily="18" charset="0"/>
              </a:rPr>
              <a:t>versus</a:t>
            </a:r>
            <a:r>
              <a:rPr lang="pt-BR" sz="2400" dirty="0">
                <a:effectLst/>
                <a:latin typeface="+mj-lt"/>
                <a:ea typeface="Calibri" panose="020F0502020204030204" pitchFamily="34" charset="0"/>
                <a:cs typeface="Times New Roman" panose="02020603050405020304" pitchFamily="18" charset="0"/>
              </a:rPr>
              <a:t> </a:t>
            </a:r>
            <a:r>
              <a:rPr lang="pt-BR" sz="2400" dirty="0">
                <a:solidFill>
                  <a:schemeClr val="accent1">
                    <a:lumMod val="40000"/>
                    <a:lumOff val="60000"/>
                  </a:schemeClr>
                </a:solidFill>
                <a:effectLst/>
                <a:latin typeface="+mj-lt"/>
                <a:ea typeface="Calibri" panose="020F0502020204030204" pitchFamily="34" charset="0"/>
                <a:cs typeface="Times New Roman" panose="02020603050405020304" pitchFamily="18" charset="0"/>
              </a:rPr>
              <a:t>livre iniciativa</a:t>
            </a:r>
          </a:p>
          <a:p>
            <a:pPr algn="just">
              <a:lnSpc>
                <a:spcPct val="115000"/>
              </a:lnSpc>
              <a:spcAft>
                <a:spcPts val="1000"/>
              </a:spcAft>
            </a:pPr>
            <a:r>
              <a:rPr lang="pt-BR" sz="2400" dirty="0">
                <a:latin typeface="+mj-lt"/>
                <a:ea typeface="Calibri" panose="020F0502020204030204" pitchFamily="34" charset="0"/>
                <a:cs typeface="Times New Roman" panose="02020603050405020304" pitchFamily="18" charset="0"/>
              </a:rPr>
              <a:t>   </a:t>
            </a:r>
            <a:r>
              <a:rPr lang="pt-BR" sz="2000" dirty="0">
                <a:latin typeface="+mj-lt"/>
                <a:ea typeface="Calibri" panose="020F0502020204030204" pitchFamily="34" charset="0"/>
                <a:cs typeface="Times New Roman" panose="02020603050405020304" pitchFamily="18" charset="0"/>
              </a:rPr>
              <a:t>(liberdade de expressão x violação à honra)</a:t>
            </a:r>
            <a:endParaRPr lang="pt-BR" sz="2000" dirty="0">
              <a:effectLst/>
              <a:latin typeface="+mj-lt"/>
              <a:ea typeface="Calibri" panose="020F0502020204030204" pitchFamily="34" charset="0"/>
              <a:cs typeface="Times New Roman" panose="02020603050405020304" pitchFamily="18" charset="0"/>
            </a:endParaRPr>
          </a:p>
          <a:p>
            <a:pPr algn="just">
              <a:lnSpc>
                <a:spcPct val="115000"/>
              </a:lnSpc>
              <a:spcAft>
                <a:spcPts val="1000"/>
              </a:spcAft>
            </a:pPr>
            <a:r>
              <a:rPr lang="pt-BR" sz="2400" dirty="0">
                <a:effectLst/>
                <a:latin typeface="+mj-lt"/>
                <a:ea typeface="Calibri" panose="020F0502020204030204" pitchFamily="34" charset="0"/>
                <a:cs typeface="Times New Roman" panose="02020603050405020304" pitchFamily="18" charset="0"/>
              </a:rPr>
              <a:t> </a:t>
            </a:r>
          </a:p>
          <a:p>
            <a:pPr marL="342900" indent="-342900" algn="just">
              <a:lnSpc>
                <a:spcPct val="115000"/>
              </a:lnSpc>
              <a:spcAft>
                <a:spcPts val="1000"/>
              </a:spcAft>
              <a:buFont typeface="Wingdings" panose="05000000000000000000" pitchFamily="2" charset="2"/>
              <a:buChar char="§"/>
            </a:pPr>
            <a:r>
              <a:rPr lang="pt-BR" sz="2400" dirty="0">
                <a:effectLst/>
                <a:latin typeface="+mj-lt"/>
                <a:ea typeface="Calibri" panose="020F0502020204030204" pitchFamily="34" charset="0"/>
                <a:cs typeface="Calibri" panose="020F0502020204030204" pitchFamily="34" charset="0"/>
              </a:rPr>
              <a:t>Art. 1º, IV, CF: - A República do Brasil constitui-se em Estado Democrático de Direito e tem como fundamentos:  os valores sociais do trabalho e da livre iniciativa;     </a:t>
            </a:r>
            <a:endParaRPr lang="pt-BR" sz="2400" dirty="0">
              <a:effectLst/>
              <a:latin typeface="+mj-lt"/>
              <a:ea typeface="Calibri" panose="020F0502020204030204" pitchFamily="34" charset="0"/>
              <a:cs typeface="Times New Roman" panose="02020603050405020304" pitchFamily="18" charset="0"/>
            </a:endParaRPr>
          </a:p>
          <a:p>
            <a:pPr algn="just"/>
            <a:r>
              <a:rPr lang="pt-BR" sz="2400" dirty="0">
                <a:latin typeface="+mj-lt"/>
                <a:ea typeface="Times New Roman" panose="02020603050405020304" pitchFamily="18" charset="0"/>
              </a:rPr>
              <a:t>    </a:t>
            </a:r>
            <a:endParaRPr lang="pt-BR" sz="2400" dirty="0">
              <a:effectLst/>
              <a:latin typeface="+mj-lt"/>
              <a:ea typeface="Times New Roman" panose="02020603050405020304" pitchFamily="18" charset="0"/>
            </a:endParaRPr>
          </a:p>
          <a:p>
            <a:pPr algn="just"/>
            <a:r>
              <a:rPr lang="pt-BR" sz="2400" dirty="0">
                <a:latin typeface="+mj-lt"/>
                <a:ea typeface="Times New Roman" panose="02020603050405020304" pitchFamily="18" charset="0"/>
              </a:rPr>
              <a:t>  </a:t>
            </a:r>
            <a:endParaRPr lang="pt-BR" sz="2400" dirty="0">
              <a:effectLst/>
              <a:latin typeface="+mj-lt"/>
              <a:ea typeface="Times New Roman" panose="02020603050405020304" pitchFamily="18" charset="0"/>
            </a:endParaRPr>
          </a:p>
          <a:p>
            <a:pPr algn="just"/>
            <a:r>
              <a:rPr lang="pt-BR" sz="2400" b="1" dirty="0">
                <a:solidFill>
                  <a:schemeClr val="accent2"/>
                </a:solidFill>
                <a:effectLst/>
                <a:latin typeface="+mj-lt"/>
                <a:ea typeface="Times New Roman" panose="02020603050405020304" pitchFamily="18" charset="0"/>
              </a:rPr>
              <a:t>    </a:t>
            </a:r>
            <a:r>
              <a:rPr lang="pt-BR" sz="2400" b="1" dirty="0">
                <a:solidFill>
                  <a:schemeClr val="accent1">
                    <a:lumMod val="40000"/>
                    <a:lumOff val="60000"/>
                  </a:schemeClr>
                </a:solidFill>
                <a:effectLst/>
                <a:latin typeface="+mj-lt"/>
                <a:ea typeface="Times New Roman" panose="02020603050405020304" pitchFamily="18" charset="0"/>
              </a:rPr>
              <a:t>EQUILÍBRIO!</a:t>
            </a:r>
            <a:endParaRPr lang="pt-BR" sz="2400" dirty="0">
              <a:solidFill>
                <a:schemeClr val="accent1">
                  <a:lumMod val="40000"/>
                  <a:lumOff val="60000"/>
                </a:schemeClr>
              </a:solidFill>
              <a:effectLst/>
              <a:latin typeface="+mj-lt"/>
              <a:ea typeface="Times New Roman" panose="02020603050405020304" pitchFamily="18" charset="0"/>
            </a:endParaRPr>
          </a:p>
        </p:txBody>
      </p:sp>
      <p:pic>
        <p:nvPicPr>
          <p:cNvPr id="4" name="Imagem 3">
            <a:extLst>
              <a:ext uri="{FF2B5EF4-FFF2-40B4-BE49-F238E27FC236}">
                <a16:creationId xmlns:a16="http://schemas.microsoft.com/office/drawing/2014/main" id="{8EA355B1-4AD4-4DA5-BE1C-94EB8BB904E1}"/>
              </a:ext>
            </a:extLst>
          </p:cNvPr>
          <p:cNvPicPr>
            <a:picLocks noChangeAspect="1"/>
          </p:cNvPicPr>
          <p:nvPr/>
        </p:nvPicPr>
        <p:blipFill>
          <a:blip r:embed="rId2"/>
          <a:stretch>
            <a:fillRect/>
          </a:stretch>
        </p:blipFill>
        <p:spPr>
          <a:xfrm>
            <a:off x="8936180" y="1100224"/>
            <a:ext cx="3063221" cy="2041604"/>
          </a:xfrm>
          <a:prstGeom prst="rect">
            <a:avLst/>
          </a:prstGeom>
        </p:spPr>
      </p:pic>
    </p:spTree>
    <p:extLst>
      <p:ext uri="{BB962C8B-B14F-4D97-AF65-F5344CB8AC3E}">
        <p14:creationId xmlns:p14="http://schemas.microsoft.com/office/powerpoint/2010/main" val="3595475756"/>
      </p:ext>
    </p:extLst>
  </p:cSld>
  <p:clrMapOvr>
    <a:masterClrMapping/>
  </p:clrMapOvr>
  <p:transition spd="slow">
    <p:push dir="u"/>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45911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BA3E637A-161D-4BEF-8826-B3F1DE1F4C84}"/>
              </a:ext>
            </a:extLst>
          </p:cNvPr>
          <p:cNvSpPr txBox="1"/>
          <p:nvPr/>
        </p:nvSpPr>
        <p:spPr>
          <a:xfrm>
            <a:off x="314326" y="348862"/>
            <a:ext cx="10944224" cy="6160276"/>
          </a:xfrm>
          <a:prstGeom prst="rect">
            <a:avLst/>
          </a:prstGeom>
          <a:noFill/>
        </p:spPr>
        <p:txBody>
          <a:bodyPr wrap="square">
            <a:spAutoFit/>
          </a:bodyPr>
          <a:lstStyle/>
          <a:p>
            <a:pPr algn="just"/>
            <a:r>
              <a:rPr lang="pt-BR" sz="3200" b="1" dirty="0">
                <a:effectLst/>
                <a:latin typeface="+mj-lt"/>
                <a:ea typeface="Calibri" panose="020F0502020204030204" pitchFamily="34" charset="0"/>
                <a:cs typeface="Times New Roman" panose="02020603050405020304" pitchFamily="18" charset="0"/>
              </a:rPr>
              <a:t>DOSIMETRIA DA INDENIZAÇÃO ARBITRADA:</a:t>
            </a:r>
          </a:p>
          <a:p>
            <a:pPr algn="just"/>
            <a:endParaRPr lang="pt-BR" sz="2000" dirty="0">
              <a:effectLst/>
              <a:latin typeface="+mj-lt"/>
              <a:ea typeface="Calibri" panose="020F0502020204030204" pitchFamily="34" charset="0"/>
              <a:cs typeface="Times New Roman" panose="02020603050405020304" pitchFamily="18" charset="0"/>
            </a:endParaRPr>
          </a:p>
          <a:p>
            <a:pPr algn="just"/>
            <a:r>
              <a:rPr lang="pt-BR" sz="2400" dirty="0">
                <a:effectLst/>
                <a:latin typeface="+mj-lt"/>
                <a:ea typeface="Calibri" panose="020F0502020204030204" pitchFamily="34" charset="0"/>
                <a:cs typeface="Times New Roman" panose="02020603050405020304" pitchFamily="18" charset="0"/>
              </a:rPr>
              <a:t>‘Art. 223-G. Ao apreciar o pedido, </a:t>
            </a:r>
            <a:r>
              <a:rPr lang="pt-BR" sz="2400" b="1" dirty="0">
                <a:effectLst/>
                <a:latin typeface="+mj-lt"/>
                <a:ea typeface="Calibri" panose="020F0502020204030204" pitchFamily="34" charset="0"/>
                <a:cs typeface="Times New Roman" panose="02020603050405020304" pitchFamily="18" charset="0"/>
              </a:rPr>
              <a:t>o juízo considerará:</a:t>
            </a:r>
            <a:endParaRPr lang="pt-BR" sz="2400" dirty="0">
              <a:effectLst/>
              <a:latin typeface="+mj-lt"/>
              <a:ea typeface="Calibri" panose="020F0502020204030204" pitchFamily="34" charset="0"/>
              <a:cs typeface="Times New Roman" panose="02020603050405020304" pitchFamily="18" charset="0"/>
            </a:endParaRPr>
          </a:p>
          <a:p>
            <a:pPr algn="just"/>
            <a:r>
              <a:rPr lang="pt-BR" sz="2400" dirty="0">
                <a:effectLst/>
                <a:latin typeface="+mj-lt"/>
                <a:ea typeface="Calibri" panose="020F0502020204030204" pitchFamily="34" charset="0"/>
                <a:cs typeface="Times New Roman" panose="02020603050405020304" pitchFamily="18" charset="0"/>
              </a:rPr>
              <a:t>I - a natureza do </a:t>
            </a:r>
            <a:r>
              <a:rPr lang="pt-BR" sz="2400" u="sng" dirty="0">
                <a:effectLst/>
                <a:latin typeface="+mj-lt"/>
                <a:ea typeface="Calibri" panose="020F0502020204030204" pitchFamily="34" charset="0"/>
                <a:cs typeface="Times New Roman" panose="02020603050405020304" pitchFamily="18" charset="0"/>
              </a:rPr>
              <a:t>bem jurídico tutelado</a:t>
            </a:r>
            <a:r>
              <a:rPr lang="pt-BR" sz="2400" dirty="0">
                <a:effectLst/>
                <a:latin typeface="+mj-lt"/>
                <a:ea typeface="Calibri" panose="020F0502020204030204" pitchFamily="34" charset="0"/>
                <a:cs typeface="Times New Roman" panose="02020603050405020304" pitchFamily="18" charset="0"/>
              </a:rPr>
              <a:t>;</a:t>
            </a:r>
          </a:p>
          <a:p>
            <a:pPr algn="just"/>
            <a:r>
              <a:rPr lang="pt-BR" sz="2400" dirty="0">
                <a:effectLst/>
                <a:latin typeface="+mj-lt"/>
                <a:ea typeface="Calibri" panose="020F0502020204030204" pitchFamily="34" charset="0"/>
                <a:cs typeface="Times New Roman" panose="02020603050405020304" pitchFamily="18" charset="0"/>
              </a:rPr>
              <a:t>II - a </a:t>
            </a:r>
            <a:r>
              <a:rPr lang="pt-BR" sz="2400" u="sng" dirty="0">
                <a:effectLst/>
                <a:latin typeface="+mj-lt"/>
                <a:ea typeface="Calibri" panose="020F0502020204030204" pitchFamily="34" charset="0"/>
                <a:cs typeface="Times New Roman" panose="02020603050405020304" pitchFamily="18" charset="0"/>
              </a:rPr>
              <a:t>intensidade</a:t>
            </a:r>
            <a:r>
              <a:rPr lang="pt-BR" sz="2400" dirty="0">
                <a:effectLst/>
                <a:latin typeface="+mj-lt"/>
                <a:ea typeface="Calibri" panose="020F0502020204030204" pitchFamily="34" charset="0"/>
                <a:cs typeface="Times New Roman" panose="02020603050405020304" pitchFamily="18" charset="0"/>
              </a:rPr>
              <a:t> do sofrimento ou da humilhação;</a:t>
            </a:r>
          </a:p>
          <a:p>
            <a:pPr algn="just"/>
            <a:r>
              <a:rPr lang="pt-BR" sz="2400" dirty="0">
                <a:effectLst/>
                <a:latin typeface="+mj-lt"/>
                <a:ea typeface="Calibri" panose="020F0502020204030204" pitchFamily="34" charset="0"/>
                <a:cs typeface="Times New Roman" panose="02020603050405020304" pitchFamily="18" charset="0"/>
              </a:rPr>
              <a:t>III - a </a:t>
            </a:r>
            <a:r>
              <a:rPr lang="pt-BR" sz="2400" u="sng" dirty="0">
                <a:effectLst/>
                <a:latin typeface="+mj-lt"/>
                <a:ea typeface="Calibri" panose="020F0502020204030204" pitchFamily="34" charset="0"/>
                <a:cs typeface="Times New Roman" panose="02020603050405020304" pitchFamily="18" charset="0"/>
              </a:rPr>
              <a:t>possibilidade de superação</a:t>
            </a:r>
            <a:r>
              <a:rPr lang="pt-BR" sz="2400" dirty="0">
                <a:effectLst/>
                <a:latin typeface="+mj-lt"/>
                <a:ea typeface="Calibri" panose="020F0502020204030204" pitchFamily="34" charset="0"/>
                <a:cs typeface="Times New Roman" panose="02020603050405020304" pitchFamily="18" charset="0"/>
              </a:rPr>
              <a:t> física ou psicológica;</a:t>
            </a:r>
          </a:p>
          <a:p>
            <a:pPr algn="just"/>
            <a:r>
              <a:rPr lang="pt-BR" sz="2400" dirty="0">
                <a:effectLst/>
                <a:latin typeface="+mj-lt"/>
                <a:ea typeface="Calibri" panose="020F0502020204030204" pitchFamily="34" charset="0"/>
                <a:cs typeface="Times New Roman" panose="02020603050405020304" pitchFamily="18" charset="0"/>
              </a:rPr>
              <a:t>IV - os </a:t>
            </a:r>
            <a:r>
              <a:rPr lang="pt-BR" sz="2400" u="sng" dirty="0">
                <a:effectLst/>
                <a:latin typeface="+mj-lt"/>
                <a:ea typeface="Calibri" panose="020F0502020204030204" pitchFamily="34" charset="0"/>
                <a:cs typeface="Times New Roman" panose="02020603050405020304" pitchFamily="18" charset="0"/>
              </a:rPr>
              <a:t>reflexos </a:t>
            </a:r>
            <a:r>
              <a:rPr lang="pt-BR" sz="2400" dirty="0">
                <a:effectLst/>
                <a:latin typeface="+mj-lt"/>
                <a:ea typeface="Calibri" panose="020F0502020204030204" pitchFamily="34" charset="0"/>
                <a:cs typeface="Times New Roman" panose="02020603050405020304" pitchFamily="18" charset="0"/>
              </a:rPr>
              <a:t>pessoais e sociais da ação ou da omissão;</a:t>
            </a:r>
          </a:p>
          <a:p>
            <a:pPr algn="just"/>
            <a:r>
              <a:rPr lang="pt-BR" sz="2400" dirty="0">
                <a:effectLst/>
                <a:latin typeface="+mj-lt"/>
                <a:ea typeface="Calibri" panose="020F0502020204030204" pitchFamily="34" charset="0"/>
                <a:cs typeface="Times New Roman" panose="02020603050405020304" pitchFamily="18" charset="0"/>
              </a:rPr>
              <a:t>V - a </a:t>
            </a:r>
            <a:r>
              <a:rPr lang="pt-BR" sz="2400" u="sng" dirty="0">
                <a:effectLst/>
                <a:latin typeface="+mj-lt"/>
                <a:ea typeface="Calibri" panose="020F0502020204030204" pitchFamily="34" charset="0"/>
                <a:cs typeface="Times New Roman" panose="02020603050405020304" pitchFamily="18" charset="0"/>
              </a:rPr>
              <a:t>extensão</a:t>
            </a:r>
            <a:r>
              <a:rPr lang="pt-BR" sz="2400" dirty="0">
                <a:effectLst/>
                <a:latin typeface="+mj-lt"/>
                <a:ea typeface="Calibri" panose="020F0502020204030204" pitchFamily="34" charset="0"/>
                <a:cs typeface="Times New Roman" panose="02020603050405020304" pitchFamily="18" charset="0"/>
              </a:rPr>
              <a:t> e a duração dos efeitos da ofensa;</a:t>
            </a:r>
          </a:p>
          <a:p>
            <a:pPr algn="just"/>
            <a:r>
              <a:rPr lang="pt-BR" sz="2400" dirty="0">
                <a:effectLst/>
                <a:latin typeface="+mj-lt"/>
                <a:ea typeface="Calibri" panose="020F0502020204030204" pitchFamily="34" charset="0"/>
                <a:cs typeface="Times New Roman" panose="02020603050405020304" pitchFamily="18" charset="0"/>
              </a:rPr>
              <a:t>VI - as </a:t>
            </a:r>
            <a:r>
              <a:rPr lang="pt-BR" sz="2400" u="sng" dirty="0">
                <a:effectLst/>
                <a:latin typeface="+mj-lt"/>
                <a:ea typeface="Calibri" panose="020F0502020204030204" pitchFamily="34" charset="0"/>
                <a:cs typeface="Times New Roman" panose="02020603050405020304" pitchFamily="18" charset="0"/>
              </a:rPr>
              <a:t>condições</a:t>
            </a:r>
            <a:r>
              <a:rPr lang="pt-BR" sz="2400" dirty="0">
                <a:effectLst/>
                <a:latin typeface="+mj-lt"/>
                <a:ea typeface="Calibri" panose="020F0502020204030204" pitchFamily="34" charset="0"/>
                <a:cs typeface="Times New Roman" panose="02020603050405020304" pitchFamily="18" charset="0"/>
              </a:rPr>
              <a:t> em que ocorreu a ofensa ou o prejuízo moral;</a:t>
            </a:r>
          </a:p>
          <a:p>
            <a:pPr algn="just"/>
            <a:r>
              <a:rPr lang="pt-BR" sz="2400" dirty="0">
                <a:effectLst/>
                <a:latin typeface="+mj-lt"/>
                <a:ea typeface="Calibri" panose="020F0502020204030204" pitchFamily="34" charset="0"/>
                <a:cs typeface="Times New Roman" panose="02020603050405020304" pitchFamily="18" charset="0"/>
              </a:rPr>
              <a:t>VII - o </a:t>
            </a:r>
            <a:r>
              <a:rPr lang="pt-BR" sz="2400" u="sng" dirty="0">
                <a:effectLst/>
                <a:latin typeface="+mj-lt"/>
                <a:ea typeface="Calibri" panose="020F0502020204030204" pitchFamily="34" charset="0"/>
                <a:cs typeface="Times New Roman" panose="02020603050405020304" pitchFamily="18" charset="0"/>
              </a:rPr>
              <a:t>grau</a:t>
            </a:r>
            <a:r>
              <a:rPr lang="pt-BR" sz="2400" dirty="0">
                <a:effectLst/>
                <a:latin typeface="+mj-lt"/>
                <a:ea typeface="Calibri" panose="020F0502020204030204" pitchFamily="34" charset="0"/>
                <a:cs typeface="Times New Roman" panose="02020603050405020304" pitchFamily="18" charset="0"/>
              </a:rPr>
              <a:t> de dolo ou culpa;</a:t>
            </a:r>
          </a:p>
          <a:p>
            <a:pPr algn="just"/>
            <a:r>
              <a:rPr lang="pt-BR" sz="2400" dirty="0">
                <a:effectLst/>
                <a:latin typeface="+mj-lt"/>
                <a:ea typeface="Calibri" panose="020F0502020204030204" pitchFamily="34" charset="0"/>
                <a:cs typeface="Times New Roman" panose="02020603050405020304" pitchFamily="18" charset="0"/>
              </a:rPr>
              <a:t>VIII - a ocorrência de </a:t>
            </a:r>
            <a:r>
              <a:rPr lang="pt-BR" sz="2400" u="sng" dirty="0">
                <a:effectLst/>
                <a:latin typeface="+mj-lt"/>
                <a:ea typeface="Calibri" panose="020F0502020204030204" pitchFamily="34" charset="0"/>
                <a:cs typeface="Times New Roman" panose="02020603050405020304" pitchFamily="18" charset="0"/>
              </a:rPr>
              <a:t>retratação</a:t>
            </a:r>
            <a:r>
              <a:rPr lang="pt-BR" sz="2400" dirty="0">
                <a:effectLst/>
                <a:latin typeface="+mj-lt"/>
                <a:ea typeface="Calibri" panose="020F0502020204030204" pitchFamily="34" charset="0"/>
                <a:cs typeface="Times New Roman" panose="02020603050405020304" pitchFamily="18" charset="0"/>
              </a:rPr>
              <a:t> espontânea;</a:t>
            </a:r>
          </a:p>
          <a:p>
            <a:pPr algn="just"/>
            <a:r>
              <a:rPr lang="pt-BR" sz="2400" dirty="0">
                <a:effectLst/>
                <a:latin typeface="+mj-lt"/>
                <a:ea typeface="Calibri" panose="020F0502020204030204" pitchFamily="34" charset="0"/>
                <a:cs typeface="Times New Roman" panose="02020603050405020304" pitchFamily="18" charset="0"/>
              </a:rPr>
              <a:t>IX - o </a:t>
            </a:r>
            <a:r>
              <a:rPr lang="pt-BR" sz="2400" u="sng" dirty="0">
                <a:effectLst/>
                <a:latin typeface="+mj-lt"/>
                <a:ea typeface="Calibri" panose="020F0502020204030204" pitchFamily="34" charset="0"/>
                <a:cs typeface="Times New Roman" panose="02020603050405020304" pitchFamily="18" charset="0"/>
              </a:rPr>
              <a:t>esforço</a:t>
            </a:r>
            <a:r>
              <a:rPr lang="pt-BR" sz="2400" dirty="0">
                <a:effectLst/>
                <a:latin typeface="+mj-lt"/>
                <a:ea typeface="Calibri" panose="020F0502020204030204" pitchFamily="34" charset="0"/>
                <a:cs typeface="Times New Roman" panose="02020603050405020304" pitchFamily="18" charset="0"/>
              </a:rPr>
              <a:t> efetivo </a:t>
            </a:r>
            <a:r>
              <a:rPr lang="pt-BR" sz="2400" u="sng" dirty="0">
                <a:effectLst/>
                <a:latin typeface="+mj-lt"/>
                <a:ea typeface="Calibri" panose="020F0502020204030204" pitchFamily="34" charset="0"/>
                <a:cs typeface="Times New Roman" panose="02020603050405020304" pitchFamily="18" charset="0"/>
              </a:rPr>
              <a:t>para minimizar</a:t>
            </a:r>
            <a:r>
              <a:rPr lang="pt-BR" sz="2400" dirty="0">
                <a:effectLst/>
                <a:latin typeface="+mj-lt"/>
                <a:ea typeface="Calibri" panose="020F0502020204030204" pitchFamily="34" charset="0"/>
                <a:cs typeface="Times New Roman" panose="02020603050405020304" pitchFamily="18" charset="0"/>
              </a:rPr>
              <a:t> a ofensa;</a:t>
            </a:r>
          </a:p>
          <a:p>
            <a:pPr algn="just"/>
            <a:r>
              <a:rPr lang="pt-BR" sz="2400" dirty="0">
                <a:effectLst/>
                <a:latin typeface="+mj-lt"/>
                <a:ea typeface="Calibri" panose="020F0502020204030204" pitchFamily="34" charset="0"/>
                <a:cs typeface="Times New Roman" panose="02020603050405020304" pitchFamily="18" charset="0"/>
              </a:rPr>
              <a:t>X - o </a:t>
            </a:r>
            <a:r>
              <a:rPr lang="pt-BR" sz="2400" u="sng" dirty="0">
                <a:effectLst/>
                <a:latin typeface="+mj-lt"/>
                <a:ea typeface="Calibri" panose="020F0502020204030204" pitchFamily="34" charset="0"/>
                <a:cs typeface="Times New Roman" panose="02020603050405020304" pitchFamily="18" charset="0"/>
              </a:rPr>
              <a:t>perdão</a:t>
            </a:r>
            <a:r>
              <a:rPr lang="pt-BR" sz="2400" dirty="0">
                <a:effectLst/>
                <a:latin typeface="+mj-lt"/>
                <a:ea typeface="Calibri" panose="020F0502020204030204" pitchFamily="34" charset="0"/>
                <a:cs typeface="Times New Roman" panose="02020603050405020304" pitchFamily="18" charset="0"/>
              </a:rPr>
              <a:t>, tácito ou expresso;</a:t>
            </a:r>
          </a:p>
          <a:p>
            <a:pPr algn="just"/>
            <a:r>
              <a:rPr lang="pt-BR" sz="2400" dirty="0">
                <a:effectLst/>
                <a:latin typeface="+mj-lt"/>
                <a:ea typeface="Calibri" panose="020F0502020204030204" pitchFamily="34" charset="0"/>
                <a:cs typeface="Times New Roman" panose="02020603050405020304" pitchFamily="18" charset="0"/>
              </a:rPr>
              <a:t>XI - a </a:t>
            </a:r>
            <a:r>
              <a:rPr lang="pt-BR" sz="2400" u="sng" dirty="0">
                <a:effectLst/>
                <a:latin typeface="+mj-lt"/>
                <a:ea typeface="Calibri" panose="020F0502020204030204" pitchFamily="34" charset="0"/>
                <a:cs typeface="Times New Roman" panose="02020603050405020304" pitchFamily="18" charset="0"/>
              </a:rPr>
              <a:t>situação social</a:t>
            </a:r>
            <a:r>
              <a:rPr lang="pt-BR" sz="2400" dirty="0">
                <a:effectLst/>
                <a:latin typeface="+mj-lt"/>
                <a:ea typeface="Calibri" panose="020F0502020204030204" pitchFamily="34" charset="0"/>
                <a:cs typeface="Times New Roman" panose="02020603050405020304" pitchFamily="18" charset="0"/>
              </a:rPr>
              <a:t> e econômica das partes envolvidas;</a:t>
            </a:r>
          </a:p>
          <a:p>
            <a:pPr algn="just"/>
            <a:r>
              <a:rPr lang="pt-BR" sz="2400" dirty="0">
                <a:effectLst/>
                <a:latin typeface="+mj-lt"/>
                <a:ea typeface="Calibri" panose="020F0502020204030204" pitchFamily="34" charset="0"/>
                <a:cs typeface="Times New Roman" panose="02020603050405020304" pitchFamily="18" charset="0"/>
              </a:rPr>
              <a:t>XII - o grau de </a:t>
            </a:r>
            <a:r>
              <a:rPr lang="pt-BR" sz="2400" u="sng" dirty="0">
                <a:effectLst/>
                <a:latin typeface="+mj-lt"/>
                <a:ea typeface="Calibri" panose="020F0502020204030204" pitchFamily="34" charset="0"/>
                <a:cs typeface="Times New Roman" panose="02020603050405020304" pitchFamily="18" charset="0"/>
              </a:rPr>
              <a:t>publicidade</a:t>
            </a:r>
            <a:r>
              <a:rPr lang="pt-BR" sz="2400" dirty="0">
                <a:effectLst/>
                <a:latin typeface="+mj-lt"/>
                <a:ea typeface="Calibri" panose="020F0502020204030204" pitchFamily="34" charset="0"/>
                <a:cs typeface="Times New Roman" panose="02020603050405020304" pitchFamily="18" charset="0"/>
              </a:rPr>
              <a:t> da ofensa.</a:t>
            </a:r>
          </a:p>
          <a:p>
            <a:pPr>
              <a:lnSpc>
                <a:spcPct val="115000"/>
              </a:lnSpc>
              <a:spcAft>
                <a:spcPts val="1000"/>
              </a:spcAft>
            </a:pPr>
            <a:endParaRPr lang="pt-BR"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468953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C29B2160-03E7-44DD-8F77-359F33AF4583}"/>
              </a:ext>
            </a:extLst>
          </p:cNvPr>
          <p:cNvSpPr txBox="1"/>
          <p:nvPr/>
        </p:nvSpPr>
        <p:spPr>
          <a:xfrm>
            <a:off x="371475" y="1028701"/>
            <a:ext cx="10858500" cy="4154984"/>
          </a:xfrm>
          <a:prstGeom prst="rect">
            <a:avLst/>
          </a:prstGeom>
          <a:noFill/>
        </p:spPr>
        <p:txBody>
          <a:bodyPr wrap="square">
            <a:spAutoFit/>
          </a:bodyPr>
          <a:lstStyle/>
          <a:p>
            <a:pPr algn="just"/>
            <a:r>
              <a:rPr lang="pt-BR" sz="2400" b="1" dirty="0">
                <a:effectLst/>
                <a:latin typeface="+mj-lt"/>
                <a:ea typeface="Calibri" panose="020F0502020204030204" pitchFamily="34" charset="0"/>
                <a:cs typeface="Times New Roman" panose="02020603050405020304" pitchFamily="18" charset="0"/>
              </a:rPr>
              <a:t>Art. 223-G, § 1º (tabela de dano moral)</a:t>
            </a:r>
            <a:endParaRPr lang="pt-BR" sz="2400" dirty="0">
              <a:effectLst/>
              <a:latin typeface="+mj-lt"/>
              <a:ea typeface="Calibri" panose="020F0502020204030204" pitchFamily="34" charset="0"/>
              <a:cs typeface="Times New Roman" panose="02020603050405020304" pitchFamily="18" charset="0"/>
            </a:endParaRPr>
          </a:p>
          <a:p>
            <a:pPr algn="just"/>
            <a:r>
              <a:rPr lang="pt-BR" sz="2400" dirty="0">
                <a:effectLst/>
                <a:latin typeface="+mj-lt"/>
                <a:ea typeface="Calibri" panose="020F0502020204030204" pitchFamily="34" charset="0"/>
                <a:cs typeface="Times New Roman" panose="02020603050405020304" pitchFamily="18" charset="0"/>
              </a:rPr>
              <a:t>I - ofensa de natureza leve, até 3x o último salário contratual do ofendido;</a:t>
            </a:r>
          </a:p>
          <a:p>
            <a:pPr algn="just"/>
            <a:r>
              <a:rPr lang="pt-BR" sz="2400" dirty="0">
                <a:effectLst/>
                <a:latin typeface="+mj-lt"/>
                <a:ea typeface="Calibri" panose="020F0502020204030204" pitchFamily="34" charset="0"/>
                <a:cs typeface="Times New Roman" panose="02020603050405020304" pitchFamily="18" charset="0"/>
              </a:rPr>
              <a:t>II - média, até 5x o último salário contratual do ofendido;</a:t>
            </a:r>
          </a:p>
          <a:p>
            <a:pPr algn="just"/>
            <a:r>
              <a:rPr lang="pt-BR" sz="2400" dirty="0">
                <a:effectLst/>
                <a:latin typeface="+mj-lt"/>
                <a:ea typeface="Calibri" panose="020F0502020204030204" pitchFamily="34" charset="0"/>
                <a:cs typeface="Times New Roman" panose="02020603050405020304" pitchFamily="18" charset="0"/>
              </a:rPr>
              <a:t>III - grave, até 20x o último salário contratual do ofendido;</a:t>
            </a:r>
          </a:p>
          <a:p>
            <a:pPr algn="just"/>
            <a:r>
              <a:rPr lang="pt-BR" sz="2400" dirty="0">
                <a:effectLst/>
                <a:latin typeface="+mj-lt"/>
                <a:ea typeface="Calibri" panose="020F0502020204030204" pitchFamily="34" charset="0"/>
                <a:cs typeface="Times New Roman" panose="02020603050405020304" pitchFamily="18" charset="0"/>
              </a:rPr>
              <a:t>IV - gravíssima, até 50x o último salário contratual do ofendido.</a:t>
            </a:r>
          </a:p>
          <a:p>
            <a:pPr algn="just"/>
            <a:r>
              <a:rPr lang="pt-BR" sz="2400" b="1" dirty="0">
                <a:effectLst/>
                <a:latin typeface="+mj-lt"/>
                <a:ea typeface="Calibri" panose="020F0502020204030204" pitchFamily="34" charset="0"/>
                <a:cs typeface="Times New Roman" panose="02020603050405020304" pitchFamily="18" charset="0"/>
              </a:rPr>
              <a:t>§ 2º Se o ofendido for PJ</a:t>
            </a:r>
            <a:r>
              <a:rPr lang="pt-BR" sz="2400" dirty="0">
                <a:effectLst/>
                <a:latin typeface="+mj-lt"/>
                <a:ea typeface="Calibri" panose="020F0502020204030204" pitchFamily="34" charset="0"/>
                <a:cs typeface="Times New Roman" panose="02020603050405020304" pitchFamily="18" charset="0"/>
              </a:rPr>
              <a:t>, a indenização será fixada com observância dos mesmos parâmetros (....), mas em relação ao salário contratual do ofensor.</a:t>
            </a:r>
          </a:p>
          <a:p>
            <a:pPr algn="just"/>
            <a:r>
              <a:rPr lang="pt-BR" sz="2400" b="1" dirty="0">
                <a:effectLst/>
                <a:latin typeface="+mj-lt"/>
                <a:ea typeface="Calibri" panose="020F0502020204030204" pitchFamily="34" charset="0"/>
                <a:cs typeface="Times New Roman" panose="02020603050405020304" pitchFamily="18" charset="0"/>
              </a:rPr>
              <a:t>§ 3º Na reincidência</a:t>
            </a:r>
            <a:r>
              <a:rPr lang="pt-BR" sz="2400" dirty="0">
                <a:effectLst/>
                <a:latin typeface="+mj-lt"/>
                <a:ea typeface="Calibri" panose="020F0502020204030204" pitchFamily="34" charset="0"/>
                <a:cs typeface="Times New Roman" panose="02020603050405020304" pitchFamily="18" charset="0"/>
              </a:rPr>
              <a:t> entre partes idênticas, o juízo poderá elevar ao </a:t>
            </a:r>
            <a:r>
              <a:rPr lang="pt-BR" sz="2400" u="sng" dirty="0">
                <a:effectLst/>
                <a:latin typeface="+mj-lt"/>
                <a:ea typeface="Calibri" panose="020F0502020204030204" pitchFamily="34" charset="0"/>
                <a:cs typeface="Times New Roman" panose="02020603050405020304" pitchFamily="18" charset="0"/>
              </a:rPr>
              <a:t>dobro</a:t>
            </a:r>
            <a:r>
              <a:rPr lang="pt-BR" sz="2400" dirty="0">
                <a:effectLst/>
                <a:latin typeface="+mj-lt"/>
                <a:ea typeface="Calibri" panose="020F0502020204030204" pitchFamily="34" charset="0"/>
                <a:cs typeface="Times New Roman" panose="02020603050405020304" pitchFamily="18" charset="0"/>
              </a:rPr>
              <a:t> a indenização.</a:t>
            </a:r>
          </a:p>
        </p:txBody>
      </p:sp>
    </p:spTree>
    <p:extLst>
      <p:ext uri="{BB962C8B-B14F-4D97-AF65-F5344CB8AC3E}">
        <p14:creationId xmlns:p14="http://schemas.microsoft.com/office/powerpoint/2010/main" val="276843005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DD9CE3FB-C9E1-492C-AA08-E4B3A0FA3722}"/>
              </a:ext>
            </a:extLst>
          </p:cNvPr>
          <p:cNvSpPr txBox="1"/>
          <p:nvPr/>
        </p:nvSpPr>
        <p:spPr>
          <a:xfrm>
            <a:off x="400050" y="306014"/>
            <a:ext cx="10601325" cy="6551986"/>
          </a:xfrm>
          <a:prstGeom prst="rect">
            <a:avLst/>
          </a:prstGeom>
          <a:noFill/>
        </p:spPr>
        <p:txBody>
          <a:bodyPr wrap="square">
            <a:spAutoFit/>
          </a:bodyPr>
          <a:lstStyle/>
          <a:p>
            <a:pPr algn="just">
              <a:lnSpc>
                <a:spcPct val="115000"/>
              </a:lnSpc>
              <a:spcAft>
                <a:spcPts val="1000"/>
              </a:spcAft>
            </a:pPr>
            <a:r>
              <a:rPr lang="pt-BR" sz="2800" b="1" dirty="0">
                <a:solidFill>
                  <a:srgbClr val="FFFF00"/>
                </a:solidFill>
                <a:effectLst/>
                <a:latin typeface="Arial" panose="020B0604020202020204" pitchFamily="34" charset="0"/>
                <a:ea typeface="Calibri" panose="020F0502020204030204" pitchFamily="34" charset="0"/>
                <a:cs typeface="Arial" panose="020B0604020202020204" pitchFamily="34" charset="0"/>
              </a:rPr>
              <a:t>A prova é do dano (prejuízo) ou do fato (violador de um</a:t>
            </a:r>
          </a:p>
          <a:p>
            <a:pPr algn="just">
              <a:lnSpc>
                <a:spcPct val="115000"/>
              </a:lnSpc>
              <a:spcAft>
                <a:spcPts val="1000"/>
              </a:spcAft>
            </a:pPr>
            <a:r>
              <a:rPr lang="pt-BR" sz="2800" b="1" dirty="0">
                <a:solidFill>
                  <a:srgbClr val="FFFF00"/>
                </a:solidFill>
                <a:effectLst/>
                <a:latin typeface="Arial" panose="020B0604020202020204" pitchFamily="34" charset="0"/>
                <a:ea typeface="Calibri" panose="020F0502020204030204" pitchFamily="34" charset="0"/>
                <a:cs typeface="Arial" panose="020B0604020202020204" pitchFamily="34" charset="0"/>
              </a:rPr>
              <a:t> bem jurídico)?</a:t>
            </a:r>
          </a:p>
          <a:p>
            <a:pPr algn="just">
              <a:lnSpc>
                <a:spcPct val="115000"/>
              </a:lnSpc>
              <a:spcAft>
                <a:spcPts val="1000"/>
              </a:spcAft>
            </a:pPr>
            <a:endParaRPr lang="pt-BR" sz="2800" dirty="0">
              <a:solidFill>
                <a:srgbClr val="FFFF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1000"/>
              </a:spcAft>
            </a:pPr>
            <a:r>
              <a:rPr lang="pt-BR" sz="2400" dirty="0">
                <a:solidFill>
                  <a:srgbClr val="FFC000"/>
                </a:solidFill>
                <a:effectLst/>
                <a:latin typeface="+mj-lt"/>
                <a:ea typeface="Calibri" panose="020F0502020204030204" pitchFamily="34" charset="0"/>
                <a:cs typeface="Arial" panose="020B0604020202020204" pitchFamily="34" charset="0"/>
              </a:rPr>
              <a:t>Dano </a:t>
            </a:r>
            <a:r>
              <a:rPr lang="pt-BR" sz="2400" i="1" dirty="0">
                <a:solidFill>
                  <a:srgbClr val="FFC000"/>
                </a:solidFill>
                <a:effectLst/>
                <a:latin typeface="+mj-lt"/>
                <a:ea typeface="Calibri" panose="020F0502020204030204" pitchFamily="34" charset="0"/>
                <a:cs typeface="Arial" panose="020B0604020202020204" pitchFamily="34" charset="0"/>
              </a:rPr>
              <a:t>in </a:t>
            </a:r>
            <a:r>
              <a:rPr lang="pt-BR" sz="2400" i="1" dirty="0" err="1">
                <a:solidFill>
                  <a:srgbClr val="FFC000"/>
                </a:solidFill>
                <a:effectLst/>
                <a:latin typeface="+mj-lt"/>
                <a:ea typeface="Calibri" panose="020F0502020204030204" pitchFamily="34" charset="0"/>
                <a:cs typeface="Arial" panose="020B0604020202020204" pitchFamily="34" charset="0"/>
              </a:rPr>
              <a:t>re</a:t>
            </a:r>
            <a:r>
              <a:rPr lang="pt-BR" sz="2400" i="1" dirty="0">
                <a:solidFill>
                  <a:srgbClr val="FFC000"/>
                </a:solidFill>
                <a:effectLst/>
                <a:latin typeface="+mj-lt"/>
                <a:ea typeface="Calibri" panose="020F0502020204030204" pitchFamily="34" charset="0"/>
                <a:cs typeface="Arial" panose="020B0604020202020204" pitchFamily="34" charset="0"/>
              </a:rPr>
              <a:t> </a:t>
            </a:r>
            <a:r>
              <a:rPr lang="pt-BR" sz="2400" i="1" dirty="0" err="1">
                <a:solidFill>
                  <a:srgbClr val="FFC000"/>
                </a:solidFill>
                <a:effectLst/>
                <a:latin typeface="+mj-lt"/>
                <a:ea typeface="Calibri" panose="020F0502020204030204" pitchFamily="34" charset="0"/>
                <a:cs typeface="Arial" panose="020B0604020202020204" pitchFamily="34" charset="0"/>
              </a:rPr>
              <a:t>ipsa</a:t>
            </a:r>
            <a:r>
              <a:rPr lang="pt-BR" sz="2400" i="1" dirty="0">
                <a:solidFill>
                  <a:srgbClr val="FFC000"/>
                </a:solidFill>
                <a:effectLst/>
                <a:latin typeface="+mj-lt"/>
                <a:ea typeface="Calibri" panose="020F0502020204030204" pitchFamily="34" charset="0"/>
                <a:cs typeface="Arial" panose="020B0604020202020204" pitchFamily="34" charset="0"/>
              </a:rPr>
              <a:t> </a:t>
            </a:r>
            <a:r>
              <a:rPr lang="pt-BR" sz="2400" dirty="0">
                <a:solidFill>
                  <a:srgbClr val="FFC000"/>
                </a:solidFill>
                <a:effectLst/>
                <a:latin typeface="+mj-lt"/>
                <a:ea typeface="Calibri" panose="020F0502020204030204" pitchFamily="34" charset="0"/>
                <a:cs typeface="Arial" panose="020B0604020202020204" pitchFamily="34" charset="0"/>
              </a:rPr>
              <a:t>(a coisa fala por si).</a:t>
            </a:r>
          </a:p>
          <a:p>
            <a:pPr algn="just">
              <a:lnSpc>
                <a:spcPct val="115000"/>
              </a:lnSpc>
              <a:spcAft>
                <a:spcPts val="1000"/>
              </a:spcAft>
            </a:pPr>
            <a:r>
              <a:rPr lang="pt-BR" sz="2300" b="1" dirty="0">
                <a:effectLst/>
                <a:latin typeface="+mj-lt"/>
                <a:ea typeface="Calibri" panose="020F0502020204030204" pitchFamily="34" charset="0"/>
                <a:cs typeface="Arial" panose="020B0604020202020204" pitchFamily="34" charset="0"/>
              </a:rPr>
              <a:t>DANO EXISTENCIAL</a:t>
            </a:r>
            <a:r>
              <a:rPr lang="pt-BR" sz="2300" dirty="0">
                <a:effectLst/>
                <a:latin typeface="+mj-lt"/>
                <a:ea typeface="Calibri" panose="020F0502020204030204" pitchFamily="34" charset="0"/>
                <a:cs typeface="Arial" panose="020B0604020202020204" pitchFamily="34" charset="0"/>
              </a:rPr>
              <a:t> - JORNADA EXCESSIVA. O dano existencial não pode ser reconhecido à míngua de prova específica do efetivo prejuízo pessoal, social ou familiar. (...) Demonstrado concretamente o prejuízo às relações sociais e a ruína do projeto de vida do trabalhador, tem-se como comprovados, </a:t>
            </a:r>
            <a:r>
              <a:rPr lang="pt-BR" sz="2300" i="1" u="sng" dirty="0">
                <a:effectLst/>
                <a:latin typeface="+mj-lt"/>
                <a:ea typeface="Calibri" panose="020F0502020204030204" pitchFamily="34" charset="0"/>
                <a:cs typeface="Arial" panose="020B0604020202020204" pitchFamily="34" charset="0"/>
              </a:rPr>
              <a:t>in </a:t>
            </a:r>
            <a:r>
              <a:rPr lang="pt-BR" sz="2300" i="1" u="sng" dirty="0" err="1">
                <a:effectLst/>
                <a:latin typeface="+mj-lt"/>
                <a:ea typeface="Calibri" panose="020F0502020204030204" pitchFamily="34" charset="0"/>
                <a:cs typeface="Arial" panose="020B0604020202020204" pitchFamily="34" charset="0"/>
              </a:rPr>
              <a:t>re</a:t>
            </a:r>
            <a:r>
              <a:rPr lang="pt-BR" sz="2300" i="1" u="sng" dirty="0">
                <a:effectLst/>
                <a:latin typeface="+mj-lt"/>
                <a:ea typeface="Calibri" panose="020F0502020204030204" pitchFamily="34" charset="0"/>
                <a:cs typeface="Arial" panose="020B0604020202020204" pitchFamily="34" charset="0"/>
              </a:rPr>
              <a:t> </a:t>
            </a:r>
            <a:r>
              <a:rPr lang="pt-BR" sz="2300" i="1" u="sng" dirty="0" err="1">
                <a:effectLst/>
                <a:latin typeface="+mj-lt"/>
                <a:ea typeface="Calibri" panose="020F0502020204030204" pitchFamily="34" charset="0"/>
                <a:cs typeface="Arial" panose="020B0604020202020204" pitchFamily="34" charset="0"/>
              </a:rPr>
              <a:t>ipsa</a:t>
            </a:r>
            <a:r>
              <a:rPr lang="pt-BR" sz="2300" dirty="0">
                <a:effectLst/>
                <a:latin typeface="+mj-lt"/>
                <a:ea typeface="Calibri" panose="020F0502020204030204" pitchFamily="34" charset="0"/>
                <a:cs typeface="Arial" panose="020B0604020202020204" pitchFamily="34" charset="0"/>
              </a:rPr>
              <a:t>, a dor e o dano à sua personalidade. 5. O que não se pode admitir é que, comprovada a prestação de horas extraordinárias, extraia-se daí automaticamente a consequência de que as relações sociais do trabalhador foram rompidas ou que seu projeto de vida foi suprimido do seu horizonte. (SDI-1 – PROCESSO Nº TST-E-RR-402-61.2014.5.15.0030, Rel. Min. Vieira de Mello, julgado em 29/10/2020</a:t>
            </a:r>
            <a:r>
              <a:rPr lang="pt-BR" sz="2300" dirty="0">
                <a:effectLst/>
                <a:latin typeface="Arial" panose="020B060402020202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2457103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89756" y="733096"/>
            <a:ext cx="10440988" cy="5391807"/>
          </a:xfrm>
        </p:spPr>
        <p:txBody>
          <a:bodyPr>
            <a:normAutofit lnSpcReduction="10000"/>
          </a:bodyPr>
          <a:lstStyle/>
          <a:p>
            <a:pPr marL="0" indent="0" algn="just">
              <a:buNone/>
            </a:pPr>
            <a:r>
              <a:rPr lang="pt-BR" sz="3600" b="1" dirty="0"/>
              <a:t>PESQUISAS</a:t>
            </a:r>
          </a:p>
          <a:p>
            <a:pPr marL="0" indent="0" algn="just">
              <a:buNone/>
            </a:pPr>
            <a:endParaRPr lang="pt-BR" sz="2400" dirty="0"/>
          </a:p>
          <a:p>
            <a:pPr algn="just">
              <a:buFont typeface="+mj-lt"/>
              <a:buAutoNum type="arabicPeriod"/>
            </a:pPr>
            <a:r>
              <a:rPr lang="pt-BR" sz="2800" dirty="0">
                <a:effectLst/>
                <a:latin typeface="+mn-lt"/>
                <a:ea typeface="Times New Roman" panose="02020603050405020304" pitchFamily="18" charset="0"/>
              </a:rPr>
              <a:t>Universidade de Harvard</a:t>
            </a:r>
            <a:r>
              <a:rPr lang="pt-BR" sz="3200" dirty="0">
                <a:effectLst/>
                <a:latin typeface="+mn-lt"/>
                <a:ea typeface="Times New Roman" panose="02020603050405020304" pitchFamily="18" charset="0"/>
              </a:rPr>
              <a:t> = </a:t>
            </a:r>
            <a:r>
              <a:rPr lang="pt-BR" sz="2800" dirty="0">
                <a:effectLst/>
                <a:latin typeface="+mn-lt"/>
                <a:ea typeface="Times New Roman" panose="02020603050405020304" pitchFamily="18" charset="0"/>
              </a:rPr>
              <a:t>47% do tempo fazem algo c/ pensamento distante</a:t>
            </a:r>
          </a:p>
          <a:p>
            <a:pPr algn="just">
              <a:buFont typeface="+mj-lt"/>
              <a:buAutoNum type="arabicPeriod"/>
            </a:pPr>
            <a:endParaRPr lang="pt-BR" sz="2800" dirty="0">
              <a:effectLst/>
              <a:latin typeface="+mn-lt"/>
              <a:ea typeface="Times New Roman" panose="02020603050405020304" pitchFamily="18" charset="0"/>
            </a:endParaRPr>
          </a:p>
          <a:p>
            <a:pPr algn="just">
              <a:buFont typeface="+mj-lt"/>
              <a:buAutoNum type="arabicPeriod"/>
            </a:pPr>
            <a:r>
              <a:rPr lang="pt-PT" sz="2800" dirty="0">
                <a:effectLst/>
                <a:latin typeface="+mn-lt"/>
                <a:ea typeface="Times New Roman" panose="02020603050405020304" pitchFamily="18" charset="0"/>
                <a:cs typeface="Times New Roman" panose="02020603050405020304" pitchFamily="18" charset="0"/>
              </a:rPr>
              <a:t>Instituto britânico </a:t>
            </a:r>
            <a:r>
              <a:rPr lang="pt-PT" sz="2800" i="1" dirty="0">
                <a:effectLst/>
                <a:latin typeface="+mn-lt"/>
                <a:ea typeface="Times New Roman" panose="02020603050405020304" pitchFamily="18" charset="0"/>
                <a:cs typeface="Times New Roman" panose="02020603050405020304" pitchFamily="18" charset="0"/>
              </a:rPr>
              <a:t>Ipsos Mori</a:t>
            </a:r>
            <a:r>
              <a:rPr lang="pt-PT" sz="3200" i="1" dirty="0">
                <a:effectLst/>
                <a:latin typeface="+mn-lt"/>
                <a:ea typeface="Times New Roman" panose="02020603050405020304" pitchFamily="18" charset="0"/>
                <a:cs typeface="Times New Roman" panose="02020603050405020304" pitchFamily="18" charset="0"/>
              </a:rPr>
              <a:t>:</a:t>
            </a:r>
            <a:r>
              <a:rPr lang="pt-PT" sz="3200" dirty="0">
                <a:effectLst/>
                <a:latin typeface="+mn-lt"/>
                <a:ea typeface="Times New Roman" panose="02020603050405020304" pitchFamily="18" charset="0"/>
                <a:cs typeface="Times New Roman" panose="02020603050405020304" pitchFamily="18" charset="0"/>
              </a:rPr>
              <a:t> </a:t>
            </a:r>
            <a:r>
              <a:rPr lang="pt-PT" sz="2800" i="1" dirty="0">
                <a:effectLst/>
                <a:latin typeface="+mn-lt"/>
                <a:ea typeface="Times New Roman" panose="02020603050405020304" pitchFamily="18" charset="0"/>
                <a:cs typeface="Times New Roman" panose="02020603050405020304" pitchFamily="18" charset="0"/>
              </a:rPr>
              <a:t>“Brasil é o 2º país com pior noção da própria realidade”.</a:t>
            </a:r>
            <a:endParaRPr lang="pt-BR" sz="2800" i="1" dirty="0">
              <a:effectLst/>
              <a:latin typeface="+mn-lt"/>
              <a:ea typeface="Times New Roman" panose="02020603050405020304" pitchFamily="18" charset="0"/>
              <a:cs typeface="Times New Roman" panose="02020603050405020304" pitchFamily="18" charset="0"/>
            </a:endParaRPr>
          </a:p>
          <a:p>
            <a:pPr marL="0" indent="0" algn="just">
              <a:buNone/>
            </a:pPr>
            <a:endParaRPr lang="pt-BR" sz="1800" dirty="0">
              <a:latin typeface="+mn-lt"/>
            </a:endParaRPr>
          </a:p>
          <a:p>
            <a:pPr algn="just">
              <a:buFont typeface="Wingdings" panose="05000000000000000000" pitchFamily="2" charset="2"/>
              <a:buChar char="Ø"/>
            </a:pPr>
            <a:r>
              <a:rPr lang="pt-BR" sz="3200" dirty="0">
                <a:latin typeface="+mn-lt"/>
              </a:rPr>
              <a:t>Combinação explosiva: </a:t>
            </a:r>
          </a:p>
          <a:p>
            <a:pPr marL="0" indent="0" algn="just">
              <a:buNone/>
            </a:pPr>
            <a:r>
              <a:rPr lang="pt-BR" sz="3200" dirty="0">
                <a:latin typeface="+mn-lt"/>
              </a:rPr>
              <a:t> </a:t>
            </a:r>
            <a:r>
              <a:rPr lang="pt-BR" sz="2800" dirty="0">
                <a:solidFill>
                  <a:srgbClr val="FFC000"/>
                </a:solidFill>
                <a:latin typeface="+mn-lt"/>
              </a:rPr>
              <a:t>pós-verdade/</a:t>
            </a:r>
            <a:r>
              <a:rPr lang="pt-BR" sz="2800" dirty="0" err="1">
                <a:solidFill>
                  <a:srgbClr val="FFC000"/>
                </a:solidFill>
                <a:latin typeface="+mn-lt"/>
              </a:rPr>
              <a:t>Fake</a:t>
            </a:r>
            <a:r>
              <a:rPr lang="pt-BR" sz="2800" dirty="0">
                <a:solidFill>
                  <a:srgbClr val="FFC000"/>
                </a:solidFill>
                <a:latin typeface="+mn-lt"/>
              </a:rPr>
              <a:t> News + ódio + ansiedade </a:t>
            </a:r>
            <a:r>
              <a:rPr lang="pt-BR" sz="2800" i="1" dirty="0">
                <a:solidFill>
                  <a:srgbClr val="FFC000"/>
                </a:solidFill>
                <a:latin typeface="+mn-lt"/>
              </a:rPr>
              <a:t>sem noção</a:t>
            </a:r>
          </a:p>
          <a:p>
            <a:endParaRPr lang="pt-BR" dirty="0"/>
          </a:p>
        </p:txBody>
      </p:sp>
    </p:spTree>
    <p:extLst>
      <p:ext uri="{BB962C8B-B14F-4D97-AF65-F5344CB8AC3E}">
        <p14:creationId xmlns:p14="http://schemas.microsoft.com/office/powerpoint/2010/main" val="12563298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C19AC0-C469-4CEE-8BB6-7B4C6CBB698B}"/>
              </a:ext>
            </a:extLst>
          </p:cNvPr>
          <p:cNvSpPr>
            <a:spLocks noGrp="1"/>
          </p:cNvSpPr>
          <p:nvPr>
            <p:ph type="title"/>
          </p:nvPr>
        </p:nvSpPr>
        <p:spPr>
          <a:xfrm>
            <a:off x="646111" y="982819"/>
            <a:ext cx="9926639" cy="3576357"/>
          </a:xfrm>
        </p:spPr>
        <p:txBody>
          <a:bodyPr/>
          <a:lstStyle/>
          <a:p>
            <a:r>
              <a:rPr lang="pt-BR" sz="2600" dirty="0">
                <a:effectLst/>
                <a:latin typeface="+mn-lt"/>
                <a:ea typeface="Calibri" panose="020F0502020204030204" pitchFamily="34" charset="0"/>
                <a:cs typeface="Times New Roman" panose="02020603050405020304" pitchFamily="18" charset="0"/>
              </a:rPr>
              <a:t>POSTAGEM DIFAMATÓRIA DA EMPRESA EM REDE SOCIAL. </a:t>
            </a:r>
            <a:br>
              <a:rPr lang="pt-BR" sz="2800" dirty="0">
                <a:effectLst/>
                <a:latin typeface="+mn-lt"/>
                <a:ea typeface="Calibri" panose="020F0502020204030204" pitchFamily="34" charset="0"/>
                <a:cs typeface="Times New Roman" panose="02020603050405020304" pitchFamily="18" charset="0"/>
              </a:rPr>
            </a:br>
            <a:br>
              <a:rPr lang="pt-BR" sz="2800" dirty="0">
                <a:effectLst/>
                <a:latin typeface="+mn-lt"/>
                <a:ea typeface="Calibri" panose="020F0502020204030204" pitchFamily="34" charset="0"/>
                <a:cs typeface="Times New Roman" panose="02020603050405020304" pitchFamily="18" charset="0"/>
              </a:rPr>
            </a:br>
            <a:r>
              <a:rPr lang="pt-BR" sz="2600" dirty="0">
                <a:effectLst/>
                <a:latin typeface="+mn-lt"/>
                <a:ea typeface="Calibri" panose="020F0502020204030204" pitchFamily="34" charset="0"/>
                <a:cs typeface="Times New Roman" panose="02020603050405020304" pitchFamily="18" charset="0"/>
              </a:rPr>
              <a:t>Não se nega à </a:t>
            </a:r>
            <a:r>
              <a:rPr lang="pt-BR" sz="2600" dirty="0" err="1">
                <a:effectLst/>
                <a:latin typeface="+mn-lt"/>
                <a:ea typeface="Calibri" panose="020F0502020204030204" pitchFamily="34" charset="0"/>
                <a:cs typeface="Times New Roman" panose="02020603050405020304" pitchFamily="18" charset="0"/>
              </a:rPr>
              <a:t>Recte</a:t>
            </a:r>
            <a:r>
              <a:rPr lang="pt-BR" sz="2600" dirty="0">
                <a:effectLst/>
                <a:latin typeface="+mn-lt"/>
                <a:ea typeface="Calibri" panose="020F0502020204030204" pitchFamily="34" charset="0"/>
                <a:cs typeface="Times New Roman" panose="02020603050405020304" pitchFamily="18" charset="0"/>
              </a:rPr>
              <a:t> o direito de expressar seus sentimentos, mas a mesma deve arcar com as consequências de suas manifestações. Ao fazer a postagem "</a:t>
            </a:r>
            <a:r>
              <a:rPr lang="pt-BR" sz="2600" i="1" dirty="0">
                <a:effectLst/>
                <a:latin typeface="+mn-lt"/>
                <a:ea typeface="Calibri" panose="020F0502020204030204" pitchFamily="34" charset="0"/>
                <a:cs typeface="Times New Roman" panose="02020603050405020304" pitchFamily="18" charset="0"/>
              </a:rPr>
              <a:t>Hoje me senti num Tribunal julgada à prisão perpétua</a:t>
            </a:r>
            <a:r>
              <a:rPr lang="pt-BR" sz="2600" dirty="0">
                <a:effectLst/>
                <a:latin typeface="+mn-lt"/>
                <a:ea typeface="Calibri" panose="020F0502020204030204" pitchFamily="34" charset="0"/>
                <a:cs typeface="Times New Roman" panose="02020603050405020304" pitchFamily="18" charset="0"/>
              </a:rPr>
              <a:t>", </a:t>
            </a:r>
            <a:r>
              <a:rPr lang="pt-BR" sz="2600" u="sng" dirty="0">
                <a:effectLst/>
                <a:latin typeface="+mn-lt"/>
                <a:ea typeface="Calibri" panose="020F0502020204030204" pitchFamily="34" charset="0"/>
                <a:cs typeface="Times New Roman" panose="02020603050405020304" pitchFamily="18" charset="0"/>
              </a:rPr>
              <a:t>a </a:t>
            </a:r>
            <a:r>
              <a:rPr lang="pt-BR" sz="2600" u="sng" dirty="0" err="1">
                <a:effectLst/>
                <a:latin typeface="+mn-lt"/>
                <a:ea typeface="Calibri" panose="020F0502020204030204" pitchFamily="34" charset="0"/>
                <a:cs typeface="Times New Roman" panose="02020603050405020304" pitchFamily="18" charset="0"/>
              </a:rPr>
              <a:t>Recte</a:t>
            </a:r>
            <a:r>
              <a:rPr lang="pt-BR" sz="2600" u="sng" dirty="0">
                <a:effectLst/>
                <a:latin typeface="+mn-lt"/>
                <a:ea typeface="Calibri" panose="020F0502020204030204" pitchFamily="34" charset="0"/>
                <a:cs typeface="Times New Roman" panose="02020603050405020304" pitchFamily="18" charset="0"/>
              </a:rPr>
              <a:t> comparou a </a:t>
            </a:r>
            <a:r>
              <a:rPr lang="pt-BR" sz="2600" u="sng" dirty="0" err="1">
                <a:effectLst/>
                <a:latin typeface="+mn-lt"/>
                <a:ea typeface="Calibri" panose="020F0502020204030204" pitchFamily="34" charset="0"/>
                <a:cs typeface="Times New Roman" panose="02020603050405020304" pitchFamily="18" charset="0"/>
              </a:rPr>
              <a:t>Recda</a:t>
            </a:r>
            <a:r>
              <a:rPr lang="pt-BR" sz="2600" u="sng" dirty="0">
                <a:effectLst/>
                <a:latin typeface="+mn-lt"/>
                <a:ea typeface="Calibri" panose="020F0502020204030204" pitchFamily="34" charset="0"/>
                <a:cs typeface="Times New Roman" panose="02020603050405020304" pitchFamily="18" charset="0"/>
              </a:rPr>
              <a:t> a um tribunal que lhe atribuiu injustamente a pena máxima de prisão perpetua</a:t>
            </a:r>
            <a:r>
              <a:rPr lang="pt-BR" sz="2600" dirty="0">
                <a:effectLst/>
                <a:latin typeface="+mn-lt"/>
                <a:ea typeface="Calibri" panose="020F0502020204030204" pitchFamily="34" charset="0"/>
                <a:cs typeface="Times New Roman" panose="02020603050405020304" pitchFamily="18" charset="0"/>
              </a:rPr>
              <a:t>, </a:t>
            </a:r>
            <a:r>
              <a:rPr lang="pt-BR" sz="2600" u="sng" dirty="0">
                <a:effectLst/>
                <a:latin typeface="+mn-lt"/>
                <a:ea typeface="Calibri" panose="020F0502020204030204" pitchFamily="34" charset="0"/>
                <a:cs typeface="Times New Roman" panose="02020603050405020304" pitchFamily="18" charset="0"/>
              </a:rPr>
              <a:t>apenas porque a empresa não concordou em demiti-la..</a:t>
            </a:r>
            <a:r>
              <a:rPr lang="pt-BR" sz="2600" dirty="0">
                <a:effectLst/>
                <a:latin typeface="+mn-lt"/>
                <a:ea typeface="Calibri" panose="020F0502020204030204" pitchFamily="34" charset="0"/>
                <a:cs typeface="Times New Roman" panose="02020603050405020304" pitchFamily="18" charset="0"/>
              </a:rPr>
              <a:t>. </a:t>
            </a:r>
            <a:br>
              <a:rPr lang="pt-BR" sz="2600" dirty="0">
                <a:effectLst/>
                <a:latin typeface="+mn-lt"/>
                <a:ea typeface="Calibri" panose="020F0502020204030204" pitchFamily="34" charset="0"/>
                <a:cs typeface="Times New Roman" panose="02020603050405020304" pitchFamily="18" charset="0"/>
              </a:rPr>
            </a:br>
            <a:br>
              <a:rPr lang="pt-BR" sz="2800" dirty="0">
                <a:effectLst/>
                <a:latin typeface="+mn-lt"/>
                <a:ea typeface="Calibri" panose="020F0502020204030204" pitchFamily="34" charset="0"/>
                <a:cs typeface="Times New Roman" panose="02020603050405020304" pitchFamily="18" charset="0"/>
              </a:rPr>
            </a:br>
            <a:r>
              <a:rPr lang="pt-BR" sz="2000" dirty="0">
                <a:solidFill>
                  <a:schemeClr val="tx1">
                    <a:lumMod val="85000"/>
                  </a:schemeClr>
                </a:solidFill>
                <a:effectLst/>
                <a:latin typeface="+mn-lt"/>
                <a:ea typeface="Calibri" panose="020F0502020204030204" pitchFamily="34" charset="0"/>
                <a:cs typeface="Times New Roman" panose="02020603050405020304" pitchFamily="18" charset="0"/>
              </a:rPr>
              <a:t>(TRT-2ª Região, 2ª T., ROT-1000445- 41.2019.5.02.0038, DEJT 17/08/2020)  </a:t>
            </a:r>
            <a:br>
              <a:rPr lang="pt-BR" sz="2000" dirty="0">
                <a:solidFill>
                  <a:schemeClr val="tx1">
                    <a:lumMod val="85000"/>
                  </a:schemeClr>
                </a:solidFill>
                <a:effectLst/>
                <a:latin typeface="Calibri" panose="020F0502020204030204" pitchFamily="34" charset="0"/>
                <a:ea typeface="Calibri" panose="020F0502020204030204" pitchFamily="34" charset="0"/>
                <a:cs typeface="Times New Roman" panose="02020603050405020304" pitchFamily="18" charset="0"/>
              </a:rPr>
            </a:br>
            <a:endParaRPr lang="pt-BR" sz="2000" dirty="0">
              <a:solidFill>
                <a:schemeClr val="tx1">
                  <a:lumMod val="85000"/>
                </a:schemeClr>
              </a:solidFill>
            </a:endParaRPr>
          </a:p>
        </p:txBody>
      </p:sp>
    </p:spTree>
    <p:extLst>
      <p:ext uri="{BB962C8B-B14F-4D97-AF65-F5344CB8AC3E}">
        <p14:creationId xmlns:p14="http://schemas.microsoft.com/office/powerpoint/2010/main" val="25525912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49D4B878-D457-459C-8CA4-3E4FC4512BC0}"/>
              </a:ext>
            </a:extLst>
          </p:cNvPr>
          <p:cNvSpPr txBox="1"/>
          <p:nvPr/>
        </p:nvSpPr>
        <p:spPr>
          <a:xfrm>
            <a:off x="481012" y="1254094"/>
            <a:ext cx="10920413" cy="5603906"/>
          </a:xfrm>
          <a:prstGeom prst="rect">
            <a:avLst/>
          </a:prstGeom>
          <a:noFill/>
        </p:spPr>
        <p:txBody>
          <a:bodyPr wrap="square">
            <a:spAutoFit/>
          </a:bodyPr>
          <a:lstStyle/>
          <a:p>
            <a:pPr algn="just">
              <a:lnSpc>
                <a:spcPct val="115000"/>
              </a:lnSpc>
              <a:spcAft>
                <a:spcPts val="1000"/>
              </a:spcAft>
            </a:pPr>
            <a:r>
              <a:rPr lang="pt-BR" sz="2300" dirty="0">
                <a:effectLst/>
                <a:ea typeface="Calibri" panose="020F0502020204030204" pitchFamily="34" charset="0"/>
                <a:cs typeface="Times New Roman" panose="02020603050405020304" pitchFamily="18" charset="0"/>
              </a:rPr>
              <a:t>DANOS MORAIS. PESSOA JURÍDICA. A </a:t>
            </a:r>
            <a:r>
              <a:rPr lang="pt-BR" sz="2300" u="sng" dirty="0">
                <a:effectLst/>
                <a:ea typeface="Calibri" panose="020F0502020204030204" pitchFamily="34" charset="0"/>
                <a:cs typeface="Times New Roman" panose="02020603050405020304" pitchFamily="18" charset="0"/>
              </a:rPr>
              <a:t>divulgação em redes sociais de grande visibilidade</a:t>
            </a:r>
            <a:r>
              <a:rPr lang="pt-BR" sz="2300" dirty="0">
                <a:effectLst/>
                <a:ea typeface="Calibri" panose="020F0502020204030204" pitchFamily="34" charset="0"/>
                <a:cs typeface="Times New Roman" panose="02020603050405020304" pitchFamily="18" charset="0"/>
              </a:rPr>
              <a:t> de supostas irregularidades da empresa </a:t>
            </a:r>
            <a:r>
              <a:rPr lang="pt-BR" sz="2300" u="sng" dirty="0">
                <a:effectLst/>
                <a:ea typeface="Calibri" panose="020F0502020204030204" pitchFamily="34" charset="0"/>
                <a:cs typeface="Times New Roman" panose="02020603050405020304" pitchFamily="18" charset="0"/>
              </a:rPr>
              <a:t>utilizando redação agressiva</a:t>
            </a:r>
            <a:r>
              <a:rPr lang="pt-BR" sz="2300" dirty="0">
                <a:effectLst/>
                <a:ea typeface="Calibri" panose="020F0502020204030204" pitchFamily="34" charset="0"/>
                <a:cs typeface="Times New Roman" panose="02020603050405020304" pitchFamily="18" charset="0"/>
              </a:rPr>
              <a:t> à sua imagem, expõe desnecessariamente a empresa. </a:t>
            </a:r>
            <a:r>
              <a:rPr lang="pt-BR" sz="2300" u="sng" dirty="0">
                <a:effectLst/>
                <a:ea typeface="Calibri" panose="020F0502020204030204" pitchFamily="34" charset="0"/>
                <a:cs typeface="Times New Roman" panose="02020603050405020304" pitchFamily="18" charset="0"/>
              </a:rPr>
              <a:t>Ademais foi apurado</a:t>
            </a:r>
            <a:r>
              <a:rPr lang="pt-BR" sz="2300" dirty="0">
                <a:effectLst/>
                <a:ea typeface="Calibri" panose="020F0502020204030204" pitchFamily="34" charset="0"/>
                <a:cs typeface="Times New Roman" panose="02020603050405020304" pitchFamily="18" charset="0"/>
              </a:rPr>
              <a:t>, posteriormente, por meio de inquérito civil </a:t>
            </a:r>
            <a:r>
              <a:rPr lang="pt-BR" sz="2300" u="sng" dirty="0">
                <a:effectLst/>
                <a:ea typeface="Calibri" panose="020F0502020204030204" pitchFamily="34" charset="0"/>
                <a:cs typeface="Times New Roman" panose="02020603050405020304" pitchFamily="18" charset="0"/>
              </a:rPr>
              <a:t>que não existiram as tais ilicitudes apontadas</a:t>
            </a:r>
            <a:r>
              <a:rPr lang="pt-BR" sz="2300" dirty="0">
                <a:effectLst/>
                <a:ea typeface="Calibri" panose="020F0502020204030204" pitchFamily="34" charset="0"/>
                <a:cs typeface="Times New Roman" panose="02020603050405020304" pitchFamily="18" charset="0"/>
              </a:rPr>
              <a:t>. Devida a reparação por danos morais à empresa-reconvinte. (TRT 1ª R.; ROT 0100501-79.2017.5.01.0432; 10ª Turma; DEJT 23/03/2022)</a:t>
            </a:r>
          </a:p>
          <a:p>
            <a:pPr algn="just">
              <a:lnSpc>
                <a:spcPct val="115000"/>
              </a:lnSpc>
              <a:spcAft>
                <a:spcPts val="1000"/>
              </a:spcAft>
            </a:pPr>
            <a:endParaRPr lang="pt-BR" sz="2300" dirty="0">
              <a:effectLst/>
              <a:ea typeface="Calibri" panose="020F0502020204030204" pitchFamily="34" charset="0"/>
              <a:cs typeface="Times New Roman" panose="02020603050405020304" pitchFamily="18" charset="0"/>
            </a:endParaRPr>
          </a:p>
          <a:p>
            <a:pPr algn="just">
              <a:lnSpc>
                <a:spcPct val="115000"/>
              </a:lnSpc>
              <a:spcAft>
                <a:spcPts val="1000"/>
              </a:spcAft>
            </a:pPr>
            <a:r>
              <a:rPr lang="pt-BR" sz="2300" dirty="0">
                <a:effectLst/>
                <a:ea typeface="Calibri" panose="020F0502020204030204" pitchFamily="34" charset="0"/>
                <a:cs typeface="Times New Roman" panose="02020603050405020304" pitchFamily="18" charset="0"/>
              </a:rPr>
              <a:t>COMENTÁRIOS ULTRAJANTES NA INTERNET. REDE SOCIAL. MANUTENÇÃO DA JUSTA CAUSA. Ao comentar na rede social que </a:t>
            </a:r>
            <a:r>
              <a:rPr lang="pt-BR" sz="2300" u="sng" dirty="0">
                <a:effectLst/>
                <a:ea typeface="Calibri" panose="020F0502020204030204" pitchFamily="34" charset="0"/>
                <a:cs typeface="Times New Roman" panose="02020603050405020304" pitchFamily="18" charset="0"/>
              </a:rPr>
              <a:t>a empresa deve ser alvo do Ministério Público para "</a:t>
            </a:r>
            <a:r>
              <a:rPr lang="pt-BR" sz="2300" i="1" u="sng" dirty="0">
                <a:effectLst/>
                <a:ea typeface="Calibri" panose="020F0502020204030204" pitchFamily="34" charset="0"/>
                <a:cs typeface="Times New Roman" panose="02020603050405020304" pitchFamily="18" charset="0"/>
              </a:rPr>
              <a:t>prender a quadrilha</a:t>
            </a:r>
            <a:r>
              <a:rPr lang="pt-BR" sz="2300" dirty="0">
                <a:effectLst/>
                <a:ea typeface="Calibri" panose="020F0502020204030204" pitchFamily="34" charset="0"/>
                <a:cs typeface="Times New Roman" panose="02020603050405020304" pitchFamily="18" charset="0"/>
              </a:rPr>
              <a:t>", o funcionário extrapolou seu direito à liberdade de expressão. (TRT-1ª Região, 3ª T., RO-0010683-66.2015.5.01.0051, DEJT 06/10/2016)  </a:t>
            </a:r>
          </a:p>
        </p:txBody>
      </p:sp>
    </p:spTree>
    <p:extLst>
      <p:ext uri="{BB962C8B-B14F-4D97-AF65-F5344CB8AC3E}">
        <p14:creationId xmlns:p14="http://schemas.microsoft.com/office/powerpoint/2010/main" val="4274335070"/>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03874" y="4425925"/>
            <a:ext cx="10854676" cy="3060725"/>
          </a:xfrm>
        </p:spPr>
        <p:txBody>
          <a:bodyPr>
            <a:normAutofit/>
          </a:bodyPr>
          <a:lstStyle/>
          <a:p>
            <a:pPr algn="just">
              <a:buFont typeface="Wingdings" panose="05000000000000000000" pitchFamily="2" charset="2"/>
              <a:buChar char="§"/>
            </a:pPr>
            <a:r>
              <a:rPr lang="pt-BR" sz="1800" dirty="0">
                <a:latin typeface="+mn-lt"/>
              </a:rPr>
              <a:t>documentário (2020) </a:t>
            </a:r>
            <a:r>
              <a:rPr lang="pt-BR" sz="1800" dirty="0">
                <a:effectLst/>
                <a:latin typeface="+mn-lt"/>
                <a:ea typeface="Times New Roman" panose="02020603050405020304" pitchFamily="18" charset="0"/>
              </a:rPr>
              <a:t>por Jeff </a:t>
            </a:r>
            <a:r>
              <a:rPr lang="pt-BR" sz="1800" dirty="0" err="1">
                <a:effectLst/>
                <a:latin typeface="+mn-lt"/>
                <a:ea typeface="Times New Roman" panose="02020603050405020304" pitchFamily="18" charset="0"/>
              </a:rPr>
              <a:t>Orlowski</a:t>
            </a:r>
            <a:r>
              <a:rPr lang="pt-BR" sz="1800" dirty="0">
                <a:effectLst/>
                <a:latin typeface="+mn-lt"/>
                <a:ea typeface="Times New Roman" panose="02020603050405020304" pitchFamily="18" charset="0"/>
              </a:rPr>
              <a:t> </a:t>
            </a:r>
          </a:p>
          <a:p>
            <a:pPr algn="just">
              <a:buFont typeface="Wingdings" panose="05000000000000000000" pitchFamily="2" charset="2"/>
              <a:buChar char="§"/>
            </a:pPr>
            <a:r>
              <a:rPr lang="pt-BR" sz="3600" i="1" dirty="0">
                <a:solidFill>
                  <a:srgbClr val="FFFF00"/>
                </a:solidFill>
                <a:effectLst/>
                <a:latin typeface="+mn-lt"/>
                <a:ea typeface="Times New Roman" panose="02020603050405020304" pitchFamily="18" charset="0"/>
                <a:cs typeface="Calibri" panose="020F0502020204030204" pitchFamily="34" charset="0"/>
              </a:rPr>
              <a:t>você é o próprio produto!</a:t>
            </a:r>
          </a:p>
          <a:p>
            <a:pPr algn="just">
              <a:buFont typeface="Wingdings" panose="05000000000000000000" pitchFamily="2" charset="2"/>
              <a:buChar char="§"/>
            </a:pPr>
            <a:r>
              <a:rPr lang="pt-BR" sz="2800" dirty="0">
                <a:effectLst/>
                <a:latin typeface="+mn-lt"/>
                <a:ea typeface="Times New Roman" panose="02020603050405020304" pitchFamily="18" charset="0"/>
                <a:cs typeface="Times New Roman" panose="02020603050405020304" pitchFamily="18" charset="0"/>
              </a:rPr>
              <a:t>dilemas gerados pelos algoritmos e mineração de dados</a:t>
            </a:r>
            <a:endParaRPr lang="pt-BR" sz="2800" dirty="0"/>
          </a:p>
          <a:p>
            <a:pPr marL="0" indent="0">
              <a:buNone/>
            </a:pPr>
            <a:endParaRPr lang="pt-BR" dirty="0"/>
          </a:p>
          <a:p>
            <a:pPr marL="0" indent="0">
              <a:buNone/>
            </a:pPr>
            <a:r>
              <a:rPr lang="pt-BR" dirty="0"/>
              <a:t>	</a:t>
            </a:r>
          </a:p>
          <a:p>
            <a:endParaRPr lang="pt-BR" sz="2400" dirty="0"/>
          </a:p>
          <a:p>
            <a:pPr marL="0" indent="0">
              <a:buNone/>
            </a:pPr>
            <a:endParaRPr lang="pt-BR" sz="2400" dirty="0"/>
          </a:p>
          <a:p>
            <a:pPr marL="0" indent="0">
              <a:buNone/>
            </a:pPr>
            <a:endParaRPr lang="pt-BR" dirty="0"/>
          </a:p>
          <a:p>
            <a:pPr marL="0" indent="0">
              <a:buNone/>
            </a:pPr>
            <a:endParaRPr lang="pt-BR" dirty="0"/>
          </a:p>
        </p:txBody>
      </p:sp>
      <p:pic>
        <p:nvPicPr>
          <p:cNvPr id="8194" name="Picture 2"/>
          <p:cNvPicPr>
            <a:picLocks noChangeAspect="1" noChangeArrowheads="1"/>
          </p:cNvPicPr>
          <p:nvPr/>
        </p:nvPicPr>
        <p:blipFill>
          <a:blip r:embed="rId2"/>
          <a:srcRect/>
          <a:stretch/>
        </p:blipFill>
        <p:spPr bwMode="auto">
          <a:xfrm>
            <a:off x="2130886" y="186306"/>
            <a:ext cx="7930227" cy="4042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0102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945652" y="646386"/>
            <a:ext cx="11246348" cy="6353504"/>
          </a:xfrm>
        </p:spPr>
        <p:txBody>
          <a:bodyPr>
            <a:normAutofit/>
          </a:bodyPr>
          <a:lstStyle/>
          <a:p>
            <a:pPr marL="0" indent="0" algn="just">
              <a:buNone/>
            </a:pPr>
            <a:r>
              <a:rPr lang="pt-BR" sz="2800" dirty="0"/>
              <a:t>1 - </a:t>
            </a:r>
            <a:r>
              <a:rPr lang="pt-BR" sz="2400" b="1" dirty="0">
                <a:effectLst/>
                <a:latin typeface="+mn-lt"/>
                <a:ea typeface="Times New Roman" panose="02020603050405020304" pitchFamily="18" charset="0"/>
                <a:cs typeface="Times New Roman" panose="02020603050405020304" pitchFamily="18" charset="0"/>
              </a:rPr>
              <a:t>Lucro das plataformas </a:t>
            </a:r>
            <a:r>
              <a:rPr lang="pt-BR" sz="2400" dirty="0">
                <a:effectLst/>
                <a:latin typeface="+mn-lt"/>
                <a:ea typeface="Times New Roman" panose="02020603050405020304" pitchFamily="18" charset="0"/>
                <a:cs typeface="Times New Roman" panose="02020603050405020304" pitchFamily="18" charset="0"/>
              </a:rPr>
              <a:t>pelo uso/dados inseridos pelos usuários                                                            </a:t>
            </a:r>
          </a:p>
          <a:p>
            <a:pPr marL="0" indent="0" algn="just">
              <a:buNone/>
            </a:pPr>
            <a:r>
              <a:rPr lang="pt-BR" dirty="0">
                <a:effectLst/>
                <a:latin typeface="+mn-lt"/>
                <a:ea typeface="Times New Roman" panose="02020603050405020304" pitchFamily="18" charset="0"/>
                <a:cs typeface="Times New Roman" panose="02020603050405020304" pitchFamily="18" charset="0"/>
              </a:rPr>
              <a:t>(à revelia ou por “aceite” dos cookies);</a:t>
            </a:r>
          </a:p>
          <a:p>
            <a:pPr marL="0" indent="0" algn="just">
              <a:buNone/>
            </a:pPr>
            <a:endParaRPr lang="pt-BR" sz="2400" dirty="0">
              <a:latin typeface="+mn-lt"/>
              <a:ea typeface="Times New Roman" panose="02020603050405020304" pitchFamily="18" charset="0"/>
              <a:cs typeface="Times New Roman" panose="02020603050405020304" pitchFamily="18" charset="0"/>
            </a:endParaRPr>
          </a:p>
          <a:p>
            <a:pPr marL="0" indent="0" algn="just">
              <a:buNone/>
            </a:pPr>
            <a:r>
              <a:rPr lang="pt-BR" sz="2400" dirty="0">
                <a:effectLst/>
                <a:latin typeface="+mn-lt"/>
                <a:ea typeface="Times New Roman" panose="02020603050405020304" pitchFamily="18" charset="0"/>
                <a:cs typeface="Times New Roman" panose="02020603050405020304" pitchFamily="18" charset="0"/>
              </a:rPr>
              <a:t>2 - </a:t>
            </a:r>
            <a:r>
              <a:rPr lang="pt-BR" sz="2400" b="1" dirty="0">
                <a:effectLst/>
                <a:latin typeface="+mn-lt"/>
                <a:ea typeface="Times New Roman" panose="02020603050405020304" pitchFamily="18" charset="0"/>
                <a:cs typeface="Times New Roman" panose="02020603050405020304" pitchFamily="18" charset="0"/>
              </a:rPr>
              <a:t>Dados individuais </a:t>
            </a:r>
            <a:r>
              <a:rPr lang="pt-BR" sz="2400" dirty="0">
                <a:effectLst/>
                <a:latin typeface="+mn-lt"/>
                <a:ea typeface="Times New Roman" panose="02020603050405020304" pitchFamily="18" charset="0"/>
                <a:cs typeface="Times New Roman" panose="02020603050405020304" pitchFamily="18" charset="0"/>
              </a:rPr>
              <a:t>&lt; “</a:t>
            </a:r>
            <a:r>
              <a:rPr lang="pt-BR" sz="2400" b="1" i="1" dirty="0">
                <a:effectLst/>
                <a:latin typeface="+mn-lt"/>
                <a:ea typeface="Times New Roman" panose="02020603050405020304" pitchFamily="18" charset="0"/>
                <a:cs typeface="Times New Roman" panose="02020603050405020304" pitchFamily="18" charset="0"/>
              </a:rPr>
              <a:t>metadados</a:t>
            </a:r>
            <a:r>
              <a:rPr lang="pt-BR" sz="2400" dirty="0">
                <a:effectLst/>
                <a:latin typeface="+mn-lt"/>
                <a:ea typeface="Times New Roman" panose="02020603050405020304" pitchFamily="18" charset="0"/>
                <a:cs typeface="Times New Roman" panose="02020603050405020304" pitchFamily="18" charset="0"/>
              </a:rPr>
              <a:t>” (padrões segmentados) ofertados a anunciantes </a:t>
            </a:r>
            <a:r>
              <a:rPr lang="pt-BR" sz="2400" dirty="0">
                <a:solidFill>
                  <a:srgbClr val="FFC000"/>
                </a:solidFill>
                <a:effectLst/>
                <a:latin typeface="+mn-lt"/>
                <a:ea typeface="Times New Roman" panose="02020603050405020304" pitchFamily="18" charset="0"/>
                <a:cs typeface="Times New Roman" panose="02020603050405020304" pitchFamily="18" charset="0"/>
              </a:rPr>
              <a:t>(sem qualquer repasse)</a:t>
            </a:r>
            <a:endParaRPr lang="pt-BR" sz="2400" dirty="0">
              <a:solidFill>
                <a:srgbClr val="FFC000"/>
              </a:solidFill>
              <a:effectLst/>
              <a:latin typeface="+mn-lt"/>
              <a:ea typeface="Calibri" panose="020F0502020204030204" pitchFamily="34" charset="0"/>
              <a:cs typeface="Times New Roman" panose="02020603050405020304" pitchFamily="18" charset="0"/>
            </a:endParaRPr>
          </a:p>
          <a:p>
            <a:pPr marL="114300" indent="0" algn="just">
              <a:lnSpc>
                <a:spcPct val="115000"/>
              </a:lnSpc>
              <a:buNone/>
            </a:pPr>
            <a:r>
              <a:rPr lang="pt-PT" sz="2400" dirty="0">
                <a:effectLst/>
                <a:latin typeface="+mn-lt"/>
                <a:ea typeface="Times New Roman" panose="02020603050405020304" pitchFamily="18" charset="0"/>
                <a:cs typeface="Times New Roman" panose="02020603050405020304" pitchFamily="18" charset="0"/>
              </a:rPr>
              <a:t> </a:t>
            </a:r>
            <a:endParaRPr lang="pt-BR" sz="2400" dirty="0">
              <a:latin typeface="+mn-lt"/>
              <a:ea typeface="Times New Roman" panose="02020603050405020304" pitchFamily="18" charset="0"/>
              <a:cs typeface="Times New Roman" panose="02020603050405020304" pitchFamily="18" charset="0"/>
            </a:endParaRPr>
          </a:p>
          <a:p>
            <a:pPr marL="114300" indent="0" algn="just">
              <a:lnSpc>
                <a:spcPct val="115000"/>
              </a:lnSpc>
              <a:buNone/>
            </a:pPr>
            <a:r>
              <a:rPr lang="pt-PT" sz="2400" dirty="0">
                <a:effectLst/>
                <a:latin typeface="+mn-lt"/>
                <a:ea typeface="Times New Roman" panose="02020603050405020304" pitchFamily="18" charset="0"/>
                <a:cs typeface="Times New Roman" panose="02020603050405020304" pitchFamily="18" charset="0"/>
              </a:rPr>
              <a:t>    Casos especiais de monetização; </a:t>
            </a:r>
            <a:endParaRPr lang="pt-BR" sz="2400" dirty="0">
              <a:latin typeface="+mn-lt"/>
              <a:ea typeface="Times New Roman" panose="02020603050405020304" pitchFamily="18" charset="0"/>
              <a:cs typeface="Times New Roman" panose="02020603050405020304" pitchFamily="18" charset="0"/>
            </a:endParaRPr>
          </a:p>
          <a:p>
            <a:pPr marL="457200" algn="just">
              <a:lnSpc>
                <a:spcPct val="115000"/>
              </a:lnSpc>
              <a:buFont typeface="Wingdings" panose="05000000000000000000" pitchFamily="2" charset="2"/>
              <a:buChar char="§"/>
            </a:pPr>
            <a:r>
              <a:rPr lang="pt-BR" dirty="0">
                <a:effectLst/>
                <a:latin typeface="+mn-lt"/>
                <a:ea typeface="Times New Roman" panose="02020603050405020304" pitchFamily="18" charset="0"/>
                <a:cs typeface="Times New Roman" panose="02020603050405020304" pitchFamily="18" charset="0"/>
              </a:rPr>
              <a:t>Youtube: 1000 inscritos + 4000 </a:t>
            </a:r>
            <a:r>
              <a:rPr lang="pt-BR" dirty="0" err="1">
                <a:effectLst/>
                <a:latin typeface="+mn-lt"/>
                <a:ea typeface="Times New Roman" panose="02020603050405020304" pitchFamily="18" charset="0"/>
                <a:cs typeface="Times New Roman" panose="02020603050405020304" pitchFamily="18" charset="0"/>
              </a:rPr>
              <a:t>hs</a:t>
            </a:r>
            <a:r>
              <a:rPr lang="pt-BR" dirty="0">
                <a:effectLst/>
                <a:latin typeface="+mn-lt"/>
                <a:ea typeface="Times New Roman" panose="02020603050405020304" pitchFamily="18" charset="0"/>
                <a:cs typeface="Times New Roman" panose="02020603050405020304" pitchFamily="18" charset="0"/>
              </a:rPr>
              <a:t> pública (12 m); </a:t>
            </a:r>
            <a:endParaRPr lang="pt-BR" dirty="0">
              <a:latin typeface="+mn-lt"/>
              <a:ea typeface="Times New Roman" panose="02020603050405020304" pitchFamily="18" charset="0"/>
              <a:cs typeface="Times New Roman" panose="02020603050405020304" pitchFamily="18" charset="0"/>
            </a:endParaRPr>
          </a:p>
          <a:p>
            <a:pPr marL="457200" algn="just">
              <a:lnSpc>
                <a:spcPct val="115000"/>
              </a:lnSpc>
              <a:buFont typeface="Wingdings" panose="05000000000000000000" pitchFamily="2" charset="2"/>
              <a:buChar char="§"/>
            </a:pPr>
            <a:r>
              <a:rPr lang="pt-BR" dirty="0">
                <a:effectLst/>
                <a:latin typeface="+mn-lt"/>
                <a:ea typeface="Times New Roman" panose="02020603050405020304" pitchFamily="18" charset="0"/>
                <a:cs typeface="Times New Roman" panose="02020603050405020304" pitchFamily="18" charset="0"/>
              </a:rPr>
              <a:t>IG: 10.000 seguidores + conta comercial =  ferramenta/monetização;</a:t>
            </a:r>
            <a:endParaRPr lang="pt-BR" dirty="0">
              <a:effectLst/>
              <a:latin typeface="+mn-lt"/>
              <a:ea typeface="Calibri" panose="020F0502020204030204" pitchFamily="34" charset="0"/>
              <a:cs typeface="Times New Roman" panose="02020603050405020304" pitchFamily="18" charset="0"/>
            </a:endParaRPr>
          </a:p>
          <a:p>
            <a:pPr marL="742950" indent="-742950">
              <a:buFont typeface="+mj-lt"/>
              <a:buAutoNum type="arabicPeriod"/>
            </a:pPr>
            <a:endParaRPr lang="pt-BR" sz="3600" dirty="0">
              <a:latin typeface="Tempus Sans ITC" panose="04020404030D07020202" pitchFamily="82" charset="0"/>
            </a:endParaRPr>
          </a:p>
          <a:p>
            <a:endParaRPr lang="pt-BR" sz="3600" dirty="0"/>
          </a:p>
          <a:p>
            <a:endParaRPr lang="pt-BR" sz="3600" dirty="0"/>
          </a:p>
          <a:p>
            <a:pPr marL="0" indent="0">
              <a:buNone/>
            </a:pPr>
            <a:endParaRPr lang="pt-BR" sz="3600" dirty="0">
              <a:solidFill>
                <a:schemeClr val="bg2"/>
              </a:solidFill>
              <a:latin typeface="Tempus Sans ITC" panose="04020404030D07020202" pitchFamily="82" charset="0"/>
            </a:endParaRPr>
          </a:p>
          <a:p>
            <a:endParaRPr lang="pt-BR" sz="3600" dirty="0">
              <a:latin typeface="Tempus Sans ITC" panose="04020404030D07020202" pitchFamily="82" charset="0"/>
            </a:endParaRPr>
          </a:p>
        </p:txBody>
      </p:sp>
    </p:spTree>
    <p:extLst>
      <p:ext uri="{BB962C8B-B14F-4D97-AF65-F5344CB8AC3E}">
        <p14:creationId xmlns:p14="http://schemas.microsoft.com/office/powerpoint/2010/main" val="381209432"/>
      </p:ext>
    </p:extLst>
  </p:cSld>
  <p:clrMapOvr>
    <a:masterClrMapping/>
  </p:clrMapOvr>
  <mc:AlternateContent xmlns:mc="http://schemas.openxmlformats.org/markup-compatibility/2006" xmlns:p14="http://schemas.microsoft.com/office/powerpoint/2010/main">
    <mc:Choice Requires="p14">
      <p:transition>
        <p14:prism isInverted="1"/>
      </p:transition>
    </mc:Choice>
    <mc:Fallback xmlns="">
      <p:transition>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5_Í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62040</TotalTime>
  <Words>6536</Words>
  <Application>Microsoft Office PowerPoint</Application>
  <PresentationFormat>Widescreen</PresentationFormat>
  <Paragraphs>442</Paragraphs>
  <Slides>71</Slides>
  <Notes>3</Notes>
  <HiddenSlides>1</HiddenSlides>
  <MMClips>0</MMClips>
  <ScaleCrop>false</ScaleCrop>
  <HeadingPairs>
    <vt:vector size="6" baseType="variant">
      <vt:variant>
        <vt:lpstr>Fontes usadas</vt:lpstr>
      </vt:variant>
      <vt:variant>
        <vt:i4>10</vt:i4>
      </vt:variant>
      <vt:variant>
        <vt:lpstr>Tema</vt:lpstr>
      </vt:variant>
      <vt:variant>
        <vt:i4>1</vt:i4>
      </vt:variant>
      <vt:variant>
        <vt:lpstr>Títulos de slides</vt:lpstr>
      </vt:variant>
      <vt:variant>
        <vt:i4>71</vt:i4>
      </vt:variant>
    </vt:vector>
  </HeadingPairs>
  <TitlesOfParts>
    <vt:vector size="82" baseType="lpstr">
      <vt:lpstr>Arial</vt:lpstr>
      <vt:lpstr>Arial Black</vt:lpstr>
      <vt:lpstr>Calibri</vt:lpstr>
      <vt:lpstr>Century Gothic</vt:lpstr>
      <vt:lpstr>Garamond</vt:lpstr>
      <vt:lpstr>Segoe UI</vt:lpstr>
      <vt:lpstr>Tempus Sans ITC</vt:lpstr>
      <vt:lpstr>Times New Roman</vt:lpstr>
      <vt:lpstr>Wingdings</vt:lpstr>
      <vt:lpstr>Wingdings 3</vt:lpstr>
      <vt:lpstr>5_Íon</vt:lpstr>
      <vt:lpstr>DANO MORAL  NAS REDES SOCIAIS</vt:lpstr>
      <vt:lpstr>LIBERDADE DE EXPRESSÃO NAS REDES SOCIAIS EM CONTRAPOSIÇÃO AO DIREITO À HONRA E À IMAGEM DA EMPRESA. </vt:lpstr>
      <vt:lpstr>Comentários da Refeição Fornecida  JUSTA CAUSA. REDES SOCIAIS ELETRÔNICAS.       </vt:lpstr>
      <vt:lpstr>Apresentação do PowerPoint</vt:lpstr>
      <vt:lpstr>Apresentação do PowerPoint</vt:lpstr>
      <vt:lpstr>REDES SOCIAIS: *dados de nov/2021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Mero desabafo, relato de fatos ou ofensa excessiva?</vt:lpstr>
      <vt:lpstr>Doutrina: </vt:lpstr>
      <vt:lpstr>O problema da má-interpretação das mensagens  </vt:lpstr>
      <vt:lpstr>Crimes contra a honra  </vt:lpstr>
      <vt:lpstr>STJ divulgou teses sobre crimes contra a honra (08/2019)   *destaque para as de n. 1, 6, 7 e 12   1) Para a configuração dos crimes contra a honra, exige-se a demonstração mínima do intento positivo e deliberado de ofender a honra alheia (dolo específico), o denominado animus caluniandi, diffamandi vel injuriandi.  6) Não se admite a exceção da verdade quando o excipiente não consegue demonstrar a veracidade da prática de conduta criminosa do excepto. </vt:lpstr>
      <vt:lpstr>7) Expressões eventualmente contumeliosas (ofensivas), quando proferidas em momento de exaltação, bem assim no exercício do direito de crítica ou de censura profissional, ainda que veementes, atuam como fatores de descaracterização do elemento subjetivo peculiar aos tipos penais definidores dos crimes contra a honra.   12) A imunidade em favor do advogado, no exercício da sua atividade profissional, insculpida no artigo 7º, § 2º, do Estatuto da OAB (Lei 8.906/1994), não abrange o crime de calúnia, restringindo-se aos delitos de injúria e difamação*.  *(STF, HC nº 84.446, 1ª Turma, DJ de 25/02/05)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POSTAGEM DIFAMATÓRIA DA EMPRESA EM REDE SOCIAL.   Não se nega à Recte o direito de expressar seus sentimentos, mas a mesma deve arcar com as consequências de suas manifestações. Ao fazer a postagem "Hoje me senti num Tribunal julgada à prisão perpétua", a Recte comparou a Recda a um tribunal que lhe atribuiu injustamente a pena máxima de prisão perpetua, apenas porque a empresa não concordou em demiti-la...   (TRT-2ª Região, 2ª T., ROT-1000445- 41.2019.5.02.0038, DEJT 17/08/2020)   </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Aline Hartmann Dahle</dc:creator>
  <cp:lastModifiedBy>Neto Dallegrave</cp:lastModifiedBy>
  <cp:revision>283</cp:revision>
  <cp:lastPrinted>2021-03-26T20:36:06Z</cp:lastPrinted>
  <dcterms:created xsi:type="dcterms:W3CDTF">2017-08-24T13:27:40Z</dcterms:created>
  <dcterms:modified xsi:type="dcterms:W3CDTF">2022-04-28T18:58:03Z</dcterms:modified>
</cp:coreProperties>
</file>