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5" r:id="rId1"/>
  </p:sldMasterIdLst>
  <p:notesMasterIdLst>
    <p:notesMasterId r:id="rId68"/>
  </p:notesMasterIdLst>
  <p:handoutMasterIdLst>
    <p:handoutMasterId r:id="rId69"/>
  </p:handoutMasterIdLst>
  <p:sldIdLst>
    <p:sldId id="675" r:id="rId2"/>
    <p:sldId id="750" r:id="rId3"/>
    <p:sldId id="691" r:id="rId4"/>
    <p:sldId id="711" r:id="rId5"/>
    <p:sldId id="609" r:id="rId6"/>
    <p:sldId id="690" r:id="rId7"/>
    <p:sldId id="649" r:id="rId8"/>
    <p:sldId id="652" r:id="rId9"/>
    <p:sldId id="650" r:id="rId10"/>
    <p:sldId id="602" r:id="rId11"/>
    <p:sldId id="667" r:id="rId12"/>
    <p:sldId id="666" r:id="rId13"/>
    <p:sldId id="672" r:id="rId14"/>
    <p:sldId id="669" r:id="rId15"/>
    <p:sldId id="694" r:id="rId16"/>
    <p:sldId id="668" r:id="rId17"/>
    <p:sldId id="689" r:id="rId18"/>
    <p:sldId id="622" r:id="rId19"/>
    <p:sldId id="626" r:id="rId20"/>
    <p:sldId id="627" r:id="rId21"/>
    <p:sldId id="746" r:id="rId22"/>
    <p:sldId id="753" r:id="rId23"/>
    <p:sldId id="651" r:id="rId24"/>
    <p:sldId id="741" r:id="rId25"/>
    <p:sldId id="696" r:id="rId26"/>
    <p:sldId id="697" r:id="rId27"/>
    <p:sldId id="701" r:id="rId28"/>
    <p:sldId id="698" r:id="rId29"/>
    <p:sldId id="702" r:id="rId30"/>
    <p:sldId id="754" r:id="rId31"/>
    <p:sldId id="705" r:id="rId32"/>
    <p:sldId id="706" r:id="rId33"/>
    <p:sldId id="707" r:id="rId34"/>
    <p:sldId id="708" r:id="rId35"/>
    <p:sldId id="709" r:id="rId36"/>
    <p:sldId id="710" r:id="rId37"/>
    <p:sldId id="712" r:id="rId38"/>
    <p:sldId id="726" r:id="rId39"/>
    <p:sldId id="756" r:id="rId40"/>
    <p:sldId id="715" r:id="rId41"/>
    <p:sldId id="716" r:id="rId42"/>
    <p:sldId id="717" r:id="rId43"/>
    <p:sldId id="718" r:id="rId44"/>
    <p:sldId id="719" r:id="rId45"/>
    <p:sldId id="721" r:id="rId46"/>
    <p:sldId id="722" r:id="rId47"/>
    <p:sldId id="723" r:id="rId48"/>
    <p:sldId id="747" r:id="rId49"/>
    <p:sldId id="748" r:id="rId50"/>
    <p:sldId id="749" r:id="rId51"/>
    <p:sldId id="730" r:id="rId52"/>
    <p:sldId id="731" r:id="rId53"/>
    <p:sldId id="743" r:id="rId54"/>
    <p:sldId id="744" r:id="rId55"/>
    <p:sldId id="732" r:id="rId56"/>
    <p:sldId id="733" r:id="rId57"/>
    <p:sldId id="734" r:id="rId58"/>
    <p:sldId id="735" r:id="rId59"/>
    <p:sldId id="758" r:id="rId60"/>
    <p:sldId id="736" r:id="rId61"/>
    <p:sldId id="737" r:id="rId62"/>
    <p:sldId id="739" r:id="rId63"/>
    <p:sldId id="740" r:id="rId64"/>
    <p:sldId id="759" r:id="rId65"/>
    <p:sldId id="757" r:id="rId66"/>
    <p:sldId id="760" r:id="rId6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92AE"/>
    <a:srgbClr val="2D6362"/>
    <a:srgbClr val="2E6361"/>
    <a:srgbClr val="3A756C"/>
    <a:srgbClr val="306966"/>
    <a:srgbClr val="133F4B"/>
    <a:srgbClr val="3C77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9" autoAdjust="0"/>
    <p:restoredTop sz="86477" autoAdjust="0"/>
  </p:normalViewPr>
  <p:slideViewPr>
    <p:cSldViewPr snapToGrid="0">
      <p:cViewPr varScale="1">
        <p:scale>
          <a:sx n="74" d="100"/>
          <a:sy n="74" d="100"/>
        </p:scale>
        <p:origin x="72" y="53"/>
      </p:cViewPr>
      <p:guideLst>
        <p:guide orient="horz" pos="2160"/>
        <p:guide pos="3840"/>
      </p:guideLst>
    </p:cSldViewPr>
  </p:slideViewPr>
  <p:outlineViewPr>
    <p:cViewPr>
      <p:scale>
        <a:sx n="33" d="100"/>
        <a:sy n="33" d="100"/>
      </p:scale>
      <p:origin x="0" y="22692"/>
    </p:cViewPr>
  </p:outlineViewPr>
  <p:notesTextViewPr>
    <p:cViewPr>
      <p:scale>
        <a:sx n="1" d="1"/>
        <a:sy n="1" d="1"/>
      </p:scale>
      <p:origin x="0" y="0"/>
    </p:cViewPr>
  </p:notesTextViewPr>
  <p:sorterViewPr>
    <p:cViewPr>
      <p:scale>
        <a:sx n="100" d="100"/>
        <a:sy n="100" d="100"/>
      </p:scale>
      <p:origin x="0" y="189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59" cy="496332"/>
          </a:xfrm>
          <a:prstGeom prst="rect">
            <a:avLst/>
          </a:prstGeom>
        </p:spPr>
        <p:txBody>
          <a:bodyPr vert="horz" lIns="90992" tIns="45496" rIns="90992" bIns="45496" rtlCol="0"/>
          <a:lstStyle>
            <a:lvl1pPr algn="l">
              <a:defRPr sz="1200"/>
            </a:lvl1pPr>
          </a:lstStyle>
          <a:p>
            <a:endParaRPr lang="pt-BR"/>
          </a:p>
        </p:txBody>
      </p:sp>
      <p:sp>
        <p:nvSpPr>
          <p:cNvPr id="3" name="Espaço Reservado para Data 2"/>
          <p:cNvSpPr>
            <a:spLocks noGrp="1"/>
          </p:cNvSpPr>
          <p:nvPr>
            <p:ph type="dt" sz="quarter" idx="1"/>
          </p:nvPr>
        </p:nvSpPr>
        <p:spPr>
          <a:xfrm>
            <a:off x="3850443" y="0"/>
            <a:ext cx="2945659" cy="496332"/>
          </a:xfrm>
          <a:prstGeom prst="rect">
            <a:avLst/>
          </a:prstGeom>
        </p:spPr>
        <p:txBody>
          <a:bodyPr vert="horz" lIns="90992" tIns="45496" rIns="90992" bIns="45496" rtlCol="0"/>
          <a:lstStyle>
            <a:lvl1pPr algn="r">
              <a:defRPr sz="1200"/>
            </a:lvl1pPr>
          </a:lstStyle>
          <a:p>
            <a:fld id="{DE738A5C-5F9D-4A9E-9AA4-95F0B465DB1C}" type="datetimeFigureOut">
              <a:rPr lang="pt-BR" smtClean="0"/>
              <a:t>06/05/2022</a:t>
            </a:fld>
            <a:endParaRPr lang="pt-BR"/>
          </a:p>
        </p:txBody>
      </p:sp>
      <p:sp>
        <p:nvSpPr>
          <p:cNvPr id="4" name="Espaço Reservado para Rodapé 3"/>
          <p:cNvSpPr>
            <a:spLocks noGrp="1"/>
          </p:cNvSpPr>
          <p:nvPr>
            <p:ph type="ftr" sz="quarter" idx="2"/>
          </p:nvPr>
        </p:nvSpPr>
        <p:spPr>
          <a:xfrm>
            <a:off x="0" y="9428584"/>
            <a:ext cx="2945659" cy="496332"/>
          </a:xfrm>
          <a:prstGeom prst="rect">
            <a:avLst/>
          </a:prstGeom>
        </p:spPr>
        <p:txBody>
          <a:bodyPr vert="horz" lIns="90992" tIns="45496" rIns="90992" bIns="45496"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50443" y="9428584"/>
            <a:ext cx="2945659" cy="496332"/>
          </a:xfrm>
          <a:prstGeom prst="rect">
            <a:avLst/>
          </a:prstGeom>
        </p:spPr>
        <p:txBody>
          <a:bodyPr vert="horz" lIns="90992" tIns="45496" rIns="90992" bIns="45496" rtlCol="0" anchor="b"/>
          <a:lstStyle>
            <a:lvl1pPr algn="r">
              <a:defRPr sz="1200"/>
            </a:lvl1pPr>
          </a:lstStyle>
          <a:p>
            <a:fld id="{AA8214DC-248E-4C48-8387-18CD93EBAD09}" type="slidenum">
              <a:rPr lang="pt-BR" smtClean="0"/>
              <a:t>‹nº›</a:t>
            </a:fld>
            <a:endParaRPr lang="pt-BR"/>
          </a:p>
        </p:txBody>
      </p:sp>
    </p:spTree>
    <p:extLst>
      <p:ext uri="{BB962C8B-B14F-4D97-AF65-F5344CB8AC3E}">
        <p14:creationId xmlns:p14="http://schemas.microsoft.com/office/powerpoint/2010/main" val="1666024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719AEE8-C1B0-45EC-9546-E8FF45D72AFF}" type="datetimeFigureOut">
              <a:rPr lang="pt-BR" smtClean="0"/>
              <a:t>06/05/2022</a:t>
            </a:fld>
            <a:endParaRPr lang="pt-BR"/>
          </a:p>
        </p:txBody>
      </p:sp>
      <p:sp>
        <p:nvSpPr>
          <p:cNvPr id="4" name="Espaço Reservado para Imagem de Slide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761A2AA3-F507-4E12-A1E5-2F4602FFD4C5}" type="slidenum">
              <a:rPr lang="pt-BR" smtClean="0"/>
              <a:t>‹nº›</a:t>
            </a:fld>
            <a:endParaRPr lang="pt-BR"/>
          </a:p>
        </p:txBody>
      </p:sp>
    </p:spTree>
    <p:extLst>
      <p:ext uri="{BB962C8B-B14F-4D97-AF65-F5344CB8AC3E}">
        <p14:creationId xmlns:p14="http://schemas.microsoft.com/office/powerpoint/2010/main" val="241671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5973500-FE24-774E-8932-3833A078E141}" type="slidenum">
              <a:rPr lang="pt-BR" smtClean="0"/>
              <a:t>1</a:t>
            </a:fld>
            <a:endParaRPr lang="pt-BR"/>
          </a:p>
        </p:txBody>
      </p:sp>
    </p:spTree>
    <p:extLst>
      <p:ext uri="{BB962C8B-B14F-4D97-AF65-F5344CB8AC3E}">
        <p14:creationId xmlns:p14="http://schemas.microsoft.com/office/powerpoint/2010/main" val="2193398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61A2AA3-F507-4E12-A1E5-2F4602FFD4C5}" type="slidenum">
              <a:rPr lang="pt-BR" smtClean="0"/>
              <a:t>60</a:t>
            </a:fld>
            <a:endParaRPr lang="pt-BR"/>
          </a:p>
        </p:txBody>
      </p:sp>
    </p:spTree>
    <p:extLst>
      <p:ext uri="{BB962C8B-B14F-4D97-AF65-F5344CB8AC3E}">
        <p14:creationId xmlns:p14="http://schemas.microsoft.com/office/powerpoint/2010/main" val="2627946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pt-BR"/>
              <a:t>Clique para editar o título mestre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solidFill>
                  <a:prstClr val="white">
                    <a:tint val="75000"/>
                    <a:alpha val="60000"/>
                  </a:prstClr>
                </a:solidFill>
              </a:rPr>
              <a:pPr/>
              <a:t>5/6/2022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1694843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5/6/2022</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423167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pt-BR"/>
              <a:t>Clique para editar o título mestre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296446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pt-BR"/>
              <a:t>Clique para editar o título mestre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pt-BR"/>
              <a:t>Editar estilos de texto Mestre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Tree>
    <p:extLst>
      <p:ext uri="{BB962C8B-B14F-4D97-AF65-F5344CB8AC3E}">
        <p14:creationId xmlns:p14="http://schemas.microsoft.com/office/powerpoint/2010/main" val="97986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749867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t-BR"/>
              <a:t>Clique para editar o título mestre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5/6/2022</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856044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t-BR"/>
              <a:t>Clique para editar o título mestre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5/6/2022</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458651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nchorCtr="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1803514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pt-BR"/>
              <a:t>Clique para editar o título mestre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288370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74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1623282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5/6/2022</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1491556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5/6/2022</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979968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5/6/2022</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581875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5/6/2022</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06133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5/6/2022</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23564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pt-BR"/>
              <a:t>Clique para editar o título mestre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7"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5/6/2022</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318411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5/6/2022</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3811229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pt-BR"/>
              <a:t>Clique para editar o título mestre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solidFill>
                  <a:prstClr val="white">
                    <a:tint val="75000"/>
                    <a:alpha val="60000"/>
                  </a:prstClr>
                </a:solidFill>
              </a:rPr>
              <a:pPr/>
              <a:t>5/6/2022</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solidFill>
                  <a:prstClr val="white">
                    <a:tint val="75000"/>
                  </a:prstClr>
                </a:solidFill>
              </a:rPr>
              <a:pPr/>
              <a:t>‹nº›</a:t>
            </a:fld>
            <a:endParaRPr lang="en-US" dirty="0">
              <a:solidFill>
                <a:prstClr val="white">
                  <a:tint val="75000"/>
                </a:prstClr>
              </a:solidFill>
            </a:endParaRPr>
          </a:p>
        </p:txBody>
      </p:sp>
    </p:spTree>
    <p:extLst>
      <p:ext uri="{BB962C8B-B14F-4D97-AF65-F5344CB8AC3E}">
        <p14:creationId xmlns:p14="http://schemas.microsoft.com/office/powerpoint/2010/main" val="2446871862"/>
      </p:ext>
    </p:extLst>
  </p:cSld>
  <p:clrMap bg1="dk1" tx1="lt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04B612-E1A1-EB45-9FBD-335732929D7A}"/>
              </a:ext>
            </a:extLst>
          </p:cNvPr>
          <p:cNvSpPr>
            <a:spLocks noGrp="1"/>
          </p:cNvSpPr>
          <p:nvPr>
            <p:ph type="ctrTitle" idx="4294967295"/>
          </p:nvPr>
        </p:nvSpPr>
        <p:spPr>
          <a:xfrm>
            <a:off x="390525" y="-191716"/>
            <a:ext cx="7974157" cy="3361504"/>
          </a:xfrm>
          <a:prstGeom prst="rect">
            <a:avLst/>
          </a:prstGeom>
        </p:spPr>
        <p:txBody>
          <a:bodyPr anchor="ctr">
            <a:normAutofit/>
          </a:bodyPr>
          <a:lstStyle/>
          <a:p>
            <a:r>
              <a:rPr lang="pt-BR" sz="3600" b="1" dirty="0">
                <a:solidFill>
                  <a:schemeClr val="tx1"/>
                </a:solidFill>
                <a:effectLst/>
                <a:latin typeface="Calibri" panose="020F0502020204030204" pitchFamily="34" charset="0"/>
                <a:ea typeface="Times New Roman" panose="02020603050405020304" pitchFamily="18" charset="0"/>
              </a:rPr>
              <a:t>O poder diretivo da empresa e a liberdade de expressão do empregado nas redes sociais" </a:t>
            </a:r>
            <a:endParaRPr lang="pt-BR" sz="3600" spc="-300" dirty="0">
              <a:solidFill>
                <a:schemeClr val="tx1"/>
              </a:solidFill>
              <a:latin typeface="Arial" panose="020B0604020202020204" pitchFamily="34" charset="0"/>
              <a:cs typeface="Arial" panose="020B0604020202020204" pitchFamily="34" charset="0"/>
            </a:endParaRPr>
          </a:p>
        </p:txBody>
      </p:sp>
      <p:sp>
        <p:nvSpPr>
          <p:cNvPr id="6" name="CaixaDeTexto 5">
            <a:extLst>
              <a:ext uri="{FF2B5EF4-FFF2-40B4-BE49-F238E27FC236}">
                <a16:creationId xmlns:a16="http://schemas.microsoft.com/office/drawing/2014/main" id="{136D06D5-D43C-4EC3-9925-F239A16687F0}"/>
              </a:ext>
            </a:extLst>
          </p:cNvPr>
          <p:cNvSpPr txBox="1"/>
          <p:nvPr/>
        </p:nvSpPr>
        <p:spPr>
          <a:xfrm>
            <a:off x="434154" y="5105795"/>
            <a:ext cx="6100762" cy="1508105"/>
          </a:xfrm>
          <a:prstGeom prst="rect">
            <a:avLst/>
          </a:prstGeom>
          <a:noFill/>
        </p:spPr>
        <p:txBody>
          <a:bodyPr wrap="square">
            <a:spAutoFit/>
          </a:bodyPr>
          <a:lstStyle/>
          <a:p>
            <a:pPr marL="0" indent="0" algn="l">
              <a:buNone/>
            </a:pPr>
            <a:r>
              <a:rPr lang="pt-BR" sz="2800" b="1" dirty="0">
                <a:solidFill>
                  <a:schemeClr val="tx1">
                    <a:lumMod val="95000"/>
                  </a:schemeClr>
                </a:solidFill>
                <a:latin typeface="Arial" panose="020B0604020202020204" pitchFamily="34" charset="0"/>
                <a:cs typeface="Arial" panose="020B0604020202020204" pitchFamily="34" charset="0"/>
              </a:rPr>
              <a:t>José Affonso Dallegrave Neto</a:t>
            </a:r>
          </a:p>
          <a:p>
            <a:pPr marL="0" indent="0" algn="l">
              <a:buNone/>
            </a:pPr>
            <a:r>
              <a:rPr lang="pt-BR" sz="1600" dirty="0">
                <a:solidFill>
                  <a:schemeClr val="bg1">
                    <a:lumMod val="95000"/>
                    <a:lumOff val="5000"/>
                  </a:schemeClr>
                </a:solidFill>
                <a:highlight>
                  <a:srgbClr val="C0C0C0"/>
                </a:highlight>
                <a:latin typeface="Arial" panose="020B0604020202020204" pitchFamily="34" charset="0"/>
                <a:cs typeface="Arial" panose="020B0604020202020204" pitchFamily="34" charset="0"/>
              </a:rPr>
              <a:t>Mestre e Doutor pela UFPR</a:t>
            </a:r>
          </a:p>
          <a:p>
            <a:pPr marL="0" indent="0" algn="l">
              <a:buNone/>
            </a:pPr>
            <a:r>
              <a:rPr lang="pt-BR" sz="1600" dirty="0">
                <a:solidFill>
                  <a:schemeClr val="bg1">
                    <a:lumMod val="95000"/>
                    <a:lumOff val="5000"/>
                  </a:schemeClr>
                </a:solidFill>
                <a:highlight>
                  <a:srgbClr val="C0C0C0"/>
                </a:highlight>
                <a:latin typeface="Arial" panose="020B0604020202020204" pitchFamily="34" charset="0"/>
                <a:cs typeface="Arial" panose="020B0604020202020204" pitchFamily="34" charset="0"/>
              </a:rPr>
              <a:t>Pós-doutor pela FDUNL (Portugal)</a:t>
            </a:r>
          </a:p>
          <a:p>
            <a:pPr marL="0" indent="0" algn="l">
              <a:buNone/>
            </a:pPr>
            <a:endParaRPr lang="pt-BR" sz="1600" dirty="0">
              <a:solidFill>
                <a:schemeClr val="bg1">
                  <a:lumMod val="95000"/>
                  <a:lumOff val="5000"/>
                </a:schemeClr>
              </a:solidFill>
              <a:highlight>
                <a:srgbClr val="C0C0C0"/>
              </a:highlight>
              <a:latin typeface="Arial" panose="020B0604020202020204" pitchFamily="34" charset="0"/>
              <a:cs typeface="Arial" panose="020B0604020202020204" pitchFamily="34" charset="0"/>
            </a:endParaRPr>
          </a:p>
          <a:p>
            <a:pPr marL="0" indent="0" algn="l">
              <a:buNone/>
            </a:pPr>
            <a:r>
              <a:rPr lang="pt-BR" sz="1600" dirty="0">
                <a:solidFill>
                  <a:schemeClr val="bg1">
                    <a:lumMod val="95000"/>
                    <a:lumOff val="5000"/>
                  </a:schemeClr>
                </a:solidFill>
                <a:highlight>
                  <a:srgbClr val="C0C0C0"/>
                </a:highlight>
                <a:latin typeface="Arial" panose="020B0604020202020204" pitchFamily="34" charset="0"/>
                <a:cs typeface="Arial" panose="020B0604020202020204" pitchFamily="34" charset="0"/>
              </a:rPr>
              <a:t>Curitiba, 6 de maio de 2022</a:t>
            </a:r>
          </a:p>
        </p:txBody>
      </p:sp>
      <p:pic>
        <p:nvPicPr>
          <p:cNvPr id="4" name="Imagem 3">
            <a:extLst>
              <a:ext uri="{FF2B5EF4-FFF2-40B4-BE49-F238E27FC236}">
                <a16:creationId xmlns:a16="http://schemas.microsoft.com/office/drawing/2014/main" id="{482B7B87-6EE0-441E-8E5E-CC851306D191}"/>
              </a:ext>
            </a:extLst>
          </p:cNvPr>
          <p:cNvPicPr>
            <a:picLocks noChangeAspect="1"/>
          </p:cNvPicPr>
          <p:nvPr/>
        </p:nvPicPr>
        <p:blipFill>
          <a:blip r:embed="rId3"/>
          <a:stretch>
            <a:fillRect/>
          </a:stretch>
        </p:blipFill>
        <p:spPr>
          <a:xfrm>
            <a:off x="488746" y="2666503"/>
            <a:ext cx="1246536" cy="1246536"/>
          </a:xfrm>
          <a:prstGeom prst="rect">
            <a:avLst/>
          </a:prstGeom>
        </p:spPr>
      </p:pic>
      <p:pic>
        <p:nvPicPr>
          <p:cNvPr id="1026" name="Picture 2" descr="Pontifícia Universidade Católica do Paraná – Wikipédia, a enciclopédia livre">
            <a:extLst>
              <a:ext uri="{FF2B5EF4-FFF2-40B4-BE49-F238E27FC236}">
                <a16:creationId xmlns:a16="http://schemas.microsoft.com/office/drawing/2014/main" id="{6E3CB07D-D9D0-40E0-ABCA-EC375FBFAF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6672" y="4052888"/>
            <a:ext cx="1905000" cy="24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870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834862"/>
            <a:ext cx="9404723" cy="1400530"/>
          </a:xfrm>
        </p:spPr>
        <p:txBody>
          <a:bodyPr/>
          <a:lstStyle/>
          <a:p>
            <a:r>
              <a:rPr lang="pt-BR" sz="4000" b="1" dirty="0">
                <a:solidFill>
                  <a:srgbClr val="FFFF00"/>
                </a:solidFill>
                <a:effectLst/>
                <a:latin typeface="+mn-lt"/>
                <a:ea typeface="Calibri" panose="020F0502020204030204" pitchFamily="34" charset="0"/>
                <a:cs typeface="Times New Roman" panose="02020603050405020304" pitchFamily="18" charset="0"/>
              </a:rPr>
              <a:t>               REDES SOCIAIS</a:t>
            </a:r>
            <a:r>
              <a:rPr lang="pt-BR" sz="4000" dirty="0">
                <a:solidFill>
                  <a:srgbClr val="FFFF00"/>
                </a:solidFill>
                <a:effectLst/>
                <a:latin typeface="+mn-lt"/>
                <a:ea typeface="Calibri" panose="020F0502020204030204" pitchFamily="34" charset="0"/>
                <a:cs typeface="Times New Roman" panose="02020603050405020304" pitchFamily="18" charset="0"/>
              </a:rPr>
              <a:t>: </a:t>
            </a:r>
            <a:br>
              <a:rPr lang="pt-BR" sz="2000" dirty="0">
                <a:effectLst/>
                <a:latin typeface="+mn-lt"/>
                <a:ea typeface="Calibri" panose="020F0502020204030204" pitchFamily="34" charset="0"/>
                <a:cs typeface="Times New Roman" panose="02020603050405020304" pitchFamily="18" charset="0"/>
              </a:rPr>
            </a:br>
            <a:br>
              <a:rPr lang="pt-BR" sz="2000" dirty="0"/>
            </a:br>
            <a:br>
              <a:rPr lang="pt-BR" sz="4000" dirty="0"/>
            </a:br>
            <a:endParaRPr lang="pt-BR" sz="4000" dirty="0"/>
          </a:p>
        </p:txBody>
      </p:sp>
      <p:sp>
        <p:nvSpPr>
          <p:cNvPr id="3" name="Espaço Reservado para Conteúdo 2"/>
          <p:cNvSpPr>
            <a:spLocks noGrp="1"/>
          </p:cNvSpPr>
          <p:nvPr>
            <p:ph idx="1"/>
          </p:nvPr>
        </p:nvSpPr>
        <p:spPr>
          <a:xfrm>
            <a:off x="857648" y="2052918"/>
            <a:ext cx="10732291" cy="4195481"/>
          </a:xfrm>
        </p:spPr>
        <p:txBody>
          <a:bodyPr>
            <a:normAutofit/>
          </a:bodyPr>
          <a:lstStyle/>
          <a:p>
            <a:pPr algn="just">
              <a:buFont typeface="Wingdings" panose="05000000000000000000" pitchFamily="2" charset="2"/>
              <a:buChar char="§"/>
            </a:pPr>
            <a:r>
              <a:rPr lang="pt-BR" sz="2200" dirty="0"/>
              <a:t>Facebook = 2,90 bi usuários</a:t>
            </a:r>
          </a:p>
          <a:p>
            <a:pPr algn="just">
              <a:buFont typeface="Wingdings" panose="05000000000000000000" pitchFamily="2" charset="2"/>
              <a:buChar char="§"/>
            </a:pPr>
            <a:r>
              <a:rPr lang="pt-BR" sz="2200" dirty="0"/>
              <a:t>BR: FB: 148 Mi – IG: 99 Mi </a:t>
            </a:r>
          </a:p>
          <a:p>
            <a:pPr algn="just">
              <a:buFont typeface="Wingdings" panose="05000000000000000000" pitchFamily="2" charset="2"/>
              <a:buChar char="§"/>
            </a:pPr>
            <a:r>
              <a:rPr lang="pt-BR" sz="2200" dirty="0"/>
              <a:t>3h40min/dia/redes                       </a:t>
            </a:r>
          </a:p>
          <a:p>
            <a:pPr marL="0" indent="0" algn="just">
              <a:buNone/>
            </a:pPr>
            <a:r>
              <a:rPr lang="pt-BR" sz="2200" dirty="0"/>
              <a:t>    </a:t>
            </a:r>
            <a:r>
              <a:rPr lang="pt-BR" sz="1800" dirty="0"/>
              <a:t>(98% celular)</a:t>
            </a:r>
          </a:p>
          <a:p>
            <a:pPr algn="just">
              <a:buFont typeface="Wingdings" panose="05000000000000000000" pitchFamily="2" charset="2"/>
              <a:buChar char="§"/>
            </a:pPr>
            <a:r>
              <a:rPr lang="pt-BR" sz="2200" b="1" dirty="0"/>
              <a:t>Smartphone = 4ª. Rev. Ind.</a:t>
            </a:r>
          </a:p>
          <a:p>
            <a:pPr marL="0" indent="0" algn="just">
              <a:buNone/>
            </a:pPr>
            <a:endParaRPr lang="pt-BR" sz="2200" b="1" dirty="0"/>
          </a:p>
          <a:p>
            <a:pPr marL="0" indent="0" algn="just">
              <a:buNone/>
            </a:pPr>
            <a:r>
              <a:rPr lang="pt-BR" sz="2200" i="1" dirty="0"/>
              <a:t>sociedade atomizada, exibida e ansiosa</a:t>
            </a:r>
          </a:p>
          <a:p>
            <a:pPr marL="0" indent="0">
              <a:buNone/>
            </a:pPr>
            <a:r>
              <a:rPr lang="pt-BR" sz="2400" dirty="0"/>
              <a: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213" y="668742"/>
            <a:ext cx="1903662" cy="12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56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89756" y="733096"/>
            <a:ext cx="11183144" cy="5391807"/>
          </a:xfrm>
        </p:spPr>
        <p:txBody>
          <a:bodyPr>
            <a:normAutofit/>
          </a:bodyPr>
          <a:lstStyle/>
          <a:p>
            <a:pPr marL="0" indent="0" algn="just">
              <a:buNone/>
            </a:pPr>
            <a:r>
              <a:rPr lang="pt-BR" sz="3600" b="1" dirty="0"/>
              <a:t>PESQUISAS</a:t>
            </a:r>
          </a:p>
          <a:p>
            <a:pPr marL="0" indent="0" algn="just">
              <a:buNone/>
            </a:pPr>
            <a:endParaRPr lang="pt-BR" sz="2400" dirty="0"/>
          </a:p>
          <a:p>
            <a:pPr algn="just">
              <a:buFont typeface="+mj-lt"/>
              <a:buAutoNum type="arabicPeriod"/>
            </a:pPr>
            <a:r>
              <a:rPr lang="pt-BR" sz="2800" dirty="0">
                <a:effectLst/>
                <a:latin typeface="+mn-lt"/>
                <a:ea typeface="Times New Roman" panose="02020603050405020304" pitchFamily="18" charset="0"/>
              </a:rPr>
              <a:t>Harvard</a:t>
            </a:r>
            <a:r>
              <a:rPr lang="pt-BR" sz="3200" dirty="0">
                <a:effectLst/>
                <a:latin typeface="+mn-lt"/>
                <a:ea typeface="Times New Roman" panose="02020603050405020304" pitchFamily="18" charset="0"/>
              </a:rPr>
              <a:t> = </a:t>
            </a:r>
            <a:r>
              <a:rPr lang="pt-BR" sz="2400" dirty="0">
                <a:effectLst/>
                <a:latin typeface="+mn-lt"/>
                <a:ea typeface="Times New Roman" panose="02020603050405020304" pitchFamily="18" charset="0"/>
              </a:rPr>
              <a:t>47% do tempo fazem algo c/ pensamento distante</a:t>
            </a:r>
          </a:p>
          <a:p>
            <a:pPr algn="just">
              <a:buFont typeface="+mj-lt"/>
              <a:buAutoNum type="arabicPeriod"/>
            </a:pPr>
            <a:endParaRPr lang="pt-BR" sz="2800" dirty="0">
              <a:effectLst/>
              <a:latin typeface="+mn-lt"/>
              <a:ea typeface="Times New Roman" panose="02020603050405020304" pitchFamily="18" charset="0"/>
            </a:endParaRPr>
          </a:p>
          <a:p>
            <a:pPr algn="just">
              <a:buFont typeface="+mj-lt"/>
              <a:buAutoNum type="arabicPeriod"/>
            </a:pPr>
            <a:r>
              <a:rPr lang="pt-PT" sz="2800" dirty="0" err="1">
                <a:effectLst/>
                <a:latin typeface="+mn-lt"/>
                <a:ea typeface="Times New Roman" panose="02020603050405020304" pitchFamily="18" charset="0"/>
                <a:cs typeface="Times New Roman" panose="02020603050405020304" pitchFamily="18" charset="0"/>
              </a:rPr>
              <a:t>Inst</a:t>
            </a:r>
            <a:r>
              <a:rPr lang="pt-PT" sz="2800" dirty="0">
                <a:effectLst/>
                <a:latin typeface="+mn-lt"/>
                <a:ea typeface="Times New Roman" panose="02020603050405020304" pitchFamily="18" charset="0"/>
                <a:cs typeface="Times New Roman" panose="02020603050405020304" pitchFamily="18" charset="0"/>
              </a:rPr>
              <a:t>. </a:t>
            </a:r>
            <a:r>
              <a:rPr lang="pt-PT" sz="2800" i="1" dirty="0" err="1">
                <a:effectLst/>
                <a:latin typeface="+mn-lt"/>
                <a:ea typeface="Times New Roman" panose="02020603050405020304" pitchFamily="18" charset="0"/>
                <a:cs typeface="Times New Roman" panose="02020603050405020304" pitchFamily="18" charset="0"/>
              </a:rPr>
              <a:t>Ipsos</a:t>
            </a:r>
            <a:r>
              <a:rPr lang="pt-PT" sz="2800" i="1" dirty="0">
                <a:effectLst/>
                <a:latin typeface="+mn-lt"/>
                <a:ea typeface="Times New Roman" panose="02020603050405020304" pitchFamily="18" charset="0"/>
                <a:cs typeface="Times New Roman" panose="02020603050405020304" pitchFamily="18" charset="0"/>
              </a:rPr>
              <a:t> Mori</a:t>
            </a:r>
            <a:r>
              <a:rPr lang="pt-PT" sz="3200" i="1" dirty="0">
                <a:effectLst/>
                <a:latin typeface="+mn-lt"/>
                <a:ea typeface="Times New Roman" panose="02020603050405020304" pitchFamily="18" charset="0"/>
                <a:cs typeface="Times New Roman" panose="02020603050405020304" pitchFamily="18" charset="0"/>
              </a:rPr>
              <a:t>:</a:t>
            </a:r>
            <a:r>
              <a:rPr lang="pt-PT" sz="3200" dirty="0">
                <a:effectLst/>
                <a:latin typeface="+mn-lt"/>
                <a:ea typeface="Times New Roman" panose="02020603050405020304" pitchFamily="18" charset="0"/>
                <a:cs typeface="Times New Roman" panose="02020603050405020304" pitchFamily="18" charset="0"/>
              </a:rPr>
              <a:t> </a:t>
            </a:r>
            <a:r>
              <a:rPr lang="pt-PT" sz="2400" i="1" dirty="0">
                <a:effectLst/>
                <a:latin typeface="+mn-lt"/>
                <a:ea typeface="Times New Roman" panose="02020603050405020304" pitchFamily="18" charset="0"/>
                <a:cs typeface="Times New Roman" panose="02020603050405020304" pitchFamily="18" charset="0"/>
              </a:rPr>
              <a:t>“Brasil: 2º país com pior noção da </a:t>
            </a:r>
            <a:r>
              <a:rPr lang="pt-PT" sz="2400" i="1" dirty="0" err="1">
                <a:effectLst/>
                <a:latin typeface="+mn-lt"/>
                <a:ea typeface="Times New Roman" panose="02020603050405020304" pitchFamily="18" charset="0"/>
                <a:cs typeface="Times New Roman" panose="02020603050405020304" pitchFamily="18" charset="0"/>
              </a:rPr>
              <a:t>ppria</a:t>
            </a:r>
            <a:r>
              <a:rPr lang="pt-PT" sz="2400" i="1" dirty="0">
                <a:effectLst/>
                <a:latin typeface="+mn-lt"/>
                <a:ea typeface="Times New Roman" panose="02020603050405020304" pitchFamily="18" charset="0"/>
                <a:cs typeface="Times New Roman" panose="02020603050405020304" pitchFamily="18" charset="0"/>
              </a:rPr>
              <a:t> realidade”</a:t>
            </a:r>
            <a:endParaRPr lang="pt-BR" sz="2400" i="1" dirty="0">
              <a:effectLst/>
              <a:latin typeface="+mn-lt"/>
              <a:ea typeface="Times New Roman" panose="02020603050405020304" pitchFamily="18" charset="0"/>
              <a:cs typeface="Times New Roman" panose="02020603050405020304" pitchFamily="18" charset="0"/>
            </a:endParaRPr>
          </a:p>
          <a:p>
            <a:pPr marL="0" indent="0" algn="just">
              <a:buNone/>
            </a:pPr>
            <a:endParaRPr lang="pt-BR" sz="1800" dirty="0">
              <a:latin typeface="+mn-lt"/>
            </a:endParaRPr>
          </a:p>
          <a:p>
            <a:pPr algn="just">
              <a:buFont typeface="Wingdings" panose="05000000000000000000" pitchFamily="2" charset="2"/>
              <a:buChar char="Ø"/>
            </a:pPr>
            <a:r>
              <a:rPr lang="pt-BR" sz="2800" dirty="0">
                <a:latin typeface="+mn-lt"/>
              </a:rPr>
              <a:t>Combinação explosiva: </a:t>
            </a:r>
          </a:p>
          <a:p>
            <a:pPr marL="0" indent="0" algn="just">
              <a:buNone/>
            </a:pPr>
            <a:r>
              <a:rPr lang="pt-BR" sz="3200" dirty="0">
                <a:latin typeface="+mn-lt"/>
              </a:rPr>
              <a:t>   </a:t>
            </a:r>
            <a:r>
              <a:rPr lang="pt-BR" sz="2400" dirty="0">
                <a:solidFill>
                  <a:srgbClr val="FFC000"/>
                </a:solidFill>
                <a:latin typeface="+mn-lt"/>
              </a:rPr>
              <a:t>pós-verdade/Fake News + ódio + ansiedade </a:t>
            </a:r>
            <a:r>
              <a:rPr lang="pt-BR" sz="2400" i="1" dirty="0">
                <a:solidFill>
                  <a:srgbClr val="FFC000"/>
                </a:solidFill>
                <a:latin typeface="+mn-lt"/>
              </a:rPr>
              <a:t>sem noção</a:t>
            </a:r>
          </a:p>
          <a:p>
            <a:endParaRPr lang="pt-BR" dirty="0"/>
          </a:p>
        </p:txBody>
      </p:sp>
    </p:spTree>
    <p:extLst>
      <p:ext uri="{BB962C8B-B14F-4D97-AF65-F5344CB8AC3E}">
        <p14:creationId xmlns:p14="http://schemas.microsoft.com/office/powerpoint/2010/main" val="12563298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03874" y="4425925"/>
            <a:ext cx="10854676" cy="3060725"/>
          </a:xfrm>
        </p:spPr>
        <p:txBody>
          <a:bodyPr>
            <a:normAutofit/>
          </a:bodyPr>
          <a:lstStyle/>
          <a:p>
            <a:pPr algn="just">
              <a:buFont typeface="Wingdings" panose="05000000000000000000" pitchFamily="2" charset="2"/>
              <a:buChar char="§"/>
            </a:pPr>
            <a:r>
              <a:rPr lang="pt-BR" sz="1800" dirty="0">
                <a:latin typeface="+mn-lt"/>
              </a:rPr>
              <a:t>documentário (2020),</a:t>
            </a:r>
            <a:r>
              <a:rPr lang="pt-BR" sz="1800" dirty="0">
                <a:effectLst/>
                <a:latin typeface="+mn-lt"/>
                <a:ea typeface="Times New Roman" panose="02020603050405020304" pitchFamily="18" charset="0"/>
              </a:rPr>
              <a:t> Jeff </a:t>
            </a:r>
            <a:r>
              <a:rPr lang="pt-BR" sz="1800" dirty="0" err="1">
                <a:effectLst/>
                <a:latin typeface="+mn-lt"/>
                <a:ea typeface="Times New Roman" panose="02020603050405020304" pitchFamily="18" charset="0"/>
              </a:rPr>
              <a:t>Orlowski</a:t>
            </a:r>
            <a:r>
              <a:rPr lang="pt-BR" sz="1800" dirty="0">
                <a:effectLst/>
                <a:latin typeface="+mn-lt"/>
                <a:ea typeface="Times New Roman" panose="02020603050405020304" pitchFamily="18" charset="0"/>
              </a:rPr>
              <a:t> </a:t>
            </a:r>
          </a:p>
          <a:p>
            <a:pPr algn="just">
              <a:buFont typeface="Wingdings" panose="05000000000000000000" pitchFamily="2" charset="2"/>
              <a:buChar char="§"/>
            </a:pPr>
            <a:r>
              <a:rPr lang="pt-BR" sz="2400" i="1" dirty="0">
                <a:solidFill>
                  <a:srgbClr val="FFFF00"/>
                </a:solidFill>
                <a:effectLst/>
                <a:latin typeface="+mn-lt"/>
                <a:ea typeface="Times New Roman" panose="02020603050405020304" pitchFamily="18" charset="0"/>
                <a:cs typeface="Calibri" panose="020F0502020204030204" pitchFamily="34" charset="0"/>
              </a:rPr>
              <a:t>você é o produto!</a:t>
            </a:r>
          </a:p>
          <a:p>
            <a:pPr algn="just">
              <a:buFont typeface="Wingdings" panose="05000000000000000000" pitchFamily="2" charset="2"/>
              <a:buChar char="§"/>
            </a:pPr>
            <a:r>
              <a:rPr lang="pt-BR" sz="2400" dirty="0">
                <a:effectLst/>
                <a:latin typeface="+mn-lt"/>
                <a:ea typeface="Times New Roman" panose="02020603050405020304" pitchFamily="18" charset="0"/>
                <a:cs typeface="Times New Roman" panose="02020603050405020304" pitchFamily="18" charset="0"/>
              </a:rPr>
              <a:t>algoritmos e mineração de dados</a:t>
            </a:r>
            <a:endParaRPr lang="pt-BR" sz="2400" dirty="0"/>
          </a:p>
          <a:p>
            <a:pPr marL="0" indent="0">
              <a:buNone/>
            </a:pPr>
            <a:endParaRPr lang="pt-BR" dirty="0"/>
          </a:p>
          <a:p>
            <a:pPr marL="0" indent="0">
              <a:buNone/>
            </a:pPr>
            <a:r>
              <a:rPr lang="pt-BR" dirty="0"/>
              <a:t>	</a:t>
            </a:r>
          </a:p>
          <a:p>
            <a:endParaRPr lang="pt-BR" sz="2400" dirty="0"/>
          </a:p>
          <a:p>
            <a:pPr marL="0" indent="0">
              <a:buNone/>
            </a:pPr>
            <a:endParaRPr lang="pt-BR" sz="2400" dirty="0"/>
          </a:p>
          <a:p>
            <a:pPr marL="0" indent="0">
              <a:buNone/>
            </a:pPr>
            <a:endParaRPr lang="pt-BR" dirty="0"/>
          </a:p>
          <a:p>
            <a:pPr marL="0" indent="0">
              <a:buNone/>
            </a:pPr>
            <a:endParaRPr lang="pt-BR" dirty="0"/>
          </a:p>
        </p:txBody>
      </p:sp>
      <p:pic>
        <p:nvPicPr>
          <p:cNvPr id="8194" name="Picture 2"/>
          <p:cNvPicPr>
            <a:picLocks noChangeAspect="1" noChangeArrowheads="1"/>
          </p:cNvPicPr>
          <p:nvPr/>
        </p:nvPicPr>
        <p:blipFill>
          <a:blip r:embed="rId2"/>
          <a:srcRect/>
          <a:stretch/>
        </p:blipFill>
        <p:spPr bwMode="auto">
          <a:xfrm>
            <a:off x="532250" y="856762"/>
            <a:ext cx="4874964" cy="2485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0102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945652" y="851106"/>
            <a:ext cx="11246348" cy="6353504"/>
          </a:xfrm>
        </p:spPr>
        <p:txBody>
          <a:bodyPr>
            <a:normAutofit/>
          </a:bodyPr>
          <a:lstStyle/>
          <a:p>
            <a:pPr marL="0" indent="0" algn="just">
              <a:buNone/>
            </a:pPr>
            <a:r>
              <a:rPr lang="pt-BR" sz="2400" b="1" dirty="0">
                <a:effectLst/>
                <a:latin typeface="+mn-lt"/>
                <a:ea typeface="Times New Roman" panose="02020603050405020304" pitchFamily="18" charset="0"/>
                <a:cs typeface="Times New Roman" panose="02020603050405020304" pitchFamily="18" charset="0"/>
              </a:rPr>
              <a:t>1 - Lucro das plataformas </a:t>
            </a:r>
          </a:p>
          <a:p>
            <a:pPr marL="0" indent="0" algn="just">
              <a:buNone/>
            </a:pPr>
            <a:r>
              <a:rPr lang="pt-BR" dirty="0">
                <a:effectLst/>
                <a:latin typeface="+mn-lt"/>
                <a:ea typeface="Times New Roman" panose="02020603050405020304" pitchFamily="18" charset="0"/>
                <a:cs typeface="Times New Roman" panose="02020603050405020304" pitchFamily="18" charset="0"/>
              </a:rPr>
              <a:t>dados inseridos &lt; “</a:t>
            </a:r>
            <a:r>
              <a:rPr lang="pt-BR" b="1" i="1" dirty="0">
                <a:effectLst/>
                <a:latin typeface="+mn-lt"/>
                <a:ea typeface="Times New Roman" panose="02020603050405020304" pitchFamily="18" charset="0"/>
                <a:cs typeface="Times New Roman" panose="02020603050405020304" pitchFamily="18" charset="0"/>
              </a:rPr>
              <a:t>metadados</a:t>
            </a:r>
            <a:r>
              <a:rPr lang="pt-BR" dirty="0">
                <a:effectLst/>
                <a:latin typeface="+mn-lt"/>
                <a:ea typeface="Times New Roman" panose="02020603050405020304" pitchFamily="18" charset="0"/>
                <a:cs typeface="Times New Roman" panose="02020603050405020304" pitchFamily="18" charset="0"/>
              </a:rPr>
              <a:t>”  					</a:t>
            </a:r>
          </a:p>
          <a:p>
            <a:pPr marL="0" indent="0" algn="just">
              <a:buNone/>
            </a:pPr>
            <a:r>
              <a:rPr lang="pt-BR" dirty="0">
                <a:latin typeface="+mn-lt"/>
                <a:ea typeface="Times New Roman" panose="02020603050405020304" pitchFamily="18" charset="0"/>
                <a:cs typeface="Times New Roman" panose="02020603050405020304" pitchFamily="18" charset="0"/>
              </a:rPr>
              <a:t>Segmento p/</a:t>
            </a:r>
            <a:r>
              <a:rPr lang="pt-BR" dirty="0">
                <a:effectLst/>
                <a:latin typeface="+mn-lt"/>
                <a:ea typeface="Times New Roman" panose="02020603050405020304" pitchFamily="18" charset="0"/>
                <a:cs typeface="Times New Roman" panose="02020603050405020304" pitchFamily="18" charset="0"/>
              </a:rPr>
              <a:t> anunciantes </a:t>
            </a:r>
            <a:r>
              <a:rPr lang="pt-BR" dirty="0">
                <a:solidFill>
                  <a:srgbClr val="FFC000"/>
                </a:solidFill>
                <a:effectLst/>
                <a:latin typeface="+mn-lt"/>
                <a:ea typeface="Times New Roman" panose="02020603050405020304" pitchFamily="18" charset="0"/>
                <a:cs typeface="Times New Roman" panose="02020603050405020304" pitchFamily="18" charset="0"/>
              </a:rPr>
              <a:t>(sem repasse)</a:t>
            </a:r>
          </a:p>
          <a:p>
            <a:pPr marL="0" indent="0" algn="just">
              <a:buNone/>
            </a:pPr>
            <a:endParaRPr lang="pt-BR" sz="2400" dirty="0">
              <a:solidFill>
                <a:srgbClr val="FFC000"/>
              </a:solidFill>
              <a:latin typeface="+mn-lt"/>
              <a:ea typeface="Calibri" panose="020F0502020204030204" pitchFamily="34" charset="0"/>
              <a:cs typeface="Times New Roman" panose="02020603050405020304" pitchFamily="18" charset="0"/>
            </a:endParaRPr>
          </a:p>
          <a:p>
            <a:pPr marL="0" indent="0" algn="just">
              <a:buNone/>
            </a:pPr>
            <a:endParaRPr lang="pt-BR" sz="2400" dirty="0">
              <a:solidFill>
                <a:srgbClr val="FFC000"/>
              </a:solidFill>
              <a:effectLst/>
              <a:latin typeface="+mn-lt"/>
              <a:ea typeface="Calibri" panose="020F0502020204030204" pitchFamily="34" charset="0"/>
              <a:cs typeface="Times New Roman" panose="02020603050405020304" pitchFamily="18" charset="0"/>
            </a:endParaRPr>
          </a:p>
          <a:p>
            <a:pPr marL="114300" indent="0" algn="just">
              <a:lnSpc>
                <a:spcPct val="115000"/>
              </a:lnSpc>
              <a:buNone/>
            </a:pPr>
            <a:r>
              <a:rPr lang="pt-PT" sz="2400" dirty="0">
                <a:effectLst/>
                <a:latin typeface="+mn-lt"/>
                <a:ea typeface="Times New Roman" panose="02020603050405020304" pitchFamily="18" charset="0"/>
                <a:cs typeface="Times New Roman" panose="02020603050405020304" pitchFamily="18" charset="0"/>
              </a:rPr>
              <a:t> </a:t>
            </a:r>
            <a:endParaRPr lang="pt-BR" sz="2400" dirty="0">
              <a:latin typeface="+mn-lt"/>
              <a:ea typeface="Times New Roman" panose="02020603050405020304" pitchFamily="18" charset="0"/>
              <a:cs typeface="Times New Roman" panose="02020603050405020304" pitchFamily="18" charset="0"/>
            </a:endParaRPr>
          </a:p>
          <a:p>
            <a:pPr marL="114300" indent="0" algn="just">
              <a:lnSpc>
                <a:spcPct val="115000"/>
              </a:lnSpc>
              <a:buNone/>
            </a:pPr>
            <a:r>
              <a:rPr lang="pt-PT" sz="2400" dirty="0">
                <a:effectLst/>
                <a:latin typeface="+mn-lt"/>
                <a:ea typeface="Times New Roman" panose="02020603050405020304" pitchFamily="18" charset="0"/>
                <a:cs typeface="Times New Roman" panose="02020603050405020304" pitchFamily="18" charset="0"/>
              </a:rPr>
              <a:t>    </a:t>
            </a:r>
          </a:p>
          <a:p>
            <a:pPr marL="114300" indent="0" algn="just">
              <a:lnSpc>
                <a:spcPct val="115000"/>
              </a:lnSpc>
              <a:buNone/>
            </a:pPr>
            <a:endParaRPr lang="pt-PT" sz="2400" dirty="0">
              <a:latin typeface="+mn-lt"/>
              <a:ea typeface="Times New Roman" panose="02020603050405020304" pitchFamily="18" charset="0"/>
              <a:cs typeface="Times New Roman" panose="02020603050405020304" pitchFamily="18" charset="0"/>
            </a:endParaRPr>
          </a:p>
          <a:p>
            <a:pPr marL="114300" indent="0" algn="just">
              <a:lnSpc>
                <a:spcPct val="115000"/>
              </a:lnSpc>
              <a:buNone/>
            </a:pPr>
            <a:r>
              <a:rPr lang="pt-PT" sz="2400" dirty="0">
                <a:effectLst/>
                <a:latin typeface="+mn-lt"/>
                <a:ea typeface="Times New Roman" panose="02020603050405020304" pitchFamily="18" charset="0"/>
                <a:cs typeface="Times New Roman" panose="02020603050405020304" pitchFamily="18" charset="0"/>
              </a:rPr>
              <a:t>monetização; </a:t>
            </a:r>
            <a:endParaRPr lang="pt-BR" sz="2400" dirty="0">
              <a:latin typeface="+mn-lt"/>
              <a:ea typeface="Times New Roman" panose="02020603050405020304" pitchFamily="18" charset="0"/>
              <a:cs typeface="Times New Roman" panose="02020603050405020304" pitchFamily="18" charset="0"/>
            </a:endParaRPr>
          </a:p>
          <a:p>
            <a:pPr marL="457200" algn="just">
              <a:lnSpc>
                <a:spcPct val="115000"/>
              </a:lnSpc>
              <a:buFont typeface="Wingdings" panose="05000000000000000000" pitchFamily="2" charset="2"/>
              <a:buChar char="§"/>
            </a:pPr>
            <a:r>
              <a:rPr lang="pt-BR" sz="1800" dirty="0">
                <a:effectLst/>
                <a:latin typeface="+mn-lt"/>
                <a:ea typeface="Times New Roman" panose="02020603050405020304" pitchFamily="18" charset="0"/>
                <a:cs typeface="Times New Roman" panose="02020603050405020304" pitchFamily="18" charset="0"/>
              </a:rPr>
              <a:t>Youtube: 1000 inscritos + 4000 </a:t>
            </a:r>
            <a:r>
              <a:rPr lang="pt-BR" sz="1800" dirty="0" err="1">
                <a:effectLst/>
                <a:latin typeface="+mn-lt"/>
                <a:ea typeface="Times New Roman" panose="02020603050405020304" pitchFamily="18" charset="0"/>
                <a:cs typeface="Times New Roman" panose="02020603050405020304" pitchFamily="18" charset="0"/>
              </a:rPr>
              <a:t>hs</a:t>
            </a:r>
            <a:r>
              <a:rPr lang="pt-BR" sz="1800" dirty="0">
                <a:effectLst/>
                <a:latin typeface="+mn-lt"/>
                <a:ea typeface="Times New Roman" panose="02020603050405020304" pitchFamily="18" charset="0"/>
                <a:cs typeface="Times New Roman" panose="02020603050405020304" pitchFamily="18" charset="0"/>
              </a:rPr>
              <a:t> (12 m); </a:t>
            </a:r>
            <a:endParaRPr lang="pt-BR" sz="1800" dirty="0">
              <a:latin typeface="+mn-lt"/>
              <a:ea typeface="Times New Roman" panose="02020603050405020304" pitchFamily="18" charset="0"/>
              <a:cs typeface="Times New Roman" panose="02020603050405020304" pitchFamily="18" charset="0"/>
            </a:endParaRPr>
          </a:p>
          <a:p>
            <a:pPr marL="457200" algn="just">
              <a:lnSpc>
                <a:spcPct val="115000"/>
              </a:lnSpc>
              <a:buFont typeface="Wingdings" panose="05000000000000000000" pitchFamily="2" charset="2"/>
              <a:buChar char="§"/>
            </a:pPr>
            <a:r>
              <a:rPr lang="pt-BR" sz="1800" dirty="0">
                <a:effectLst/>
                <a:latin typeface="+mn-lt"/>
                <a:ea typeface="Times New Roman" panose="02020603050405020304" pitchFamily="18" charset="0"/>
                <a:cs typeface="Times New Roman" panose="02020603050405020304" pitchFamily="18" charset="0"/>
              </a:rPr>
              <a:t>IG: 10.000 seguidores + </a:t>
            </a:r>
            <a:r>
              <a:rPr lang="pt-BR" sz="1800" i="1" dirty="0" err="1">
                <a:effectLst/>
                <a:latin typeface="+mn-lt"/>
                <a:ea typeface="Times New Roman" panose="02020603050405020304" pitchFamily="18" charset="0"/>
                <a:cs typeface="Times New Roman" panose="02020603050405020304" pitchFamily="18" charset="0"/>
              </a:rPr>
              <a:t>cc</a:t>
            </a:r>
            <a:r>
              <a:rPr lang="pt-BR" sz="1800" i="1" dirty="0">
                <a:effectLst/>
                <a:latin typeface="+mn-lt"/>
                <a:ea typeface="Times New Roman" panose="02020603050405020304" pitchFamily="18" charset="0"/>
                <a:cs typeface="Times New Roman" panose="02020603050405020304" pitchFamily="18" charset="0"/>
              </a:rPr>
              <a:t>  </a:t>
            </a:r>
            <a:r>
              <a:rPr lang="pt-BR" sz="1800" i="1" dirty="0" err="1">
                <a:effectLst/>
                <a:latin typeface="+mn-lt"/>
                <a:ea typeface="Times New Roman" panose="02020603050405020304" pitchFamily="18" charset="0"/>
                <a:cs typeface="Times New Roman" panose="02020603050405020304" pitchFamily="18" charset="0"/>
              </a:rPr>
              <a:t>coml</a:t>
            </a:r>
            <a:r>
              <a:rPr lang="pt-BR" sz="1800" i="1" dirty="0">
                <a:effectLst/>
                <a:latin typeface="+mn-lt"/>
                <a:ea typeface="Times New Roman" panose="02020603050405020304" pitchFamily="18" charset="0"/>
                <a:cs typeface="Times New Roman" panose="02020603050405020304" pitchFamily="18" charset="0"/>
              </a:rPr>
              <a:t> </a:t>
            </a:r>
            <a:r>
              <a:rPr lang="pt-BR" sz="1800" dirty="0">
                <a:effectLst/>
                <a:latin typeface="+mn-lt"/>
                <a:ea typeface="Times New Roman" panose="02020603050405020304" pitchFamily="18" charset="0"/>
                <a:cs typeface="Times New Roman" panose="02020603050405020304" pitchFamily="18" charset="0"/>
              </a:rPr>
              <a:t>=  ferramenta;</a:t>
            </a:r>
            <a:endParaRPr lang="pt-BR" sz="1800" dirty="0">
              <a:effectLst/>
              <a:latin typeface="+mn-lt"/>
              <a:ea typeface="Calibri" panose="020F0502020204030204" pitchFamily="34" charset="0"/>
              <a:cs typeface="Times New Roman" panose="02020603050405020304" pitchFamily="18" charset="0"/>
            </a:endParaRPr>
          </a:p>
          <a:p>
            <a:pPr marL="742950" indent="-742950">
              <a:buFont typeface="+mj-lt"/>
              <a:buAutoNum type="arabicPeriod"/>
            </a:pPr>
            <a:endParaRPr lang="pt-BR" sz="1800" dirty="0">
              <a:latin typeface="Tempus Sans ITC" panose="04020404030D07020202" pitchFamily="82" charset="0"/>
            </a:endParaRPr>
          </a:p>
          <a:p>
            <a:endParaRPr lang="pt-BR" sz="3600" dirty="0"/>
          </a:p>
          <a:p>
            <a:endParaRPr lang="pt-BR" sz="3600" dirty="0"/>
          </a:p>
          <a:p>
            <a:pPr marL="0" indent="0">
              <a:buNone/>
            </a:pPr>
            <a:endParaRPr lang="pt-BR" sz="3600" dirty="0">
              <a:solidFill>
                <a:schemeClr val="bg2"/>
              </a:solidFill>
              <a:latin typeface="Tempus Sans ITC" panose="04020404030D07020202" pitchFamily="82" charset="0"/>
            </a:endParaRPr>
          </a:p>
          <a:p>
            <a:endParaRPr lang="pt-BR" sz="3600" dirty="0">
              <a:latin typeface="Tempus Sans ITC" panose="04020404030D07020202" pitchFamily="82"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044" y="2860332"/>
            <a:ext cx="2773362"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209432"/>
      </p:ext>
    </p:extLst>
  </p:cSld>
  <p:clrMapOvr>
    <a:masterClrMapping/>
  </p:clrMapOvr>
  <mc:AlternateContent xmlns:mc="http://schemas.openxmlformats.org/markup-compatibility/2006" xmlns:p14="http://schemas.microsoft.com/office/powerpoint/2010/main">
    <mc:Choice Requires="p14">
      <p:transition>
        <p14:prism isInverted="1"/>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57372" y="698634"/>
            <a:ext cx="10513918" cy="6385035"/>
          </a:xfrm>
        </p:spPr>
        <p:txBody>
          <a:bodyPr>
            <a:normAutofit/>
          </a:bodyPr>
          <a:lstStyle/>
          <a:p>
            <a:pPr marL="0" indent="0" algn="just">
              <a:lnSpc>
                <a:spcPct val="115000"/>
              </a:lnSpc>
              <a:spcAft>
                <a:spcPts val="1000"/>
              </a:spcAft>
              <a:buNone/>
            </a:pPr>
            <a:r>
              <a:rPr lang="pt-BR" sz="2400" b="1" dirty="0">
                <a:latin typeface="+mn-lt"/>
              </a:rPr>
              <a:t>2– Direcionamento dos acessos</a:t>
            </a:r>
            <a:r>
              <a:rPr lang="pt-BR" sz="2400" dirty="0">
                <a:effectLst/>
                <a:latin typeface="+mn-lt"/>
                <a:ea typeface="Times New Roman" panose="02020603050405020304" pitchFamily="18" charset="0"/>
                <a:cs typeface="Times New Roman" panose="02020603050405020304" pitchFamily="18" charset="0"/>
              </a:rPr>
              <a:t> (</a:t>
            </a:r>
            <a:r>
              <a:rPr lang="pt-BR" sz="2400" dirty="0" err="1">
                <a:effectLst/>
                <a:latin typeface="+mn-lt"/>
                <a:ea typeface="Times New Roman" panose="02020603050405020304" pitchFamily="18" charset="0"/>
                <a:cs typeface="Times New Roman" panose="02020603050405020304" pitchFamily="18" charset="0"/>
              </a:rPr>
              <a:t>cf</a:t>
            </a:r>
            <a:r>
              <a:rPr lang="pt-BR" sz="2400" dirty="0">
                <a:effectLst/>
                <a:latin typeface="+mn-lt"/>
                <a:ea typeface="Times New Roman" panose="02020603050405020304" pitchFamily="18" charset="0"/>
                <a:cs typeface="Times New Roman" panose="02020603050405020304" pitchFamily="18" charset="0"/>
              </a:rPr>
              <a:t> perfil) </a:t>
            </a:r>
          </a:p>
          <a:p>
            <a:pPr marL="0" indent="0" algn="just">
              <a:lnSpc>
                <a:spcPct val="115000"/>
              </a:lnSpc>
              <a:spcAft>
                <a:spcPts val="1000"/>
              </a:spcAft>
              <a:buNone/>
            </a:pPr>
            <a:r>
              <a:rPr lang="pt-BR" sz="2400" dirty="0">
                <a:effectLst/>
                <a:latin typeface="+mn-lt"/>
                <a:ea typeface="Times New Roman" panose="02020603050405020304" pitchFamily="18" charset="0"/>
                <a:cs typeface="Times New Roman" panose="02020603050405020304" pitchFamily="18" charset="0"/>
              </a:rPr>
              <a:t>gera:</a:t>
            </a:r>
            <a:endParaRPr lang="pt-BR" sz="2400" dirty="0">
              <a:effectLst/>
              <a:latin typeface="+mn-lt"/>
              <a:ea typeface="Calibri" panose="020F0502020204030204" pitchFamily="34" charset="0"/>
              <a:cs typeface="Times New Roman" panose="02020603050405020304" pitchFamily="18" charset="0"/>
            </a:endParaRPr>
          </a:p>
          <a:p>
            <a:pPr lvl="2" algn="just">
              <a:lnSpc>
                <a:spcPct val="115000"/>
              </a:lnSpc>
              <a:spcAft>
                <a:spcPts val="1000"/>
              </a:spcAft>
              <a:buFont typeface="Wingdings" panose="05000000000000000000" pitchFamily="2" charset="2"/>
              <a:buChar char="§"/>
            </a:pPr>
            <a:r>
              <a:rPr lang="pt-BR" sz="2000" dirty="0">
                <a:effectLst/>
                <a:latin typeface="+mn-lt"/>
                <a:ea typeface="Times New Roman" panose="02020603050405020304" pitchFamily="18" charset="0"/>
                <a:cs typeface="Times New Roman" panose="02020603050405020304" pitchFamily="18" charset="0"/>
              </a:rPr>
              <a:t> grupos extremistas, </a:t>
            </a:r>
          </a:p>
          <a:p>
            <a:pPr lvl="2" algn="just">
              <a:lnSpc>
                <a:spcPct val="115000"/>
              </a:lnSpc>
              <a:spcAft>
                <a:spcPts val="1000"/>
              </a:spcAft>
              <a:buFont typeface="Wingdings" panose="05000000000000000000" pitchFamily="2" charset="2"/>
              <a:buChar char="§"/>
            </a:pPr>
            <a:r>
              <a:rPr lang="pt-BR" sz="2000" dirty="0">
                <a:effectLst/>
                <a:latin typeface="+mn-lt"/>
                <a:ea typeface="Times New Roman" panose="02020603050405020304" pitchFamily="18" charset="0"/>
                <a:cs typeface="Times New Roman" panose="02020603050405020304" pitchFamily="18" charset="0"/>
              </a:rPr>
              <a:t>facilitação de </a:t>
            </a:r>
            <a:r>
              <a:rPr lang="pt-BR" sz="2000" i="1" dirty="0">
                <a:effectLst/>
                <a:latin typeface="+mn-lt"/>
                <a:ea typeface="Times New Roman" panose="02020603050405020304" pitchFamily="18" charset="0"/>
                <a:cs typeface="Times New Roman" panose="02020603050405020304" pitchFamily="18" charset="0"/>
              </a:rPr>
              <a:t>fake </a:t>
            </a:r>
            <a:r>
              <a:rPr lang="pt-BR" sz="2000" i="1" dirty="0" err="1">
                <a:effectLst/>
                <a:latin typeface="+mn-lt"/>
                <a:ea typeface="Times New Roman" panose="02020603050405020304" pitchFamily="18" charset="0"/>
                <a:cs typeface="Times New Roman" panose="02020603050405020304" pitchFamily="18" charset="0"/>
              </a:rPr>
              <a:t>news</a:t>
            </a:r>
            <a:r>
              <a:rPr lang="pt-BR" sz="2000" i="1" dirty="0">
                <a:effectLst/>
                <a:latin typeface="+mn-lt"/>
                <a:ea typeface="Times New Roman" panose="02020603050405020304" pitchFamily="18" charset="0"/>
                <a:cs typeface="Times New Roman" panose="02020603050405020304" pitchFamily="18" charset="0"/>
              </a:rPr>
              <a:t> </a:t>
            </a:r>
            <a:r>
              <a:rPr lang="pt-BR" sz="2000" dirty="0">
                <a:effectLst/>
                <a:latin typeface="+mn-lt"/>
                <a:ea typeface="Times New Roman" panose="02020603050405020304" pitchFamily="18" charset="0"/>
                <a:cs typeface="Times New Roman" panose="02020603050405020304" pitchFamily="18" charset="0"/>
              </a:rPr>
              <a:t> </a:t>
            </a:r>
          </a:p>
          <a:p>
            <a:pPr lvl="2" algn="just">
              <a:lnSpc>
                <a:spcPct val="115000"/>
              </a:lnSpc>
              <a:spcAft>
                <a:spcPts val="1000"/>
              </a:spcAft>
              <a:buFont typeface="Wingdings" panose="05000000000000000000" pitchFamily="2" charset="2"/>
              <a:buChar char="§"/>
            </a:pPr>
            <a:r>
              <a:rPr lang="pt-BR" sz="2000" dirty="0">
                <a:effectLst/>
                <a:latin typeface="+mn-lt"/>
                <a:ea typeface="Times New Roman" panose="02020603050405020304" pitchFamily="18" charset="0"/>
                <a:cs typeface="Times New Roman" panose="02020603050405020304" pitchFamily="18" charset="0"/>
              </a:rPr>
              <a:t>vício digital; </a:t>
            </a:r>
          </a:p>
          <a:p>
            <a:pPr marL="0" indent="0" algn="just">
              <a:lnSpc>
                <a:spcPct val="115000"/>
              </a:lnSpc>
              <a:spcAft>
                <a:spcPts val="1000"/>
              </a:spcAft>
              <a:buNone/>
            </a:pPr>
            <a:r>
              <a:rPr lang="pt-BR" i="1" dirty="0">
                <a:solidFill>
                  <a:schemeClr val="tx1">
                    <a:lumMod val="75000"/>
                  </a:schemeClr>
                </a:solidFill>
                <a:effectLst/>
                <a:latin typeface="Calibri" panose="020F0502020204030204" pitchFamily="34" charset="0"/>
                <a:ea typeface="Calibri" panose="020F0502020204030204" pitchFamily="34" charset="0"/>
                <a:cs typeface="Calibri" panose="020F0502020204030204" pitchFamily="34" charset="0"/>
              </a:rPr>
              <a:t>*gratificação imediata + incapacidade de controle</a:t>
            </a:r>
            <a:endParaRPr lang="pt-BR" i="1" dirty="0">
              <a:solidFill>
                <a:schemeClr val="tx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lvl="0">
              <a:buFont typeface="Wingdings" panose="05000000000000000000" pitchFamily="2" charset="2"/>
              <a:buChar char="§"/>
            </a:pPr>
            <a:endParaRPr lang="pt-BR" dirty="0"/>
          </a:p>
          <a:p>
            <a:endParaRPr lang="pt-BR" dirty="0">
              <a:solidFill>
                <a:srgbClr val="FFFF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272" y="4797389"/>
            <a:ext cx="3290641" cy="185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ixaDeTexto 4">
            <a:extLst>
              <a:ext uri="{FF2B5EF4-FFF2-40B4-BE49-F238E27FC236}">
                <a16:creationId xmlns:a16="http://schemas.microsoft.com/office/drawing/2014/main" id="{F7D5F06B-43C3-4CE6-BB3B-89F7A4A7D89D}"/>
              </a:ext>
            </a:extLst>
          </p:cNvPr>
          <p:cNvSpPr txBox="1"/>
          <p:nvPr/>
        </p:nvSpPr>
        <p:spPr>
          <a:xfrm>
            <a:off x="5291570" y="5402361"/>
            <a:ext cx="6094268" cy="1384995"/>
          </a:xfrm>
          <a:prstGeom prst="rect">
            <a:avLst/>
          </a:prstGeom>
          <a:noFill/>
        </p:spPr>
        <p:txBody>
          <a:bodyPr wrap="square">
            <a:spAutoFit/>
          </a:bodyPr>
          <a:lstStyle/>
          <a:p>
            <a:r>
              <a:rPr lang="pt-BR" dirty="0">
                <a:solidFill>
                  <a:srgbClr val="FF0000"/>
                </a:solidFill>
              </a:rPr>
              <a:t>Bibliografia: </a:t>
            </a:r>
            <a:r>
              <a:rPr lang="pt-BR" sz="1600" dirty="0"/>
              <a:t>Big tech (Morozov, 2018); </a:t>
            </a:r>
          </a:p>
          <a:p>
            <a:r>
              <a:rPr lang="pt-BR" sz="1600" dirty="0"/>
              <a:t>“Capitalismo de vigilância” (</a:t>
            </a:r>
            <a:r>
              <a:rPr lang="pt-BR" sz="1600" dirty="0" err="1"/>
              <a:t>Zuboff</a:t>
            </a:r>
            <a:r>
              <a:rPr lang="pt-BR" sz="1600" dirty="0"/>
              <a:t>, 2019); </a:t>
            </a:r>
          </a:p>
          <a:p>
            <a:r>
              <a:rPr lang="pt-BR" sz="1600" dirty="0"/>
              <a:t>“</a:t>
            </a:r>
            <a:r>
              <a:rPr lang="pt-BR" sz="1600" dirty="0" err="1"/>
              <a:t>Governamentalidade</a:t>
            </a:r>
            <a:r>
              <a:rPr lang="pt-BR" sz="1600" dirty="0"/>
              <a:t> algorítmica” (</a:t>
            </a:r>
            <a:r>
              <a:rPr lang="pt-BR" sz="1600" dirty="0" err="1"/>
              <a:t>Rouvroy</a:t>
            </a:r>
            <a:r>
              <a:rPr lang="pt-BR" sz="1600" dirty="0"/>
              <a:t>, 2015); “Inteligência artificial”  (Kai-Fu-Lee, 2019). </a:t>
            </a:r>
          </a:p>
          <a:p>
            <a:endParaRPr lang="pt-BR" dirty="0"/>
          </a:p>
        </p:txBody>
      </p:sp>
    </p:spTree>
    <p:extLst>
      <p:ext uri="{BB962C8B-B14F-4D97-AF65-F5344CB8AC3E}">
        <p14:creationId xmlns:p14="http://schemas.microsoft.com/office/powerpoint/2010/main" val="1713425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09600" y="1052737"/>
            <a:ext cx="10972800" cy="5073427"/>
          </a:xfrm>
        </p:spPr>
        <p:txBody>
          <a:bodyPr>
            <a:normAutofit/>
          </a:bodyPr>
          <a:lstStyle/>
          <a:p>
            <a:pPr marL="0" indent="0">
              <a:lnSpc>
                <a:spcPct val="115000"/>
              </a:lnSpc>
              <a:spcAft>
                <a:spcPts val="1000"/>
              </a:spcAft>
              <a:buNone/>
            </a:pPr>
            <a:r>
              <a:rPr lang="pt-BR" sz="3200" b="1" dirty="0">
                <a:solidFill>
                  <a:srgbClr val="FFFF00"/>
                </a:solidFill>
                <a:effectLst/>
                <a:ea typeface="Calibri" panose="020F0502020204030204" pitchFamily="34" charset="0"/>
                <a:cs typeface="Times New Roman" panose="02020603050405020304" pitchFamily="18" charset="0"/>
              </a:rPr>
              <a:t>FINALIDADE DAS REDES SOCIAIS:</a:t>
            </a:r>
            <a:endParaRPr lang="pt-BR" sz="3200" dirty="0">
              <a:solidFill>
                <a:srgbClr val="FFFF00"/>
              </a:solidFill>
              <a:effectLst/>
              <a:ea typeface="Calibri" panose="020F0502020204030204" pitchFamily="34" charset="0"/>
              <a:cs typeface="Times New Roman" panose="02020603050405020304" pitchFamily="18" charset="0"/>
            </a:endParaRPr>
          </a:p>
          <a:p>
            <a:r>
              <a:rPr lang="pt-BR" sz="2400" dirty="0">
                <a:effectLst/>
                <a:latin typeface="+mn-lt"/>
                <a:ea typeface="Calibri" panose="020F0502020204030204" pitchFamily="34" charset="0"/>
                <a:cs typeface="Times New Roman" panose="02020603050405020304" pitchFamily="18" charset="0"/>
              </a:rPr>
              <a:t>interação social; 							</a:t>
            </a:r>
          </a:p>
          <a:p>
            <a:r>
              <a:rPr lang="pt-BR" sz="2400" dirty="0">
                <a:effectLst/>
                <a:latin typeface="+mn-lt"/>
                <a:ea typeface="Calibri" panose="020F0502020204030204" pitchFamily="34" charset="0"/>
                <a:cs typeface="Times New Roman" panose="02020603050405020304" pitchFamily="18" charset="0"/>
              </a:rPr>
              <a:t> pesquisa; 									                                       </a:t>
            </a:r>
          </a:p>
          <a:p>
            <a:r>
              <a:rPr lang="pt-BR" sz="2400" dirty="0">
                <a:effectLst/>
                <a:latin typeface="+mn-lt"/>
                <a:ea typeface="Calibri" panose="020F0502020204030204" pitchFamily="34" charset="0"/>
                <a:cs typeface="Times New Roman" panose="02020603050405020304" pitchFamily="18" charset="0"/>
              </a:rPr>
              <a:t>comércio e avaliação/bens; 							</a:t>
            </a:r>
          </a:p>
          <a:p>
            <a:r>
              <a:rPr lang="pt-BR" sz="2400" dirty="0">
                <a:effectLst/>
                <a:latin typeface="+mn-lt"/>
                <a:ea typeface="Calibri" panose="020F0502020204030204" pitchFamily="34" charset="0"/>
                <a:cs typeface="Times New Roman" panose="02020603050405020304" pitchFamily="18" charset="0"/>
              </a:rPr>
              <a:t>relações institucionais; 							</a:t>
            </a:r>
          </a:p>
          <a:p>
            <a:r>
              <a:rPr lang="pt-BR" sz="2400" dirty="0">
                <a:effectLst/>
                <a:latin typeface="+mn-lt"/>
                <a:ea typeface="Calibri" panose="020F0502020204030204" pitchFamily="34" charset="0"/>
                <a:cs typeface="Times New Roman" panose="02020603050405020304" pitchFamily="18" charset="0"/>
              </a:rPr>
              <a:t>movimentos políticos; </a:t>
            </a:r>
          </a:p>
          <a:p>
            <a:pPr marL="0" indent="0">
              <a:buNone/>
            </a:pPr>
            <a:endParaRPr lang="pt-BR" sz="2400" dirty="0">
              <a:latin typeface="+mn-lt"/>
            </a:endParaRPr>
          </a:p>
          <a:p>
            <a:pPr marL="0" indent="0">
              <a:buNone/>
            </a:pPr>
            <a:endParaRPr lang="pt-BR" dirty="0"/>
          </a:p>
          <a:p>
            <a:pPr marL="0" indent="0">
              <a:buNone/>
            </a:pPr>
            <a:endParaRPr lang="pt-BR" dirty="0"/>
          </a:p>
          <a:p>
            <a:pPr marL="0" indent="0">
              <a:buNone/>
            </a:pPr>
            <a:endParaRPr lang="pt-BR" dirty="0"/>
          </a:p>
          <a:p>
            <a:pPr marL="0" indent="0">
              <a:buNone/>
            </a:pPr>
            <a:endParaRPr lang="pt-BR" dirty="0"/>
          </a:p>
        </p:txBody>
      </p:sp>
      <p:graphicFrame>
        <p:nvGraphicFramePr>
          <p:cNvPr id="2" name="Tabela 3">
            <a:extLst>
              <a:ext uri="{FF2B5EF4-FFF2-40B4-BE49-F238E27FC236}">
                <a16:creationId xmlns:a16="http://schemas.microsoft.com/office/drawing/2014/main" id="{E6090A7B-6172-4370-8014-88B5341BA21F}"/>
              </a:ext>
            </a:extLst>
          </p:cNvPr>
          <p:cNvGraphicFramePr>
            <a:graphicFrameLocks noGrp="1"/>
          </p:cNvGraphicFramePr>
          <p:nvPr/>
        </p:nvGraphicFramePr>
        <p:xfrm>
          <a:off x="609600" y="4948765"/>
          <a:ext cx="9012382" cy="1097280"/>
        </p:xfrm>
        <a:graphic>
          <a:graphicData uri="http://schemas.openxmlformats.org/drawingml/2006/table">
            <a:tbl>
              <a:tblPr firstRow="1" bandRow="1">
                <a:tableStyleId>{5C22544A-7EE6-4342-B048-85BDC9FD1C3A}</a:tableStyleId>
              </a:tblPr>
              <a:tblGrid>
                <a:gridCol w="9012382">
                  <a:extLst>
                    <a:ext uri="{9D8B030D-6E8A-4147-A177-3AD203B41FA5}">
                      <a16:colId xmlns:a16="http://schemas.microsoft.com/office/drawing/2014/main" val="1504768789"/>
                    </a:ext>
                  </a:extLst>
                </a:gridCol>
              </a:tblGrid>
              <a:tr h="856498">
                <a:tc>
                  <a:txBody>
                    <a:bodyPr/>
                    <a:lstStyle/>
                    <a:p>
                      <a:pPr marL="342900" indent="-342900" algn="just">
                        <a:buFont typeface="Arial" panose="020B0604020202020204" pitchFamily="34" charset="0"/>
                        <a:buChar char="•"/>
                      </a:pPr>
                      <a:r>
                        <a:rPr lang="pt-BR" sz="2200" b="0" dirty="0">
                          <a:latin typeface="+mn-lt"/>
                        </a:rPr>
                        <a:t>Greve/Caminhoneiros – 2018;</a:t>
                      </a:r>
                    </a:p>
                    <a:p>
                      <a:pPr marL="342900" indent="-342900" algn="just">
                        <a:buFont typeface="Arial" panose="020B0604020202020204" pitchFamily="34" charset="0"/>
                        <a:buChar char="•"/>
                      </a:pPr>
                      <a:r>
                        <a:rPr lang="pt-BR" sz="2200" b="0" dirty="0">
                          <a:latin typeface="+mn-lt"/>
                        </a:rPr>
                        <a:t>Primavera Árabe – 2011</a:t>
                      </a:r>
                    </a:p>
                    <a:p>
                      <a:pPr marL="342900" indent="-342900" algn="just">
                        <a:buFont typeface="Arial" panose="020B0604020202020204" pitchFamily="34" charset="0"/>
                        <a:buChar char="•"/>
                      </a:pPr>
                      <a:r>
                        <a:rPr lang="pt-BR" sz="2200" b="0" dirty="0">
                          <a:latin typeface="+mn-lt"/>
                        </a:rPr>
                        <a:t>Eleições do </a:t>
                      </a:r>
                      <a:r>
                        <a:rPr lang="pt-BR" sz="2200" b="0" dirty="0" err="1">
                          <a:latin typeface="+mn-lt"/>
                        </a:rPr>
                        <a:t>Brexit</a:t>
                      </a:r>
                      <a:r>
                        <a:rPr lang="pt-BR" sz="2200" b="0" dirty="0">
                          <a:latin typeface="+mn-lt"/>
                        </a:rPr>
                        <a:t> e Trump 2016 – robôs </a:t>
                      </a:r>
                      <a:r>
                        <a:rPr lang="pt-BR" sz="2200" b="0" i="0" kern="1200" dirty="0">
                          <a:solidFill>
                            <a:schemeClr val="lt1"/>
                          </a:solidFill>
                          <a:effectLst/>
                          <a:latin typeface="+mn-lt"/>
                          <a:ea typeface="+mn-ea"/>
                          <a:cs typeface="+mn-cs"/>
                        </a:rPr>
                        <a:t>Cambridge </a:t>
                      </a:r>
                      <a:r>
                        <a:rPr lang="pt-BR" sz="2200" b="0" i="0" kern="1200" dirty="0" err="1">
                          <a:solidFill>
                            <a:schemeClr val="lt1"/>
                          </a:solidFill>
                          <a:effectLst/>
                          <a:latin typeface="+mn-lt"/>
                          <a:ea typeface="+mn-ea"/>
                          <a:cs typeface="+mn-cs"/>
                        </a:rPr>
                        <a:t>Analytica</a:t>
                      </a:r>
                      <a:r>
                        <a:rPr lang="pt-BR" sz="2200" b="0" i="0" kern="1200" dirty="0">
                          <a:solidFill>
                            <a:schemeClr val="lt1"/>
                          </a:solidFill>
                          <a:effectLst/>
                          <a:latin typeface="+mn-lt"/>
                          <a:ea typeface="+mn-ea"/>
                          <a:cs typeface="+mn-cs"/>
                        </a:rPr>
                        <a:t> </a:t>
                      </a:r>
                      <a:endParaRPr lang="pt-BR" sz="2200" b="0" dirty="0">
                        <a:latin typeface="+mn-lt"/>
                      </a:endParaRPr>
                    </a:p>
                  </a:txBody>
                  <a:tcPr>
                    <a:solidFill>
                      <a:srgbClr val="306966"/>
                    </a:solidFill>
                  </a:tcPr>
                </a:tc>
                <a:extLst>
                  <a:ext uri="{0D108BD9-81ED-4DB2-BD59-A6C34878D82A}">
                    <a16:rowId xmlns:a16="http://schemas.microsoft.com/office/drawing/2014/main" val="1434101942"/>
                  </a:ext>
                </a:extLst>
              </a:tr>
            </a:tbl>
          </a:graphicData>
        </a:graphic>
      </p:graphicFrame>
    </p:spTree>
    <p:extLst>
      <p:ext uri="{BB962C8B-B14F-4D97-AF65-F5344CB8AC3E}">
        <p14:creationId xmlns:p14="http://schemas.microsoft.com/office/powerpoint/2010/main" val="42544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75599" y="773332"/>
            <a:ext cx="8795698" cy="6984124"/>
          </a:xfrm>
        </p:spPr>
        <p:txBody>
          <a:bodyPr>
            <a:normAutofit lnSpcReduction="10000"/>
          </a:bodyPr>
          <a:lstStyle/>
          <a:p>
            <a:pPr marL="0" indent="0">
              <a:buNone/>
            </a:pPr>
            <a:r>
              <a:rPr lang="pt-BR" sz="2400" dirty="0">
                <a:effectLst/>
                <a:latin typeface="+mn-lt"/>
                <a:ea typeface="Calibri" panose="020F0502020204030204" pitchFamily="34" charset="0"/>
                <a:cs typeface="Times New Roman" panose="02020603050405020304" pitchFamily="18" charset="0"/>
              </a:rPr>
              <a:t>M. Castells: </a:t>
            </a:r>
            <a:r>
              <a:rPr lang="pt-BR" dirty="0">
                <a:effectLst/>
                <a:latin typeface="+mn-lt"/>
                <a:ea typeface="Calibri" panose="020F0502020204030204" pitchFamily="34" charset="0"/>
                <a:cs typeface="Times New Roman" panose="02020603050405020304" pitchFamily="18" charset="0"/>
              </a:rPr>
              <a:t>“A sociedade em rede”: 	</a:t>
            </a:r>
            <a:r>
              <a:rPr lang="pt-BR" sz="1600" dirty="0">
                <a:effectLst/>
                <a:latin typeface="+mn-lt"/>
                <a:ea typeface="Calibri" panose="020F0502020204030204" pitchFamily="34" charset="0"/>
                <a:cs typeface="Times New Roman" panose="02020603050405020304" pitchFamily="18" charset="0"/>
              </a:rPr>
              <a:t>			            </a:t>
            </a:r>
          </a:p>
          <a:p>
            <a:pPr marL="0" indent="0">
              <a:buNone/>
            </a:pPr>
            <a:r>
              <a:rPr lang="pt-BR" i="1" dirty="0">
                <a:solidFill>
                  <a:srgbClr val="FFC000"/>
                </a:solidFill>
                <a:effectLst/>
                <a:latin typeface="+mn-lt"/>
                <a:ea typeface="Calibri" panose="020F0502020204030204" pitchFamily="34" charset="0"/>
                <a:cs typeface="Times New Roman" panose="02020603050405020304" pitchFamily="18" charset="0"/>
              </a:rPr>
              <a:t>”nem todas as pessoas do mundo participam </a:t>
            </a:r>
          </a:p>
          <a:p>
            <a:pPr marL="0" indent="0">
              <a:buNone/>
            </a:pPr>
            <a:r>
              <a:rPr lang="pt-BR" i="1" dirty="0">
                <a:solidFill>
                  <a:srgbClr val="FFC000"/>
                </a:solidFill>
                <a:effectLst/>
                <a:latin typeface="+mn-lt"/>
                <a:ea typeface="Calibri" panose="020F0502020204030204" pitchFamily="34" charset="0"/>
                <a:cs typeface="Times New Roman" panose="02020603050405020304" pitchFamily="18" charset="0"/>
              </a:rPr>
              <a:t>das redes, mas o mundo inteiro se vê afetado por elas</a:t>
            </a:r>
            <a:r>
              <a:rPr lang="pt-BR" dirty="0">
                <a:solidFill>
                  <a:srgbClr val="FFC000"/>
                </a:solidFill>
                <a:effectLst/>
                <a:latin typeface="+mn-lt"/>
                <a:ea typeface="Calibri" panose="020F0502020204030204" pitchFamily="34" charset="0"/>
                <a:cs typeface="Times New Roman" panose="02020603050405020304" pitchFamily="18" charset="0"/>
              </a:rPr>
              <a:t>”</a:t>
            </a:r>
          </a:p>
          <a:p>
            <a:pPr marL="0" indent="0">
              <a:buNone/>
            </a:pPr>
            <a:endParaRPr lang="pt-BR" dirty="0">
              <a:solidFill>
                <a:srgbClr val="FFC000"/>
              </a:solidFill>
              <a:latin typeface="+mn-lt"/>
              <a:ea typeface="Calibri" panose="020F0502020204030204" pitchFamily="34" charset="0"/>
              <a:cs typeface="Times New Roman" panose="02020603050405020304" pitchFamily="18" charset="0"/>
            </a:endParaRPr>
          </a:p>
          <a:p>
            <a:pPr marL="0" indent="0">
              <a:buNone/>
            </a:pPr>
            <a:endParaRPr lang="pt-BR" dirty="0">
              <a:solidFill>
                <a:srgbClr val="FFC000"/>
              </a:solidFill>
              <a:effectLst/>
              <a:latin typeface="+mn-lt"/>
              <a:ea typeface="Calibri" panose="020F0502020204030204" pitchFamily="34" charset="0"/>
              <a:cs typeface="Times New Roman" panose="02020603050405020304" pitchFamily="18" charset="0"/>
            </a:endParaRPr>
          </a:p>
          <a:p>
            <a:pPr marL="0" indent="0">
              <a:buNone/>
            </a:pPr>
            <a:endParaRPr lang="pt-BR" dirty="0">
              <a:solidFill>
                <a:srgbClr val="FFC000"/>
              </a:solidFill>
              <a:latin typeface="+mn-lt"/>
              <a:ea typeface="Calibri" panose="020F0502020204030204" pitchFamily="34" charset="0"/>
              <a:cs typeface="Times New Roman" panose="02020603050405020304" pitchFamily="18" charset="0"/>
            </a:endParaRPr>
          </a:p>
          <a:p>
            <a:pPr marL="0" indent="0">
              <a:buNone/>
            </a:pPr>
            <a:endParaRPr lang="pt-BR" dirty="0">
              <a:solidFill>
                <a:srgbClr val="FFC000"/>
              </a:solidFill>
              <a:effectLst/>
              <a:latin typeface="+mn-lt"/>
              <a:ea typeface="Calibri" panose="020F0502020204030204" pitchFamily="34" charset="0"/>
              <a:cs typeface="Times New Roman" panose="02020603050405020304" pitchFamily="18" charset="0"/>
            </a:endParaRPr>
          </a:p>
          <a:p>
            <a:pPr marL="0" indent="0">
              <a:buNone/>
            </a:pPr>
            <a:endParaRPr lang="pt-BR" dirty="0">
              <a:solidFill>
                <a:srgbClr val="FFC000"/>
              </a:solidFill>
              <a:latin typeface="+mn-lt"/>
              <a:ea typeface="Calibri" panose="020F0502020204030204" pitchFamily="34" charset="0"/>
              <a:cs typeface="Times New Roman" panose="02020603050405020304" pitchFamily="18" charset="0"/>
            </a:endParaRPr>
          </a:p>
          <a:p>
            <a:pPr marL="0" indent="0">
              <a:buNone/>
            </a:pPr>
            <a:endParaRPr lang="pt-BR" dirty="0">
              <a:solidFill>
                <a:srgbClr val="FFC000"/>
              </a:solidFill>
              <a:effectLst/>
              <a:latin typeface="+mn-lt"/>
              <a:ea typeface="Calibri" panose="020F0502020204030204" pitchFamily="34" charset="0"/>
              <a:cs typeface="Times New Roman" panose="02020603050405020304" pitchFamily="18" charset="0"/>
            </a:endParaRPr>
          </a:p>
          <a:p>
            <a:pPr marL="0" indent="0">
              <a:buNone/>
            </a:pPr>
            <a:endParaRPr lang="pt-BR" dirty="0">
              <a:solidFill>
                <a:srgbClr val="FFC000"/>
              </a:solidFill>
              <a:effectLst/>
              <a:latin typeface="+mn-lt"/>
              <a:ea typeface="Calibri" panose="020F0502020204030204" pitchFamily="34" charset="0"/>
              <a:cs typeface="Times New Roman" panose="02020603050405020304" pitchFamily="18" charset="0"/>
            </a:endParaRPr>
          </a:p>
          <a:p>
            <a:pPr marL="0" indent="0">
              <a:buNone/>
            </a:pPr>
            <a:endParaRPr lang="pt-BR" sz="2400" dirty="0"/>
          </a:p>
          <a:p>
            <a:pPr>
              <a:lnSpc>
                <a:spcPct val="115000"/>
              </a:lnSpc>
              <a:spcAft>
                <a:spcPts val="1000"/>
              </a:spcAft>
            </a:pPr>
            <a:r>
              <a:rPr lang="pt-BR" sz="2400" dirty="0">
                <a:solidFill>
                  <a:srgbClr val="FFC000"/>
                </a:solidFill>
                <a:effectLst/>
                <a:latin typeface="Century Gothic" panose="020B0502020202020204" pitchFamily="34" charset="0"/>
                <a:ea typeface="Calibri" panose="020F0502020204030204" pitchFamily="34" charset="0"/>
                <a:cs typeface="Times New Roman" panose="02020603050405020304" pitchFamily="18" charset="0"/>
              </a:rPr>
              <a:t>Economia/informação colaborativa </a:t>
            </a:r>
          </a:p>
          <a:p>
            <a:pPr marL="0" indent="0">
              <a:lnSpc>
                <a:spcPct val="115000"/>
              </a:lnSpc>
              <a:spcAft>
                <a:spcPts val="1000"/>
              </a:spcAft>
              <a:buNone/>
            </a:pPr>
            <a:r>
              <a:rPr lang="pt-BR" sz="1900" dirty="0">
                <a:latin typeface="Century Gothic" panose="020B0502020202020204" pitchFamily="34" charset="0"/>
                <a:ea typeface="Calibri" panose="020F0502020204030204" pitchFamily="34" charset="0"/>
                <a:cs typeface="Times New Roman" panose="02020603050405020304" pitchFamily="18" charset="0"/>
              </a:rPr>
              <a:t>    agregam dados + intermediam relações até então inexistentes</a:t>
            </a:r>
          </a:p>
          <a:p>
            <a:pPr>
              <a:lnSpc>
                <a:spcPct val="115000"/>
              </a:lnSpc>
              <a:spcAft>
                <a:spcPts val="1000"/>
              </a:spcAft>
            </a:pPr>
            <a:endParaRPr lang="pt-BR" sz="2400" dirty="0">
              <a:solidFill>
                <a:srgbClr val="FFC000"/>
              </a:solidFill>
              <a:effectLst/>
              <a:latin typeface="Century Gothic" panose="020B050202020202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r>
              <a:rPr lang="pt-BR" sz="2400"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     </a:t>
            </a:r>
            <a:endParaRPr lang="pt-BR" dirty="0"/>
          </a:p>
        </p:txBody>
      </p:sp>
      <p:pic>
        <p:nvPicPr>
          <p:cNvPr id="4" name="Picture 2"/>
          <p:cNvPicPr>
            <a:picLocks noChangeAspect="1" noChangeArrowheads="1"/>
          </p:cNvPicPr>
          <p:nvPr/>
        </p:nvPicPr>
        <p:blipFill>
          <a:blip r:embed="rId2"/>
          <a:srcRect/>
          <a:stretch/>
        </p:blipFill>
        <p:spPr bwMode="auto">
          <a:xfrm>
            <a:off x="506858" y="2306473"/>
            <a:ext cx="1687425" cy="259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1548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29301" y="335509"/>
            <a:ext cx="10800649" cy="5786931"/>
          </a:xfrm>
        </p:spPr>
        <p:txBody>
          <a:bodyPr>
            <a:normAutofit/>
          </a:bodyPr>
          <a:lstStyle/>
          <a:p>
            <a:pPr marL="0" indent="0" algn="just">
              <a:buNone/>
            </a:pPr>
            <a:r>
              <a:rPr lang="pt-BR" b="1" dirty="0"/>
              <a:t>      </a:t>
            </a:r>
            <a:endParaRPr lang="pt-BR" dirty="0"/>
          </a:p>
          <a:p>
            <a:pPr marL="0" indent="0" algn="just">
              <a:buNone/>
            </a:pPr>
            <a:r>
              <a:rPr lang="pt-BR" sz="3600" b="1" dirty="0">
                <a:solidFill>
                  <a:srgbClr val="FFFF00"/>
                </a:solidFill>
                <a:effectLst/>
                <a:latin typeface="+mn-lt"/>
                <a:ea typeface="Calibri" panose="020F0502020204030204" pitchFamily="34" charset="0"/>
                <a:cs typeface="Times New Roman" panose="02020603050405020304" pitchFamily="18" charset="0"/>
              </a:rPr>
              <a:t>  </a:t>
            </a:r>
            <a:r>
              <a:rPr lang="pt-BR" sz="3200" dirty="0">
                <a:solidFill>
                  <a:srgbClr val="FFFF00"/>
                </a:solidFill>
                <a:effectLst/>
                <a:latin typeface="+mn-lt"/>
                <a:ea typeface="Calibri" panose="020F0502020204030204" pitchFamily="34" charset="0"/>
                <a:cs typeface="Times New Roman" panose="02020603050405020304" pitchFamily="18" charset="0"/>
              </a:rPr>
              <a:t>SUCESSO NAS REDES SOCIAIS:</a:t>
            </a:r>
            <a:endParaRPr lang="pt-BR" sz="3200" dirty="0">
              <a:solidFill>
                <a:srgbClr val="FFFF00"/>
              </a:solidFill>
              <a:latin typeface="+mn-lt"/>
              <a:ea typeface="Calibri" panose="020F0502020204030204" pitchFamily="34" charset="0"/>
              <a:cs typeface="Times New Roman" panose="02020603050405020304" pitchFamily="18" charset="0"/>
            </a:endParaRPr>
          </a:p>
          <a:p>
            <a:pPr marL="0" indent="0" algn="just">
              <a:buNone/>
            </a:pPr>
            <a:endParaRPr lang="pt-BR" sz="2400" b="1" dirty="0">
              <a:effectLst/>
              <a:latin typeface="+mn-lt"/>
              <a:ea typeface="Calibri" panose="020F0502020204030204" pitchFamily="34" charset="0"/>
              <a:cs typeface="Times New Roman" panose="02020603050405020304" pitchFamily="18" charset="0"/>
            </a:endParaRPr>
          </a:p>
          <a:p>
            <a:pPr marL="0" indent="0" algn="just">
              <a:buNone/>
            </a:pPr>
            <a:r>
              <a:rPr lang="pt-BR" sz="2400" b="1" dirty="0">
                <a:effectLst/>
                <a:latin typeface="+mn-lt"/>
                <a:ea typeface="Calibri" panose="020F0502020204030204" pitchFamily="34" charset="0"/>
                <a:cs typeface="Times New Roman" panose="02020603050405020304" pitchFamily="18" charset="0"/>
              </a:rPr>
              <a:t>   </a:t>
            </a:r>
            <a:r>
              <a:rPr lang="pt-BR" b="1" dirty="0">
                <a:effectLst/>
                <a:latin typeface="+mn-lt"/>
                <a:ea typeface="Calibri" panose="020F0502020204030204" pitchFamily="34" charset="0"/>
                <a:cs typeface="Times New Roman" panose="02020603050405020304" pitchFamily="18" charset="0"/>
              </a:rPr>
              <a:t>“</a:t>
            </a:r>
            <a:r>
              <a:rPr lang="pt-BR" b="1" i="1" dirty="0">
                <a:effectLst/>
                <a:latin typeface="+mn-lt"/>
                <a:ea typeface="Calibri" panose="020F0502020204030204" pitchFamily="34" charset="0"/>
                <a:cs typeface="Times New Roman" panose="02020603050405020304" pitchFamily="18" charset="0"/>
              </a:rPr>
              <a:t>atitude de presença</a:t>
            </a:r>
            <a:r>
              <a:rPr lang="pt-BR" b="1" dirty="0">
                <a:effectLst/>
                <a:latin typeface="+mn-lt"/>
                <a:ea typeface="Calibri" panose="020F0502020204030204" pitchFamily="34" charset="0"/>
                <a:cs typeface="Times New Roman" panose="02020603050405020304" pitchFamily="18" charset="0"/>
              </a:rPr>
              <a:t>” = </a:t>
            </a:r>
          </a:p>
          <a:p>
            <a:pPr marL="0" indent="0" algn="just">
              <a:buNone/>
            </a:pPr>
            <a:r>
              <a:rPr lang="pt-BR" b="1" i="1" dirty="0">
                <a:latin typeface="+mn-lt"/>
                <a:ea typeface="Calibri" panose="020F0502020204030204" pitchFamily="34" charset="0"/>
                <a:cs typeface="Times New Roman" panose="02020603050405020304" pitchFamily="18" charset="0"/>
              </a:rPr>
              <a:t>    </a:t>
            </a:r>
            <a:r>
              <a:rPr lang="pt-BR" i="1" dirty="0">
                <a:effectLst/>
                <a:latin typeface="+mn-lt"/>
                <a:ea typeface="Calibri" panose="020F0502020204030204" pitchFamily="34" charset="0"/>
                <a:cs typeface="Times New Roman" panose="02020603050405020304" pitchFamily="18" charset="0"/>
              </a:rPr>
              <a:t>conteúdo, controvérsia e  engajamento</a:t>
            </a:r>
            <a:endParaRPr lang="pt-BR" i="1" dirty="0">
              <a:solidFill>
                <a:srgbClr val="FFFF00"/>
              </a:solidFill>
              <a:effectLst/>
              <a:latin typeface="+mn-lt"/>
              <a:ea typeface="Calibri" panose="020F0502020204030204" pitchFamily="34" charset="0"/>
              <a:cs typeface="Times New Roman" panose="02020603050405020304" pitchFamily="18" charset="0"/>
            </a:endParaRPr>
          </a:p>
          <a:p>
            <a:pPr marL="0" indent="0" algn="just">
              <a:buNone/>
            </a:pPr>
            <a:endParaRPr lang="pt-BR" sz="3600" b="1" i="1" dirty="0">
              <a:solidFill>
                <a:srgbClr val="FFFF00"/>
              </a:solidFill>
              <a:latin typeface="+mn-lt"/>
              <a:cs typeface="Times New Roman" panose="02020603050405020304" pitchFamily="18" charset="0"/>
            </a:endParaRPr>
          </a:p>
          <a:p>
            <a:pPr algn="just">
              <a:buFont typeface="Wingdings" panose="05000000000000000000" pitchFamily="2" charset="2"/>
              <a:buChar char="§"/>
            </a:pPr>
            <a:r>
              <a:rPr lang="pt-BR" b="1" dirty="0">
                <a:effectLst/>
                <a:latin typeface="+mn-lt"/>
                <a:ea typeface="Calibri" panose="020F0502020204030204" pitchFamily="34" charset="0"/>
                <a:cs typeface="Times New Roman" panose="02020603050405020304" pitchFamily="18" charset="0"/>
              </a:rPr>
              <a:t>jogo linguístico</a:t>
            </a:r>
            <a:r>
              <a:rPr lang="pt-BR" dirty="0">
                <a:effectLst/>
                <a:latin typeface="+mn-lt"/>
                <a:ea typeface="Calibri" panose="020F0502020204030204" pitchFamily="34" charset="0"/>
                <a:cs typeface="Times New Roman" panose="02020603050405020304" pitchFamily="18" charset="0"/>
              </a:rPr>
              <a:t>: </a:t>
            </a:r>
          </a:p>
          <a:p>
            <a:pPr marL="0" indent="0" algn="just">
              <a:buNone/>
            </a:pPr>
            <a:r>
              <a:rPr lang="pt-BR" dirty="0">
                <a:effectLst/>
                <a:latin typeface="+mn-lt"/>
                <a:ea typeface="Calibri" panose="020F0502020204030204" pitchFamily="34" charset="0"/>
                <a:cs typeface="Times New Roman" panose="02020603050405020304" pitchFamily="18" charset="0"/>
              </a:rPr>
              <a:t>    </a:t>
            </a:r>
            <a:endParaRPr lang="pt-BR" dirty="0">
              <a:latin typeface="+mn-lt"/>
              <a:ea typeface="Calibri" panose="020F0502020204030204" pitchFamily="34" charset="0"/>
              <a:cs typeface="Times New Roman" panose="02020603050405020304" pitchFamily="18" charset="0"/>
            </a:endParaRPr>
          </a:p>
          <a:p>
            <a:pPr algn="just">
              <a:buFont typeface="Wingdings" panose="05000000000000000000" pitchFamily="2" charset="2"/>
              <a:buChar char="§"/>
            </a:pPr>
            <a:r>
              <a:rPr lang="pt-BR" dirty="0">
                <a:latin typeface="+mn-lt"/>
                <a:ea typeface="Calibri" panose="020F0502020204030204" pitchFamily="34" charset="0"/>
                <a:cs typeface="Times New Roman" panose="02020603050405020304" pitchFamily="18" charset="0"/>
              </a:rPr>
              <a:t>r</a:t>
            </a:r>
            <a:r>
              <a:rPr lang="pt-BR" dirty="0">
                <a:effectLst/>
                <a:latin typeface="+mn-lt"/>
                <a:ea typeface="Calibri" panose="020F0502020204030204" pitchFamily="34" charset="0"/>
                <a:cs typeface="Times New Roman" panose="02020603050405020304" pitchFamily="18" charset="0"/>
              </a:rPr>
              <a:t>edação sedutora;</a:t>
            </a:r>
          </a:p>
          <a:p>
            <a:pPr algn="just">
              <a:buFont typeface="Wingdings" panose="05000000000000000000" pitchFamily="2" charset="2"/>
              <a:buChar char="§"/>
            </a:pPr>
            <a:r>
              <a:rPr lang="pt-BR" dirty="0">
                <a:latin typeface="+mn-lt"/>
                <a:ea typeface="Calibri" panose="020F0502020204030204" pitchFamily="34" charset="0"/>
                <a:cs typeface="Times New Roman" panose="02020603050405020304" pitchFamily="18" charset="0"/>
              </a:rPr>
              <a:t>compreendendo  o algoritmo;</a:t>
            </a:r>
            <a:r>
              <a:rPr lang="pt-BR" dirty="0">
                <a:effectLst/>
                <a:latin typeface="+mn-lt"/>
                <a:ea typeface="Calibri" panose="020F0502020204030204" pitchFamily="34" charset="0"/>
                <a:cs typeface="Times New Roman" panose="02020603050405020304" pitchFamily="18" charset="0"/>
              </a:rPr>
              <a:t> </a:t>
            </a:r>
          </a:p>
          <a:p>
            <a:pPr algn="just">
              <a:buFont typeface="Wingdings" panose="05000000000000000000" pitchFamily="2" charset="2"/>
              <a:buChar char="§"/>
            </a:pPr>
            <a:endParaRPr lang="pt-BR" dirty="0"/>
          </a:p>
          <a:p>
            <a:pPr algn="just"/>
            <a:endParaRPr lang="pt-BR" dirty="0"/>
          </a:p>
          <a:p>
            <a:pPr algn="just"/>
            <a:endParaRPr lang="pt-BR" dirty="0"/>
          </a:p>
        </p:txBody>
      </p:sp>
    </p:spTree>
    <p:extLst>
      <p:ext uri="{BB962C8B-B14F-4D97-AF65-F5344CB8AC3E}">
        <p14:creationId xmlns:p14="http://schemas.microsoft.com/office/powerpoint/2010/main" val="175406118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03312" y="709449"/>
            <a:ext cx="8946541" cy="6148552"/>
          </a:xfrm>
        </p:spPr>
        <p:txBody>
          <a:bodyPr>
            <a:normAutofit/>
          </a:bodyPr>
          <a:lstStyle/>
          <a:p>
            <a:endParaRPr lang="pt-BR" dirty="0"/>
          </a:p>
          <a:p>
            <a:pPr marL="0" indent="0">
              <a:buNone/>
            </a:pPr>
            <a:endParaRPr lang="pt-BR" sz="1600" dirty="0"/>
          </a:p>
          <a:p>
            <a:pPr marL="0" indent="0">
              <a:buNone/>
            </a:pPr>
            <a:r>
              <a:rPr lang="pt-BR" sz="1600" dirty="0"/>
              <a:t>	</a:t>
            </a:r>
          </a:p>
        </p:txBody>
      </p:sp>
      <p:pic>
        <p:nvPicPr>
          <p:cNvPr id="6146" name="Picture 2"/>
          <p:cNvPicPr>
            <a:picLocks noChangeAspect="1" noChangeArrowheads="1"/>
          </p:cNvPicPr>
          <p:nvPr/>
        </p:nvPicPr>
        <p:blipFill>
          <a:blip r:embed="rId2"/>
          <a:srcRect/>
          <a:stretch/>
        </p:blipFill>
        <p:spPr bwMode="auto">
          <a:xfrm>
            <a:off x="517965" y="822014"/>
            <a:ext cx="3924600" cy="5360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ixaDeTexto 5">
            <a:extLst>
              <a:ext uri="{FF2B5EF4-FFF2-40B4-BE49-F238E27FC236}">
                <a16:creationId xmlns:a16="http://schemas.microsoft.com/office/drawing/2014/main" id="{B407E677-CD47-4F71-976D-72B0EAA5DF23}"/>
              </a:ext>
            </a:extLst>
          </p:cNvPr>
          <p:cNvSpPr txBox="1"/>
          <p:nvPr/>
        </p:nvSpPr>
        <p:spPr>
          <a:xfrm>
            <a:off x="5576582" y="3769304"/>
            <a:ext cx="6224087" cy="2375009"/>
          </a:xfrm>
          <a:prstGeom prst="rect">
            <a:avLst/>
          </a:prstGeom>
          <a:noFill/>
        </p:spPr>
        <p:txBody>
          <a:bodyPr wrap="square">
            <a:spAutoFit/>
          </a:bodyPr>
          <a:lstStyle/>
          <a:p>
            <a:pPr>
              <a:lnSpc>
                <a:spcPct val="115000"/>
              </a:lnSpc>
              <a:spcAft>
                <a:spcPts val="1000"/>
              </a:spcAft>
            </a:pPr>
            <a:r>
              <a:rPr lang="pt-BR" sz="2000" dirty="0"/>
              <a:t>     </a:t>
            </a:r>
            <a:r>
              <a:rPr lang="pt-BR" sz="2000" dirty="0">
                <a:solidFill>
                  <a:srgbClr val="FF0000"/>
                </a:solidFill>
              </a:rPr>
              <a:t>Minha rede:  </a:t>
            </a:r>
          </a:p>
          <a:p>
            <a:pPr marL="342900" indent="-342900">
              <a:lnSpc>
                <a:spcPct val="115000"/>
              </a:lnSpc>
              <a:spcAft>
                <a:spcPts val="1000"/>
              </a:spcAft>
              <a:buFont typeface="Arial" panose="020B0604020202020204" pitchFamily="34" charset="0"/>
              <a:buChar char="•"/>
            </a:pPr>
            <a:r>
              <a:rPr lang="pt-BR" sz="2000" dirty="0"/>
              <a:t>IG 23.000 x </a:t>
            </a:r>
            <a:r>
              <a:rPr lang="pt-BR" sz="2000" dirty="0" err="1"/>
              <a:t>Reels</a:t>
            </a:r>
            <a:r>
              <a:rPr lang="pt-BR" sz="2000" dirty="0"/>
              <a:t> 12 mil </a:t>
            </a:r>
            <a:r>
              <a:rPr lang="pt-BR" sz="2000" dirty="0" err="1"/>
              <a:t>views</a:t>
            </a:r>
            <a:endParaRPr lang="pt-BR" sz="2000" dirty="0"/>
          </a:p>
          <a:p>
            <a:pPr marL="342900" indent="-342900">
              <a:lnSpc>
                <a:spcPct val="115000"/>
              </a:lnSpc>
              <a:spcAft>
                <a:spcPts val="1000"/>
              </a:spcAft>
              <a:buFont typeface="Arial" panose="020B0604020202020204" pitchFamily="34" charset="0"/>
              <a:buChar char="•"/>
            </a:pPr>
            <a:r>
              <a:rPr lang="pt-BR" sz="2000" dirty="0" err="1"/>
              <a:t>Youtube</a:t>
            </a:r>
            <a:r>
              <a:rPr lang="pt-BR" sz="2000" dirty="0"/>
              <a:t> – 3.890 seguidores;</a:t>
            </a:r>
          </a:p>
          <a:p>
            <a:pPr>
              <a:lnSpc>
                <a:spcPct val="115000"/>
              </a:lnSpc>
              <a:spcAft>
                <a:spcPts val="1000"/>
              </a:spcAft>
            </a:pPr>
            <a:r>
              <a:rPr lang="pt-BR" sz="2000" dirty="0">
                <a:effectLst/>
                <a:ea typeface="Calibri" panose="020F0502020204030204" pitchFamily="34" charset="0"/>
                <a:cs typeface="Times New Roman" panose="02020603050405020304" pitchFamily="18" charset="0"/>
              </a:rPr>
              <a:t>      03/20: “</a:t>
            </a:r>
            <a:r>
              <a:rPr lang="pt-BR" sz="2000" i="1" dirty="0">
                <a:effectLst/>
                <a:ea typeface="Calibri" panose="020F0502020204030204" pitchFamily="34" charset="0"/>
                <a:cs typeface="Times New Roman" panose="02020603050405020304" pitchFamily="18" charset="0"/>
              </a:rPr>
              <a:t>Coronavírus e o CT</a:t>
            </a:r>
            <a:r>
              <a:rPr lang="pt-BR" sz="2000" dirty="0">
                <a:effectLst/>
                <a:ea typeface="Calibri" panose="020F0502020204030204" pitchFamily="34" charset="0"/>
                <a:cs typeface="Times New Roman" panose="02020603050405020304" pitchFamily="18" charset="0"/>
              </a:rPr>
              <a:t>” </a:t>
            </a:r>
          </a:p>
          <a:p>
            <a:pPr>
              <a:lnSpc>
                <a:spcPct val="115000"/>
              </a:lnSpc>
              <a:spcAft>
                <a:spcPts val="1000"/>
              </a:spcAft>
            </a:pPr>
            <a:r>
              <a:rPr lang="pt-BR" sz="2000" dirty="0">
                <a:effectLst/>
                <a:ea typeface="Calibri" panose="020F0502020204030204" pitchFamily="34" charset="0"/>
                <a:cs typeface="Times New Roman" panose="02020603050405020304" pitchFamily="18" charset="0"/>
              </a:rPr>
              <a:t>       127 mil </a:t>
            </a:r>
            <a:r>
              <a:rPr lang="pt-BR" sz="2000" dirty="0" err="1">
                <a:effectLst/>
                <a:ea typeface="Calibri" panose="020F0502020204030204" pitchFamily="34" charset="0"/>
                <a:cs typeface="Times New Roman" panose="02020603050405020304" pitchFamily="18" charset="0"/>
              </a:rPr>
              <a:t>views</a:t>
            </a:r>
            <a:endParaRPr lang="pt-BR"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9470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343422" y="3637771"/>
            <a:ext cx="8073719" cy="4195481"/>
          </a:xfrm>
        </p:spPr>
        <p:txBody>
          <a:bodyPr/>
          <a:lstStyle/>
          <a:p>
            <a:pPr>
              <a:buFont typeface="Wingdings" panose="05000000000000000000" pitchFamily="2" charset="2"/>
              <a:buChar char="§"/>
            </a:pPr>
            <a:r>
              <a:rPr lang="pt-BR" dirty="0" err="1">
                <a:effectLst/>
                <a:latin typeface="+mn-lt"/>
                <a:ea typeface="Calibri" panose="020F0502020204030204" pitchFamily="34" charset="0"/>
                <a:cs typeface="Times New Roman" panose="02020603050405020304" pitchFamily="18" charset="0"/>
              </a:rPr>
              <a:t>Twitter</a:t>
            </a:r>
            <a:r>
              <a:rPr lang="pt-BR" dirty="0">
                <a:effectLst/>
                <a:latin typeface="+mn-lt"/>
                <a:ea typeface="Calibri" panose="020F0502020204030204" pitchFamily="34" charset="0"/>
                <a:cs typeface="Times New Roman" panose="02020603050405020304" pitchFamily="18" charset="0"/>
              </a:rPr>
              <a:t> – 1065 seguidores: </a:t>
            </a:r>
          </a:p>
          <a:p>
            <a:pPr>
              <a:buFont typeface="Wingdings" panose="05000000000000000000" pitchFamily="2" charset="2"/>
              <a:buChar char="§"/>
            </a:pPr>
            <a:r>
              <a:rPr lang="pt-BR" dirty="0">
                <a:effectLst/>
                <a:latin typeface="+mn-lt"/>
                <a:ea typeface="Calibri" panose="020F0502020204030204" pitchFamily="34" charset="0"/>
                <a:cs typeface="Times New Roman" panose="02020603050405020304" pitchFamily="18" charset="0"/>
              </a:rPr>
              <a:t>21/7/2021 - vídeo advogado/PM </a:t>
            </a:r>
          </a:p>
          <a:p>
            <a:pPr>
              <a:buFont typeface="Wingdings" panose="05000000000000000000" pitchFamily="2" charset="2"/>
              <a:buChar char="§"/>
            </a:pPr>
            <a:r>
              <a:rPr lang="pt-BR" dirty="0">
                <a:effectLst/>
                <a:latin typeface="+mn-lt"/>
                <a:ea typeface="Calibri" panose="020F0502020204030204" pitchFamily="34" charset="0"/>
                <a:cs typeface="Times New Roman" panose="02020603050405020304" pitchFamily="18" charset="0"/>
              </a:rPr>
              <a:t>741 K </a:t>
            </a:r>
            <a:r>
              <a:rPr lang="pt-BR" dirty="0" err="1">
                <a:effectLst/>
                <a:latin typeface="+mn-lt"/>
                <a:ea typeface="Calibri" panose="020F0502020204030204" pitchFamily="34" charset="0"/>
                <a:cs typeface="Times New Roman" panose="02020603050405020304" pitchFamily="18" charset="0"/>
              </a:rPr>
              <a:t>views</a:t>
            </a:r>
            <a:endParaRPr lang="pt-BR" dirty="0">
              <a:effectLst/>
              <a:latin typeface="+mn-lt"/>
              <a:ea typeface="Calibri" panose="020F0502020204030204" pitchFamily="34" charset="0"/>
              <a:cs typeface="Times New Roman" panose="02020603050405020304" pitchFamily="18" charset="0"/>
            </a:endParaRPr>
          </a:p>
          <a:p>
            <a:pPr>
              <a:buFontTx/>
              <a:buChar char="-"/>
            </a:pPr>
            <a:endParaRPr lang="pt-BR" sz="2400" dirty="0">
              <a:latin typeface="+mn-lt"/>
              <a:cs typeface="Times New Roman" panose="02020603050405020304" pitchFamily="18" charset="0"/>
            </a:endParaRPr>
          </a:p>
          <a:p>
            <a:pPr>
              <a:buFontTx/>
              <a:buChar char="-"/>
            </a:pPr>
            <a:r>
              <a:rPr lang="pt-BR" sz="2400" dirty="0">
                <a:solidFill>
                  <a:srgbClr val="FFC000"/>
                </a:solidFill>
                <a:effectLst/>
                <a:latin typeface="+mn-lt"/>
                <a:ea typeface="Calibri" panose="020F0502020204030204" pitchFamily="34" charset="0"/>
                <a:cs typeface="Times New Roman" panose="02020603050405020304" pitchFamily="18" charset="0"/>
              </a:rPr>
              <a:t>nem toda repercussão bela é sublime (Kant)</a:t>
            </a:r>
            <a:endParaRPr lang="pt-BR" sz="2200" dirty="0"/>
          </a:p>
          <a:p>
            <a:pPr marL="0" indent="0">
              <a:buNone/>
            </a:pPr>
            <a:endParaRPr lang="pt-BR" sz="2200" dirty="0"/>
          </a:p>
          <a:p>
            <a:pPr marL="0" indent="0">
              <a:buNone/>
            </a:pPr>
            <a:endParaRPr lang="pt-BR" dirty="0"/>
          </a:p>
        </p:txBody>
      </p:sp>
      <p:pic>
        <p:nvPicPr>
          <p:cNvPr id="4" name="Picture 2"/>
          <p:cNvPicPr>
            <a:picLocks noChangeAspect="1" noChangeArrowheads="1"/>
          </p:cNvPicPr>
          <p:nvPr/>
        </p:nvPicPr>
        <p:blipFill>
          <a:blip r:embed="rId2"/>
          <a:srcRect/>
          <a:stretch/>
        </p:blipFill>
        <p:spPr bwMode="auto">
          <a:xfrm>
            <a:off x="488417" y="778124"/>
            <a:ext cx="3185602" cy="5390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0729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95347" y="775145"/>
            <a:ext cx="7966265" cy="5229874"/>
          </a:xfrm>
        </p:spPr>
        <p:txBody>
          <a:bodyPr>
            <a:noAutofit/>
          </a:bodyPr>
          <a:lstStyle/>
          <a:p>
            <a:pPr marL="0" indent="0" algn="just">
              <a:spcAft>
                <a:spcPts val="1000"/>
              </a:spcAft>
              <a:buNone/>
            </a:pPr>
            <a:r>
              <a:rPr lang="pt-BR" sz="2200" b="1" i="1" dirty="0">
                <a:effectLst/>
                <a:latin typeface="+mn-lt"/>
                <a:ea typeface="Calibri" panose="020F0502020204030204" pitchFamily="34" charset="0"/>
                <a:cs typeface="Times New Roman" panose="02020603050405020304" pitchFamily="18" charset="0"/>
              </a:rPr>
              <a:t>CF garante a liberdade de expressão</a:t>
            </a:r>
            <a:r>
              <a:rPr lang="pt-BR" sz="2200" b="1" dirty="0">
                <a:effectLst/>
                <a:latin typeface="+mn-lt"/>
                <a:ea typeface="Calibri" panose="020F0502020204030204" pitchFamily="34" charset="0"/>
                <a:cs typeface="Times New Roman" panose="02020603050405020304" pitchFamily="18" charset="0"/>
              </a:rPr>
              <a:t>, </a:t>
            </a:r>
          </a:p>
          <a:p>
            <a:pPr marL="0" indent="0" algn="just">
              <a:spcAft>
                <a:spcPts val="1000"/>
              </a:spcAft>
              <a:buNone/>
            </a:pPr>
            <a:r>
              <a:rPr lang="pt-BR" u="sng" dirty="0">
                <a:latin typeface="+mn-lt"/>
                <a:ea typeface="Calibri" panose="020F0502020204030204" pitchFamily="34" charset="0"/>
                <a:cs typeface="Times New Roman" panose="02020603050405020304" pitchFamily="18" charset="0"/>
              </a:rPr>
              <a:t>v</a:t>
            </a:r>
            <a:r>
              <a:rPr lang="pt-BR" u="sng" dirty="0">
                <a:effectLst/>
                <a:latin typeface="+mn-lt"/>
                <a:ea typeface="Calibri" panose="020F0502020204030204" pitchFamily="34" charset="0"/>
                <a:cs typeface="Times New Roman" panose="02020603050405020304" pitchFamily="18" charset="0"/>
              </a:rPr>
              <a:t>eda:</a:t>
            </a:r>
            <a:r>
              <a:rPr lang="pt-BR" dirty="0">
                <a:effectLst/>
                <a:latin typeface="+mn-lt"/>
                <a:ea typeface="Calibri" panose="020F0502020204030204" pitchFamily="34" charset="0"/>
                <a:cs typeface="Times New Roman" panose="02020603050405020304" pitchFamily="18" charset="0"/>
              </a:rPr>
              <a:t> </a:t>
            </a:r>
            <a:r>
              <a:rPr lang="pt-BR" i="1" dirty="0">
                <a:effectLst/>
                <a:latin typeface="+mn-lt"/>
                <a:ea typeface="Calibri" panose="020F0502020204030204" pitchFamily="34" charset="0"/>
                <a:cs typeface="Times New Roman" panose="02020603050405020304" pitchFamily="18" charset="0"/>
              </a:rPr>
              <a:t>anonimato</a:t>
            </a:r>
            <a:r>
              <a:rPr lang="pt-BR" dirty="0">
                <a:effectLst/>
                <a:latin typeface="+mn-lt"/>
                <a:ea typeface="Calibri" panose="020F0502020204030204" pitchFamily="34" charset="0"/>
                <a:cs typeface="Times New Roman" panose="02020603050405020304" pitchFamily="18" charset="0"/>
              </a:rPr>
              <a:t> e </a:t>
            </a:r>
            <a:r>
              <a:rPr lang="pt-BR" i="1" dirty="0">
                <a:effectLst/>
                <a:latin typeface="+mn-lt"/>
                <a:ea typeface="Calibri" panose="020F0502020204030204" pitchFamily="34" charset="0"/>
                <a:cs typeface="Times New Roman" panose="02020603050405020304" pitchFamily="18" charset="0"/>
              </a:rPr>
              <a:t>prévia censura</a:t>
            </a:r>
          </a:p>
          <a:p>
            <a:pPr marL="0" indent="0" algn="just">
              <a:spcAft>
                <a:spcPts val="1000"/>
              </a:spcAft>
              <a:buNone/>
            </a:pPr>
            <a:r>
              <a:rPr lang="pt-BR" u="sng" dirty="0">
                <a:latin typeface="+mn-lt"/>
                <a:ea typeface="Calibri" panose="020F0502020204030204" pitchFamily="34" charset="0"/>
                <a:cs typeface="Times New Roman" panose="02020603050405020304" pitchFamily="18" charset="0"/>
              </a:rPr>
              <a:t>a</a:t>
            </a:r>
            <a:r>
              <a:rPr lang="pt-BR" u="sng" dirty="0">
                <a:effectLst/>
                <a:latin typeface="+mn-lt"/>
                <a:ea typeface="Calibri" panose="020F0502020204030204" pitchFamily="34" charset="0"/>
                <a:cs typeface="Times New Roman" panose="02020603050405020304" pitchFamily="18" charset="0"/>
              </a:rPr>
              <a:t>ssegura:</a:t>
            </a:r>
            <a:r>
              <a:rPr lang="pt-BR" dirty="0">
                <a:effectLst/>
                <a:latin typeface="+mn-lt"/>
                <a:ea typeface="Calibri" panose="020F0502020204030204" pitchFamily="34" charset="0"/>
                <a:cs typeface="Times New Roman" panose="02020603050405020304" pitchFamily="18" charset="0"/>
              </a:rPr>
              <a:t>  </a:t>
            </a:r>
            <a:r>
              <a:rPr lang="pt-BR" i="1" dirty="0">
                <a:effectLst/>
                <a:latin typeface="+mn-lt"/>
                <a:ea typeface="Calibri" panose="020F0502020204030204" pitchFamily="34" charset="0"/>
                <a:cs typeface="Times New Roman" panose="02020603050405020304" pitchFamily="18" charset="0"/>
              </a:rPr>
              <a:t>direito de resposta</a:t>
            </a:r>
            <a:r>
              <a:rPr lang="pt-BR" i="1" dirty="0">
                <a:latin typeface="+mn-lt"/>
                <a:ea typeface="Calibri" panose="020F0502020204030204" pitchFamily="34" charset="0"/>
                <a:cs typeface="Times New Roman" panose="02020603050405020304" pitchFamily="18" charset="0"/>
              </a:rPr>
              <a:t> </a:t>
            </a:r>
            <a:r>
              <a:rPr lang="pt-BR" dirty="0">
                <a:latin typeface="+mn-lt"/>
                <a:ea typeface="Calibri" panose="020F0502020204030204" pitchFamily="34" charset="0"/>
                <a:cs typeface="Times New Roman" panose="02020603050405020304" pitchFamily="18" charset="0"/>
              </a:rPr>
              <a:t>e </a:t>
            </a:r>
            <a:r>
              <a:rPr lang="pt-BR" i="1" dirty="0">
                <a:latin typeface="+mn-lt"/>
                <a:ea typeface="Calibri" panose="020F0502020204030204" pitchFamily="34" charset="0"/>
                <a:cs typeface="Times New Roman" panose="02020603050405020304" pitchFamily="18" charset="0"/>
              </a:rPr>
              <a:t>reparação</a:t>
            </a:r>
            <a:r>
              <a:rPr lang="pt-BR" dirty="0">
                <a:effectLst/>
                <a:latin typeface="+mn-lt"/>
                <a:ea typeface="Calibri" panose="020F0502020204030204" pitchFamily="34" charset="0"/>
                <a:cs typeface="Times New Roman" panose="02020603050405020304" pitchFamily="18" charset="0"/>
              </a:rPr>
              <a:t> </a:t>
            </a:r>
          </a:p>
          <a:p>
            <a:pPr marL="0" indent="0" algn="just">
              <a:spcAft>
                <a:spcPts val="1000"/>
              </a:spcAft>
              <a:buNone/>
            </a:pPr>
            <a:endParaRPr lang="pt-BR" dirty="0">
              <a:effectLst/>
              <a:latin typeface="+mn-lt"/>
              <a:ea typeface="Calibri" panose="020F0502020204030204" pitchFamily="34" charset="0"/>
              <a:cs typeface="Times New Roman" panose="02020603050405020304" pitchFamily="18" charset="0"/>
            </a:endParaRPr>
          </a:p>
          <a:p>
            <a:pPr marL="0" indent="0" algn="just">
              <a:spcAft>
                <a:spcPts val="1000"/>
              </a:spcAft>
              <a:buNone/>
            </a:pPr>
            <a:r>
              <a:rPr lang="pt-BR" b="1" dirty="0">
                <a:solidFill>
                  <a:schemeClr val="tx1">
                    <a:lumMod val="75000"/>
                  </a:schemeClr>
                </a:solidFill>
                <a:ea typeface="Calibri" panose="020F0502020204030204" pitchFamily="34" charset="0"/>
                <a:cs typeface="Times New Roman" panose="02020603050405020304" pitchFamily="18" charset="0"/>
              </a:rPr>
              <a:t>A crítica </a:t>
            </a:r>
            <a:r>
              <a:rPr lang="pt-BR" b="1" dirty="0">
                <a:solidFill>
                  <a:schemeClr val="tx1">
                    <a:lumMod val="75000"/>
                  </a:schemeClr>
                </a:solidFill>
                <a:effectLst/>
                <a:latin typeface="+mn-lt"/>
                <a:ea typeface="Calibri" panose="020F0502020204030204" pitchFamily="34" charset="0"/>
                <a:cs typeface="Times New Roman" panose="02020603050405020304" pitchFamily="18" charset="0"/>
              </a:rPr>
              <a:t>condiciona-se à responsabilidade.</a:t>
            </a:r>
          </a:p>
          <a:p>
            <a:pPr marL="0" indent="0" algn="just">
              <a:spcAft>
                <a:spcPts val="1000"/>
              </a:spcAft>
              <a:buNone/>
            </a:pPr>
            <a:r>
              <a:rPr lang="pt-BR" sz="1800" dirty="0">
                <a:effectLst/>
                <a:latin typeface="+mn-lt"/>
                <a:ea typeface="Calibri" panose="020F0502020204030204" pitchFamily="34" charset="0"/>
                <a:cs typeface="Times New Roman" panose="02020603050405020304" pitchFamily="18" charset="0"/>
              </a:rPr>
              <a:t> “Divulgação em rede social tem </a:t>
            </a:r>
            <a:r>
              <a:rPr lang="pt-BR" sz="1800" u="sng" dirty="0">
                <a:effectLst/>
                <a:latin typeface="+mn-lt"/>
                <a:ea typeface="Calibri" panose="020F0502020204030204" pitchFamily="34" charset="0"/>
                <a:cs typeface="Times New Roman" panose="02020603050405020304" pitchFamily="18" charset="0"/>
              </a:rPr>
              <a:t>potencial de atingimento de milhões</a:t>
            </a:r>
            <a:r>
              <a:rPr lang="pt-BR" sz="1800" dirty="0">
                <a:effectLst/>
                <a:latin typeface="+mn-lt"/>
                <a:ea typeface="Calibri" panose="020F0502020204030204" pitchFamily="34" charset="0"/>
                <a:cs typeface="Times New Roman" panose="02020603050405020304" pitchFamily="18" charset="0"/>
              </a:rPr>
              <a:t> de pessoas, </a:t>
            </a:r>
            <a:r>
              <a:rPr lang="pt-BR" sz="1600" dirty="0">
                <a:effectLst/>
                <a:latin typeface="+mn-lt"/>
                <a:ea typeface="Calibri" panose="020F0502020204030204" pitchFamily="34" charset="0"/>
                <a:cs typeface="Times New Roman" panose="02020603050405020304" pitchFamily="18" charset="0"/>
              </a:rPr>
              <a:t>sem contar as infinitas republicações</a:t>
            </a:r>
            <a:r>
              <a:rPr lang="pt-BR" sz="1800" dirty="0">
                <a:effectLst/>
                <a:latin typeface="+mn-lt"/>
                <a:ea typeface="Calibri" panose="020F0502020204030204" pitchFamily="34" charset="0"/>
                <a:cs typeface="Times New Roman" panose="02020603050405020304" pitchFamily="18" charset="0"/>
              </a:rPr>
              <a:t>. Os efeitos de </a:t>
            </a:r>
            <a:r>
              <a:rPr lang="pt-BR" sz="1800" u="sng" dirty="0">
                <a:effectLst/>
                <a:latin typeface="+mn-lt"/>
                <a:ea typeface="Calibri" panose="020F0502020204030204" pitchFamily="34" charset="0"/>
                <a:cs typeface="Times New Roman" panose="02020603050405020304" pitchFamily="18" charset="0"/>
              </a:rPr>
              <a:t>crítica contundente</a:t>
            </a:r>
            <a:r>
              <a:rPr lang="pt-BR" sz="1800" dirty="0">
                <a:effectLst/>
                <a:latin typeface="+mn-lt"/>
                <a:ea typeface="Calibri" panose="020F0502020204030204" pitchFamily="34" charset="0"/>
                <a:cs typeface="Times New Roman" panose="02020603050405020304" pitchFamily="18" charset="0"/>
              </a:rPr>
              <a:t> ao empregador, que não se estriba sequer em confiável </a:t>
            </a:r>
            <a:r>
              <a:rPr lang="pt-BR" sz="1800" u="sng" dirty="0">
                <a:effectLst/>
                <a:latin typeface="+mn-lt"/>
                <a:ea typeface="Calibri" panose="020F0502020204030204" pitchFamily="34" charset="0"/>
                <a:cs typeface="Times New Roman" panose="02020603050405020304" pitchFamily="18" charset="0"/>
              </a:rPr>
              <a:t>veracidade,</a:t>
            </a:r>
            <a:r>
              <a:rPr lang="pt-BR" sz="1800" dirty="0">
                <a:effectLst/>
                <a:latin typeface="+mn-lt"/>
                <a:ea typeface="Calibri" panose="020F0502020204030204" pitchFamily="34" charset="0"/>
                <a:cs typeface="Times New Roman" panose="02020603050405020304" pitchFamily="18" charset="0"/>
              </a:rPr>
              <a:t> ensejam a quebra da fidúcia do </a:t>
            </a:r>
            <a:r>
              <a:rPr lang="pt-BR" sz="1800" dirty="0" err="1">
                <a:effectLst/>
                <a:latin typeface="+mn-lt"/>
                <a:ea typeface="Calibri" panose="020F0502020204030204" pitchFamily="34" charset="0"/>
                <a:cs typeface="Times New Roman" panose="02020603050405020304" pitchFamily="18" charset="0"/>
              </a:rPr>
              <a:t>Ct</a:t>
            </a:r>
            <a:r>
              <a:rPr lang="pt-BR" sz="1800" dirty="0">
                <a:effectLst/>
                <a:latin typeface="+mn-lt"/>
                <a:ea typeface="Calibri" panose="020F0502020204030204" pitchFamily="34" charset="0"/>
                <a:cs typeface="Times New Roman" panose="02020603050405020304" pitchFamily="18" charset="0"/>
              </a:rPr>
              <a:t>”.</a:t>
            </a:r>
            <a:r>
              <a:rPr lang="pt-BR" dirty="0">
                <a:effectLst/>
                <a:latin typeface="+mn-lt"/>
                <a:ea typeface="Calibri" panose="020F0502020204030204" pitchFamily="34" charset="0"/>
                <a:cs typeface="Times New Roman" panose="02020603050405020304" pitchFamily="18" charset="0"/>
              </a:rPr>
              <a:t>                  </a:t>
            </a:r>
            <a:r>
              <a:rPr lang="pt-BR" sz="1600" dirty="0">
                <a:solidFill>
                  <a:srgbClr val="FFC000"/>
                </a:solidFill>
                <a:effectLst/>
                <a:latin typeface="+mn-lt"/>
                <a:ea typeface="Calibri" panose="020F0502020204030204" pitchFamily="34" charset="0"/>
                <a:cs typeface="Times New Roman" panose="02020603050405020304" pitchFamily="18" charset="0"/>
              </a:rPr>
              <a:t>(TRT-2ª R., 9ª T., ROT1000818-72.2014.5.02.0321, DEJT: 27/03/2015) </a:t>
            </a:r>
          </a:p>
          <a:p>
            <a:pPr marL="0" indent="0" algn="just">
              <a:spcAft>
                <a:spcPts val="1000"/>
              </a:spcAft>
              <a:buNone/>
            </a:pPr>
            <a:r>
              <a:rPr lang="pt-BR" sz="1800" dirty="0">
                <a:latin typeface="+mn-lt"/>
                <a:ea typeface="Calibri" panose="020F0502020204030204" pitchFamily="34" charset="0"/>
                <a:cs typeface="Times New Roman" panose="02020603050405020304" pitchFamily="18" charset="0"/>
              </a:rPr>
              <a:t>- </a:t>
            </a:r>
            <a:r>
              <a:rPr lang="pt-BR" b="1" dirty="0">
                <a:latin typeface="+mn-lt"/>
                <a:ea typeface="Calibri" panose="020F0502020204030204" pitchFamily="34" charset="0"/>
                <a:cs typeface="Times New Roman" panose="02020603050405020304" pitchFamily="18" charset="0"/>
              </a:rPr>
              <a:t>Proporcionalidade</a:t>
            </a:r>
            <a:r>
              <a:rPr lang="pt-BR" dirty="0">
                <a:latin typeface="+mn-lt"/>
                <a:ea typeface="Calibri" panose="020F0502020204030204" pitchFamily="34" charset="0"/>
                <a:cs typeface="Times New Roman" panose="02020603050405020304" pitchFamily="18" charset="0"/>
              </a:rPr>
              <a:t>: </a:t>
            </a:r>
            <a:r>
              <a:rPr lang="pt-BR" sz="1800" dirty="0">
                <a:latin typeface="+mn-lt"/>
                <a:ea typeface="Calibri" panose="020F0502020204030204" pitchFamily="34" charset="0"/>
                <a:cs typeface="Times New Roman" panose="02020603050405020304" pitchFamily="18" charset="0"/>
              </a:rPr>
              <a:t> </a:t>
            </a:r>
            <a:r>
              <a:rPr lang="pt-BR" sz="1800" dirty="0" err="1">
                <a:ea typeface="Calibri" panose="020F0502020204030204" pitchFamily="34" charset="0"/>
                <a:cs typeface="Times New Roman" panose="02020603050405020304" pitchFamily="18" charset="0"/>
              </a:rPr>
              <a:t>Art</a:t>
            </a:r>
            <a:r>
              <a:rPr lang="pt-BR" sz="1800" dirty="0">
                <a:ea typeface="Calibri" panose="020F0502020204030204" pitchFamily="34" charset="0"/>
                <a:cs typeface="Times New Roman" panose="02020603050405020304" pitchFamily="18" charset="0"/>
              </a:rPr>
              <a:t> 5º, IV, V, IX e X</a:t>
            </a:r>
          </a:p>
          <a:p>
            <a:pPr marL="0" indent="0" algn="just">
              <a:spcAft>
                <a:spcPts val="1000"/>
              </a:spcAft>
              <a:buNone/>
            </a:pPr>
            <a:r>
              <a:rPr lang="pt-BR" sz="1800" dirty="0">
                <a:solidFill>
                  <a:srgbClr val="FFC000"/>
                </a:solidFill>
                <a:effectLst/>
                <a:latin typeface="+mn-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245996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78090" y="373451"/>
            <a:ext cx="7820337" cy="5817476"/>
          </a:xfrm>
        </p:spPr>
        <p:txBody>
          <a:bodyPr>
            <a:normAutofit/>
          </a:bodyPr>
          <a:lstStyle/>
          <a:p>
            <a:pPr marL="0" indent="0">
              <a:lnSpc>
                <a:spcPct val="115000"/>
              </a:lnSpc>
              <a:spcAft>
                <a:spcPts val="1000"/>
              </a:spcAft>
              <a:buNone/>
            </a:pPr>
            <a:r>
              <a:rPr lang="pt-BR" sz="2200" b="1" dirty="0">
                <a:solidFill>
                  <a:srgbClr val="FFFF00"/>
                </a:solidFill>
                <a:effectLst/>
                <a:latin typeface="+mn-lt"/>
                <a:ea typeface="Calibri" panose="020F0502020204030204" pitchFamily="34" charset="0"/>
                <a:cs typeface="Times New Roman" panose="02020603050405020304" pitchFamily="18" charset="0"/>
              </a:rPr>
              <a:t>Dano moral nas redes sociais?</a:t>
            </a:r>
            <a:endParaRPr lang="pt-BR" sz="2200" dirty="0">
              <a:solidFill>
                <a:srgbClr val="FFFF00"/>
              </a:solidFill>
              <a:effectLst/>
              <a:latin typeface="+mn-lt"/>
              <a:ea typeface="Calibri" panose="020F0502020204030204" pitchFamily="34" charset="0"/>
              <a:cs typeface="Times New Roman" panose="02020603050405020304" pitchFamily="18" charset="0"/>
            </a:endParaRPr>
          </a:p>
          <a:p>
            <a:pPr marL="0" indent="0" algn="just">
              <a:buNone/>
            </a:pPr>
            <a:r>
              <a:rPr lang="pt-BR" sz="2200" b="1" dirty="0">
                <a:effectLst/>
                <a:latin typeface="+mn-lt"/>
                <a:ea typeface="Calibri" panose="020F0502020204030204" pitchFamily="34" charset="0"/>
                <a:cs typeface="Times New Roman" panose="02020603050405020304" pitchFamily="18" charset="0"/>
              </a:rPr>
              <a:t>Há agravamento </a:t>
            </a:r>
            <a:r>
              <a:rPr lang="pt-BR" sz="2200" b="1" dirty="0" err="1">
                <a:effectLst/>
                <a:latin typeface="+mn-lt"/>
                <a:ea typeface="Calibri" panose="020F0502020204030204" pitchFamily="34" charset="0"/>
                <a:cs typeface="Times New Roman" panose="02020603050405020304" pitchFamily="18" charset="0"/>
              </a:rPr>
              <a:t>cf</a:t>
            </a:r>
            <a:r>
              <a:rPr lang="pt-BR" sz="2200" b="1" dirty="0">
                <a:effectLst/>
                <a:latin typeface="+mn-lt"/>
                <a:ea typeface="Calibri" panose="020F0502020204030204" pitchFamily="34" charset="0"/>
                <a:cs typeface="Times New Roman" panose="02020603050405020304" pitchFamily="18" charset="0"/>
              </a:rPr>
              <a:t> n./seguidores?</a:t>
            </a:r>
          </a:p>
          <a:p>
            <a:pPr marL="0" indent="0" algn="just">
              <a:buNone/>
            </a:pPr>
            <a:endParaRPr lang="pt-BR" sz="1800" dirty="0">
              <a:effectLst/>
              <a:latin typeface="+mn-lt"/>
              <a:ea typeface="Calibri" panose="020F0502020204030204" pitchFamily="34" charset="0"/>
              <a:cs typeface="Times New Roman" panose="02020603050405020304" pitchFamily="18" charset="0"/>
            </a:endParaRPr>
          </a:p>
          <a:p>
            <a:pPr marL="0" indent="0" algn="just">
              <a:buNone/>
            </a:pPr>
            <a:r>
              <a:rPr lang="pt-BR" sz="1800" dirty="0">
                <a:effectLst/>
                <a:latin typeface="+mn-lt"/>
                <a:ea typeface="Calibri" panose="020F0502020204030204" pitchFamily="34" charset="0"/>
                <a:cs typeface="Times New Roman" panose="02020603050405020304" pitchFamily="18" charset="0"/>
              </a:rPr>
              <a:t>APELAÇÃO CÍVEL. INSTAGRAM. XINGAMENTOS. </a:t>
            </a:r>
            <a:r>
              <a:rPr lang="pt-BR" dirty="0">
                <a:effectLst/>
                <a:latin typeface="+mn-lt"/>
                <a:ea typeface="Calibri" panose="020F0502020204030204" pitchFamily="34" charset="0"/>
                <a:cs typeface="Times New Roman" panose="02020603050405020304" pitchFamily="18" charset="0"/>
              </a:rPr>
              <a:t>1.2. </a:t>
            </a:r>
            <a:r>
              <a:rPr lang="pt-BR" sz="1800" dirty="0">
                <a:effectLst/>
                <a:latin typeface="+mn-lt"/>
                <a:ea typeface="Calibri" panose="020F0502020204030204" pitchFamily="34" charset="0"/>
                <a:cs typeface="Times New Roman" panose="02020603050405020304" pitchFamily="18" charset="0"/>
              </a:rPr>
              <a:t>Evidenciada clara ofensa à honra subjetiva da apelante, </a:t>
            </a:r>
            <a:r>
              <a:rPr lang="pt-BR" sz="1800" u="sng" dirty="0">
                <a:effectLst/>
                <a:latin typeface="+mn-lt"/>
                <a:ea typeface="Calibri" panose="020F0502020204030204" pitchFamily="34" charset="0"/>
                <a:cs typeface="Times New Roman" panose="02020603050405020304" pitchFamily="18" charset="0"/>
              </a:rPr>
              <a:t>chamada de </a:t>
            </a:r>
            <a:r>
              <a:rPr lang="pt-BR" sz="1800" b="1" i="1" u="sng" dirty="0">
                <a:effectLst/>
                <a:latin typeface="+mn-lt"/>
                <a:ea typeface="Calibri" panose="020F0502020204030204" pitchFamily="34" charset="0"/>
                <a:cs typeface="Times New Roman" panose="02020603050405020304" pitchFamily="18" charset="0"/>
              </a:rPr>
              <a:t>mal-amada</a:t>
            </a:r>
            <a:r>
              <a:rPr lang="pt-BR" sz="1800" b="1" u="sng" dirty="0">
                <a:effectLst/>
                <a:latin typeface="+mn-lt"/>
                <a:ea typeface="Calibri" panose="020F0502020204030204" pitchFamily="34" charset="0"/>
                <a:cs typeface="Times New Roman" panose="02020603050405020304" pitchFamily="18" charset="0"/>
              </a:rPr>
              <a:t> </a:t>
            </a:r>
            <a:r>
              <a:rPr lang="pt-BR" sz="1800" u="sng" dirty="0">
                <a:effectLst/>
                <a:latin typeface="+mn-lt"/>
                <a:ea typeface="Calibri" panose="020F0502020204030204" pitchFamily="34" charset="0"/>
                <a:cs typeface="Times New Roman" panose="02020603050405020304" pitchFamily="18" charset="0"/>
              </a:rPr>
              <a:t>agregada ao comentário de </a:t>
            </a:r>
            <a:r>
              <a:rPr lang="pt-BR" sz="1800" i="1" u="sng" dirty="0">
                <a:effectLst/>
                <a:latin typeface="+mn-lt"/>
                <a:ea typeface="Calibri" panose="020F0502020204030204" pitchFamily="34" charset="0"/>
                <a:cs typeface="Times New Roman" panose="02020603050405020304" pitchFamily="18" charset="0"/>
              </a:rPr>
              <a:t>é falta de</a:t>
            </a:r>
            <a:r>
              <a:rPr lang="pt-BR" sz="1800" u="sng" dirty="0">
                <a:effectLst/>
                <a:latin typeface="+mn-lt"/>
                <a:ea typeface="Calibri" panose="020F0502020204030204" pitchFamily="34" charset="0"/>
                <a:cs typeface="Times New Roman" panose="02020603050405020304" pitchFamily="18" charset="0"/>
              </a:rPr>
              <a:t>..., fazendo os apelados sinal com as mãos indicando </a:t>
            </a:r>
            <a:r>
              <a:rPr lang="pt-BR" sz="1800" i="1" u="sng" dirty="0">
                <a:effectLst/>
                <a:latin typeface="+mn-lt"/>
                <a:ea typeface="Calibri" panose="020F0502020204030204" pitchFamily="34" charset="0"/>
                <a:cs typeface="Times New Roman" panose="02020603050405020304" pitchFamily="18" charset="0"/>
              </a:rPr>
              <a:t>sexo</a:t>
            </a:r>
            <a:r>
              <a:rPr lang="pt-BR" sz="1800" dirty="0">
                <a:effectLst/>
                <a:latin typeface="+mn-lt"/>
                <a:ea typeface="Calibri" panose="020F0502020204030204" pitchFamily="34" charset="0"/>
                <a:cs typeface="Times New Roman" panose="02020603050405020304" pitchFamily="18" charset="0"/>
              </a:rPr>
              <a:t> </a:t>
            </a:r>
            <a:r>
              <a:rPr lang="pt-BR" sz="1800" u="sng" dirty="0">
                <a:effectLst/>
                <a:latin typeface="+mn-lt"/>
                <a:ea typeface="Calibri" panose="020F0502020204030204" pitchFamily="34" charset="0"/>
                <a:cs typeface="Times New Roman" panose="02020603050405020304" pitchFamily="18" charset="0"/>
              </a:rPr>
              <a:t>e </a:t>
            </a:r>
            <a:r>
              <a:rPr lang="pt-BR" sz="1800" i="1" u="sng" dirty="0">
                <a:effectLst/>
                <a:latin typeface="+mn-lt"/>
                <a:ea typeface="Calibri" panose="020F0502020204030204" pitchFamily="34" charset="0"/>
                <a:cs typeface="Times New Roman" panose="02020603050405020304" pitchFamily="18" charset="0"/>
              </a:rPr>
              <a:t>rapariga</a:t>
            </a:r>
            <a:r>
              <a:rPr lang="pt-BR" sz="1800" dirty="0">
                <a:effectLst/>
                <a:latin typeface="+mn-lt"/>
                <a:ea typeface="Calibri" panose="020F0502020204030204" pitchFamily="34" charset="0"/>
                <a:cs typeface="Times New Roman" panose="02020603050405020304" pitchFamily="18" charset="0"/>
              </a:rPr>
              <a:t>, atingindo atributos da personalidade da autora. Hipótese em que os insultos à autora perante os milhares de seguidores das redes sociais dos apelados - primeiro apelado com 10.300 seguidores e segundo apelado com </a:t>
            </a:r>
            <a:r>
              <a:rPr lang="pt-BR" sz="1800" u="sng" dirty="0">
                <a:effectLst/>
                <a:latin typeface="+mn-lt"/>
                <a:ea typeface="Calibri" panose="020F0502020204030204" pitchFamily="34" charset="0"/>
                <a:cs typeface="Times New Roman" panose="02020603050405020304" pitchFamily="18" charset="0"/>
              </a:rPr>
              <a:t>18.300 seguidores</a:t>
            </a:r>
            <a:r>
              <a:rPr lang="pt-BR" sz="1800" dirty="0">
                <a:effectLst/>
                <a:latin typeface="+mn-lt"/>
                <a:ea typeface="Calibri" panose="020F0502020204030204" pitchFamily="34" charset="0"/>
                <a:cs typeface="Times New Roman" panose="02020603050405020304" pitchFamily="18" charset="0"/>
              </a:rPr>
              <a:t> no ano de 2019 - intensificam as lesões  e </a:t>
            </a:r>
            <a:r>
              <a:rPr lang="pt-BR" sz="1800" u="sng" dirty="0">
                <a:effectLst/>
                <a:latin typeface="+mn-lt"/>
                <a:ea typeface="Calibri" panose="020F0502020204030204" pitchFamily="34" charset="0"/>
                <a:cs typeface="Times New Roman" panose="02020603050405020304" pitchFamily="18" charset="0"/>
              </a:rPr>
              <a:t>agravam o dano</a:t>
            </a:r>
            <a:r>
              <a:rPr lang="pt-BR" sz="1800" dirty="0">
                <a:effectLst/>
                <a:latin typeface="+mn-lt"/>
                <a:ea typeface="Calibri" panose="020F0502020204030204" pitchFamily="34" charset="0"/>
                <a:cs typeface="Times New Roman" panose="02020603050405020304" pitchFamily="18" charset="0"/>
              </a:rPr>
              <a:t>. Indenização no valor em R$2.000,00 para cada réu. </a:t>
            </a:r>
            <a:r>
              <a:rPr lang="pt-BR" sz="1800" dirty="0">
                <a:solidFill>
                  <a:srgbClr val="FFC000"/>
                </a:solidFill>
                <a:effectLst/>
                <a:latin typeface="+mn-lt"/>
                <a:ea typeface="Calibri" panose="020F0502020204030204" pitchFamily="34" charset="0"/>
                <a:cs typeface="Times New Roman" panose="02020603050405020304" pitchFamily="18" charset="0"/>
              </a:rPr>
              <a:t>(</a:t>
            </a:r>
            <a:r>
              <a:rPr lang="pt-BR" sz="1800" dirty="0" err="1">
                <a:solidFill>
                  <a:srgbClr val="FFC000"/>
                </a:solidFill>
                <a:effectLst/>
                <a:latin typeface="+mn-lt"/>
                <a:ea typeface="Calibri" panose="020F0502020204030204" pitchFamily="34" charset="0"/>
                <a:cs typeface="Times New Roman" panose="02020603050405020304" pitchFamily="18" charset="0"/>
              </a:rPr>
              <a:t>TJDFTm</a:t>
            </a:r>
            <a:r>
              <a:rPr lang="pt-BR" sz="1800" dirty="0">
                <a:solidFill>
                  <a:srgbClr val="FFC000"/>
                </a:solidFill>
                <a:effectLst/>
                <a:latin typeface="+mn-lt"/>
                <a:ea typeface="Calibri" panose="020F0502020204030204" pitchFamily="34" charset="0"/>
                <a:cs typeface="Times New Roman" panose="02020603050405020304" pitchFamily="18" charset="0"/>
              </a:rPr>
              <a:t> Ac. 1353614, 07045071820198070004, 5ª T. Cível, DJE: 30/7/2021) </a:t>
            </a:r>
          </a:p>
          <a:p>
            <a:pPr marL="0" indent="0">
              <a:buNone/>
            </a:pPr>
            <a:endParaRPr lang="pt-BR" sz="2400" dirty="0">
              <a:solidFill>
                <a:schemeClr val="bg2">
                  <a:lumMod val="20000"/>
                  <a:lumOff val="80000"/>
                </a:schemeClr>
              </a:solidFill>
            </a:endParaRPr>
          </a:p>
          <a:p>
            <a:pPr marL="0" indent="0">
              <a:buNone/>
            </a:pPr>
            <a:endParaRPr lang="pt-BR" sz="2400" dirty="0">
              <a:latin typeface="Tempus Sans ITC" panose="04020404030D07020202" pitchFamily="82" charset="0"/>
            </a:endParaRPr>
          </a:p>
          <a:p>
            <a:endParaRPr lang="pt-BR" sz="2200" dirty="0"/>
          </a:p>
          <a:p>
            <a:endParaRPr lang="pt-BR" sz="2200" dirty="0"/>
          </a:p>
          <a:p>
            <a:endParaRPr lang="pt-BR" sz="2200" dirty="0"/>
          </a:p>
          <a:p>
            <a:pPr marL="0" indent="0">
              <a:buNone/>
            </a:pPr>
            <a:endParaRPr lang="pt-BR" dirty="0">
              <a:solidFill>
                <a:schemeClr val="bg2">
                  <a:lumMod val="20000"/>
                  <a:lumOff val="80000"/>
                </a:schemeClr>
              </a:solidFill>
            </a:endParaRPr>
          </a:p>
          <a:p>
            <a:pPr marL="0" indent="0">
              <a:buNone/>
            </a:pPr>
            <a:endParaRPr lang="pt-BR" dirty="0"/>
          </a:p>
          <a:p>
            <a:endParaRPr lang="pt-BR" dirty="0"/>
          </a:p>
        </p:txBody>
      </p:sp>
    </p:spTree>
    <p:extLst>
      <p:ext uri="{BB962C8B-B14F-4D97-AF65-F5344CB8AC3E}">
        <p14:creationId xmlns:p14="http://schemas.microsoft.com/office/powerpoint/2010/main" val="1905218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CF207C-F07B-4541-BF96-7F6A25527B7A}"/>
              </a:ext>
            </a:extLst>
          </p:cNvPr>
          <p:cNvSpPr>
            <a:spLocks noGrp="1"/>
          </p:cNvSpPr>
          <p:nvPr>
            <p:ph type="title"/>
          </p:nvPr>
        </p:nvSpPr>
        <p:spPr>
          <a:xfrm>
            <a:off x="536927" y="766622"/>
            <a:ext cx="9404723" cy="1400530"/>
          </a:xfrm>
        </p:spPr>
        <p:txBody>
          <a:bodyPr/>
          <a:lstStyle/>
          <a:p>
            <a:r>
              <a:rPr lang="pt-BR" sz="2800" dirty="0">
                <a:solidFill>
                  <a:srgbClr val="FFFF00"/>
                </a:solidFill>
                <a:effectLst/>
                <a:latin typeface="+mn-lt"/>
                <a:ea typeface="Calibri" panose="020F0502020204030204" pitchFamily="34" charset="0"/>
                <a:cs typeface="Times New Roman" panose="02020603050405020304" pitchFamily="18" charset="0"/>
              </a:rPr>
              <a:t>E quando for um mero desabafo </a:t>
            </a:r>
            <a:br>
              <a:rPr lang="pt-BR" sz="2800" dirty="0">
                <a:solidFill>
                  <a:srgbClr val="FFFF00"/>
                </a:solidFill>
                <a:effectLst/>
                <a:latin typeface="+mn-lt"/>
                <a:ea typeface="Calibri" panose="020F0502020204030204" pitchFamily="34" charset="0"/>
                <a:cs typeface="Times New Roman" panose="02020603050405020304" pitchFamily="18" charset="0"/>
              </a:rPr>
            </a:br>
            <a:r>
              <a:rPr lang="pt-BR" sz="2800" dirty="0">
                <a:solidFill>
                  <a:srgbClr val="FFFF00"/>
                </a:solidFill>
                <a:latin typeface="+mn-lt"/>
                <a:ea typeface="Calibri" panose="020F0502020204030204" pitchFamily="34" charset="0"/>
                <a:cs typeface="Times New Roman" panose="02020603050405020304" pitchFamily="18" charset="0"/>
              </a:rPr>
              <a:t>com </a:t>
            </a:r>
            <a:r>
              <a:rPr lang="pt-BR" sz="2800" dirty="0">
                <a:solidFill>
                  <a:srgbClr val="FFFF00"/>
                </a:solidFill>
                <a:effectLst/>
                <a:latin typeface="+mn-lt"/>
                <a:ea typeface="Calibri" panose="020F0502020204030204" pitchFamily="34" charset="0"/>
                <a:cs typeface="Times New Roman" panose="02020603050405020304" pitchFamily="18" charset="0"/>
              </a:rPr>
              <a:t>poucas curtidas?</a:t>
            </a:r>
            <a:br>
              <a:rPr lang="pt-BR" sz="2800" dirty="0">
                <a:solidFill>
                  <a:srgbClr val="FFFF00"/>
                </a:solidFill>
                <a:effectLst/>
                <a:latin typeface="+mn-lt"/>
                <a:ea typeface="Calibri" panose="020F0502020204030204" pitchFamily="34" charset="0"/>
                <a:cs typeface="Times New Roman" panose="02020603050405020304" pitchFamily="18" charset="0"/>
              </a:rPr>
            </a:br>
            <a:br>
              <a:rPr lang="pt-BR" sz="2800" dirty="0">
                <a:solidFill>
                  <a:srgbClr val="FFFF00"/>
                </a:solidFill>
                <a:latin typeface="+mn-lt"/>
                <a:ea typeface="Calibri" panose="020F0502020204030204" pitchFamily="34" charset="0"/>
                <a:cs typeface="Times New Roman" panose="02020603050405020304" pitchFamily="18" charset="0"/>
              </a:rPr>
            </a:br>
            <a:endParaRPr lang="pt-BR" sz="2800" dirty="0">
              <a:solidFill>
                <a:srgbClr val="FFFF00"/>
              </a:solidFill>
              <a:latin typeface="+mn-lt"/>
            </a:endParaRPr>
          </a:p>
        </p:txBody>
      </p:sp>
      <p:sp>
        <p:nvSpPr>
          <p:cNvPr id="3" name="Espaço Reservado para Conteúdo 2">
            <a:extLst>
              <a:ext uri="{FF2B5EF4-FFF2-40B4-BE49-F238E27FC236}">
                <a16:creationId xmlns:a16="http://schemas.microsoft.com/office/drawing/2014/main" id="{BEA739EF-523D-420C-923E-DA426EEB0E84}"/>
              </a:ext>
            </a:extLst>
          </p:cNvPr>
          <p:cNvSpPr>
            <a:spLocks noGrp="1"/>
          </p:cNvSpPr>
          <p:nvPr>
            <p:ph idx="1"/>
          </p:nvPr>
        </p:nvSpPr>
        <p:spPr>
          <a:xfrm>
            <a:off x="86544" y="2852613"/>
            <a:ext cx="8102114" cy="4571555"/>
          </a:xfrm>
        </p:spPr>
        <p:txBody>
          <a:bodyPr>
            <a:normAutofit/>
          </a:bodyPr>
          <a:lstStyle/>
          <a:p>
            <a:pPr algn="just">
              <a:lnSpc>
                <a:spcPct val="115000"/>
              </a:lnSpc>
              <a:spcAft>
                <a:spcPts val="1000"/>
              </a:spcAft>
            </a:pPr>
            <a:r>
              <a:rPr lang="pt-BR" dirty="0">
                <a:effectLst/>
                <a:latin typeface="+mn-lt"/>
                <a:ea typeface="Calibri" panose="020F0502020204030204" pitchFamily="34" charset="0"/>
                <a:cs typeface="Times New Roman" panose="02020603050405020304" pitchFamily="18" charset="0"/>
              </a:rPr>
              <a:t>OPINIÃO EM REDES SOCIAIS. JUSTA CAUSA. </a:t>
            </a:r>
          </a:p>
          <a:p>
            <a:pPr algn="just">
              <a:lnSpc>
                <a:spcPct val="115000"/>
              </a:lnSpc>
              <a:spcAft>
                <a:spcPts val="1000"/>
              </a:spcAft>
            </a:pPr>
            <a:r>
              <a:rPr lang="pt-BR" dirty="0">
                <a:effectLst/>
                <a:latin typeface="+mn-lt"/>
                <a:ea typeface="Calibri" panose="020F0502020204030204" pitchFamily="34" charset="0"/>
                <a:cs typeface="Times New Roman" panose="02020603050405020304" pitchFamily="18" charset="0"/>
              </a:rPr>
              <a:t>Comprovado que a manifestação do trabalhador não se tratou de ofensa pessoal, mas </a:t>
            </a:r>
            <a:r>
              <a:rPr lang="pt-BR" u="sng" dirty="0">
                <a:effectLst/>
                <a:latin typeface="+mn-lt"/>
                <a:ea typeface="Calibri" panose="020F0502020204030204" pitchFamily="34" charset="0"/>
                <a:cs typeface="Times New Roman" panose="02020603050405020304" pitchFamily="18" charset="0"/>
              </a:rPr>
              <a:t>simples desabafo pessoal</a:t>
            </a:r>
            <a:r>
              <a:rPr lang="pt-BR" dirty="0">
                <a:effectLst/>
                <a:latin typeface="+mn-lt"/>
                <a:ea typeface="Calibri" panose="020F0502020204030204" pitchFamily="34" charset="0"/>
                <a:cs typeface="Times New Roman" panose="02020603050405020304" pitchFamily="18" charset="0"/>
              </a:rPr>
              <a:t>, </a:t>
            </a:r>
            <a:r>
              <a:rPr lang="pt-BR" u="sng" dirty="0">
                <a:effectLst/>
                <a:latin typeface="+mn-lt"/>
                <a:ea typeface="Calibri" panose="020F0502020204030204" pitchFamily="34" charset="0"/>
                <a:cs typeface="Times New Roman" panose="02020603050405020304" pitchFamily="18" charset="0"/>
              </a:rPr>
              <a:t>sem a utilização de palavras de baixo calão</a:t>
            </a:r>
            <a:r>
              <a:rPr lang="pt-BR" dirty="0">
                <a:effectLst/>
                <a:latin typeface="+mn-lt"/>
                <a:ea typeface="Calibri" panose="020F0502020204030204" pitchFamily="34" charset="0"/>
                <a:cs typeface="Times New Roman" panose="02020603050405020304" pitchFamily="18" charset="0"/>
              </a:rPr>
              <a:t>, acrescido ao fato de que foram </a:t>
            </a:r>
            <a:r>
              <a:rPr lang="pt-BR" b="1" u="sng" dirty="0">
                <a:effectLst/>
                <a:latin typeface="+mn-lt"/>
                <a:ea typeface="Calibri" panose="020F0502020204030204" pitchFamily="34" charset="0"/>
                <a:cs typeface="Times New Roman" panose="02020603050405020304" pitchFamily="18" charset="0"/>
              </a:rPr>
              <a:t>poucas "curtidas"</a:t>
            </a:r>
            <a:r>
              <a:rPr lang="pt-BR" b="1" dirty="0">
                <a:effectLst/>
                <a:latin typeface="+mn-lt"/>
                <a:ea typeface="Calibri" panose="020F0502020204030204" pitchFamily="34" charset="0"/>
                <a:cs typeface="Times New Roman" panose="02020603050405020304" pitchFamily="18" charset="0"/>
              </a:rPr>
              <a:t> </a:t>
            </a:r>
            <a:r>
              <a:rPr lang="pt-BR" dirty="0">
                <a:effectLst/>
                <a:latin typeface="+mn-lt"/>
                <a:ea typeface="Calibri" panose="020F0502020204030204" pitchFamily="34" charset="0"/>
                <a:cs typeface="Times New Roman" panose="02020603050405020304" pitchFamily="18" charset="0"/>
              </a:rPr>
              <a:t>e </a:t>
            </a:r>
            <a:r>
              <a:rPr lang="pt-BR" u="sng" dirty="0">
                <a:effectLst/>
                <a:latin typeface="+mn-lt"/>
                <a:ea typeface="Calibri" panose="020F0502020204030204" pitchFamily="34" charset="0"/>
                <a:cs typeface="Times New Roman" panose="02020603050405020304" pitchFamily="18" charset="0"/>
              </a:rPr>
              <a:t>nenhum comentário depreciativo</a:t>
            </a:r>
            <a:r>
              <a:rPr lang="pt-BR" dirty="0">
                <a:effectLst/>
                <a:latin typeface="+mn-lt"/>
                <a:ea typeface="Calibri" panose="020F0502020204030204" pitchFamily="34" charset="0"/>
                <a:cs typeface="Times New Roman" panose="02020603050405020304" pitchFamily="18" charset="0"/>
              </a:rPr>
              <a:t>, conclui-se que </a:t>
            </a:r>
            <a:r>
              <a:rPr lang="pt-BR" b="1" dirty="0">
                <a:effectLst/>
                <a:latin typeface="+mn-lt"/>
                <a:ea typeface="Calibri" panose="020F0502020204030204" pitchFamily="34" charset="0"/>
                <a:cs typeface="Times New Roman" panose="02020603050405020304" pitchFamily="18" charset="0"/>
              </a:rPr>
              <a:t>não</a:t>
            </a:r>
            <a:r>
              <a:rPr lang="pt-BR" dirty="0">
                <a:effectLst/>
                <a:latin typeface="+mn-lt"/>
                <a:ea typeface="Calibri" panose="020F0502020204030204" pitchFamily="34" charset="0"/>
                <a:cs typeface="Times New Roman" panose="02020603050405020304" pitchFamily="18" charset="0"/>
              </a:rPr>
              <a:t> houve repercussão suficiente para macular a imagem da empregadora. </a:t>
            </a:r>
          </a:p>
          <a:p>
            <a:pPr algn="just">
              <a:lnSpc>
                <a:spcPct val="115000"/>
              </a:lnSpc>
              <a:spcAft>
                <a:spcPts val="1000"/>
              </a:spcAft>
            </a:pPr>
            <a:r>
              <a:rPr lang="pt-BR" sz="1600" dirty="0">
                <a:solidFill>
                  <a:schemeClr val="tx1">
                    <a:lumMod val="85000"/>
                  </a:schemeClr>
                </a:solidFill>
                <a:effectLst/>
                <a:latin typeface="+mn-lt"/>
                <a:ea typeface="Calibri" panose="020F0502020204030204" pitchFamily="34" charset="0"/>
                <a:cs typeface="Times New Roman" panose="02020603050405020304" pitchFamily="18" charset="0"/>
              </a:rPr>
              <a:t>(TRT-15. RO: 0010474-87.2015.5.15.0090, DJ: 06/02/2017)</a:t>
            </a:r>
          </a:p>
          <a:p>
            <a:pPr algn="just">
              <a:lnSpc>
                <a:spcPct val="115000"/>
              </a:lnSpc>
              <a:spcAft>
                <a:spcPts val="1000"/>
              </a:spcAft>
            </a:pP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pt-BR" dirty="0"/>
          </a:p>
        </p:txBody>
      </p:sp>
    </p:spTree>
    <p:extLst>
      <p:ext uri="{BB962C8B-B14F-4D97-AF65-F5344CB8AC3E}">
        <p14:creationId xmlns:p14="http://schemas.microsoft.com/office/powerpoint/2010/main" val="16934698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03312" y="646386"/>
            <a:ext cx="9396522" cy="5602014"/>
          </a:xfrm>
        </p:spPr>
        <p:txBody>
          <a:bodyPr>
            <a:normAutofit/>
          </a:bodyPr>
          <a:lstStyle/>
          <a:p>
            <a:r>
              <a:rPr lang="pt-BR" sz="2800" b="1" i="1" dirty="0" err="1">
                <a:solidFill>
                  <a:srgbClr val="FFFF00"/>
                </a:solidFill>
                <a:effectLst/>
                <a:latin typeface="+mn-lt"/>
                <a:ea typeface="Calibri" panose="020F0502020204030204" pitchFamily="34" charset="0"/>
                <a:cs typeface="Times New Roman" panose="02020603050405020304" pitchFamily="18" charset="0"/>
              </a:rPr>
              <a:t>Neminem</a:t>
            </a:r>
            <a:r>
              <a:rPr lang="pt-BR" sz="2800" b="1" i="1" dirty="0">
                <a:solidFill>
                  <a:srgbClr val="FFFF00"/>
                </a:solidFill>
                <a:effectLst/>
                <a:latin typeface="+mn-lt"/>
                <a:ea typeface="Calibri" panose="020F0502020204030204" pitchFamily="34" charset="0"/>
                <a:cs typeface="Times New Roman" panose="02020603050405020304" pitchFamily="18" charset="0"/>
              </a:rPr>
              <a:t> </a:t>
            </a:r>
            <a:r>
              <a:rPr lang="pt-BR" sz="2800" b="1" i="1" dirty="0" err="1">
                <a:solidFill>
                  <a:srgbClr val="FFFF00"/>
                </a:solidFill>
                <a:effectLst/>
                <a:latin typeface="+mn-lt"/>
                <a:ea typeface="Calibri" panose="020F0502020204030204" pitchFamily="34" charset="0"/>
                <a:cs typeface="Times New Roman" panose="02020603050405020304" pitchFamily="18" charset="0"/>
              </a:rPr>
              <a:t>laedere</a:t>
            </a:r>
            <a:r>
              <a:rPr lang="pt-BR" sz="2800" b="1" i="1" dirty="0">
                <a:effectLst/>
                <a:latin typeface="+mn-lt"/>
                <a:ea typeface="Calibri" panose="020F0502020204030204" pitchFamily="34" charset="0"/>
                <a:cs typeface="Times New Roman" panose="02020603050405020304" pitchFamily="18" charset="0"/>
              </a:rPr>
              <a:t>:</a:t>
            </a:r>
            <a:endParaRPr lang="pt-BR" sz="2800" dirty="0">
              <a:effectLst/>
              <a:latin typeface="+mn-lt"/>
              <a:ea typeface="Calibri" panose="020F0502020204030204" pitchFamily="34" charset="0"/>
              <a:cs typeface="Times New Roman" panose="02020603050405020304" pitchFamily="18" charset="0"/>
            </a:endParaRPr>
          </a:p>
          <a:p>
            <a:pPr marL="0" indent="0">
              <a:buNone/>
            </a:pPr>
            <a:endParaRPr lang="pt-BR" sz="2800" dirty="0">
              <a:latin typeface="+mn-lt"/>
            </a:endParaRPr>
          </a:p>
          <a:p>
            <a:pPr marL="0" indent="0">
              <a:lnSpc>
                <a:spcPct val="115000"/>
              </a:lnSpc>
              <a:spcAft>
                <a:spcPts val="1000"/>
              </a:spcAft>
              <a:buNone/>
            </a:pPr>
            <a:r>
              <a:rPr lang="pt-BR" sz="2800" dirty="0">
                <a:effectLst/>
                <a:latin typeface="+mn-lt"/>
                <a:ea typeface="Calibri" panose="020F0502020204030204" pitchFamily="34" charset="0"/>
                <a:cs typeface="Times New Roman" panose="02020603050405020304" pitchFamily="18" charset="0"/>
              </a:rPr>
              <a:t>Dano moral </a:t>
            </a:r>
            <a:r>
              <a:rPr lang="pt-BR" sz="2400" dirty="0">
                <a:effectLst/>
                <a:latin typeface="+mn-lt"/>
                <a:ea typeface="Calibri" panose="020F0502020204030204" pitchFamily="34" charset="0"/>
                <a:cs typeface="Times New Roman" panose="02020603050405020304" pitchFamily="18" charset="0"/>
              </a:rPr>
              <a:t>por:</a:t>
            </a:r>
          </a:p>
          <a:p>
            <a:pPr>
              <a:lnSpc>
                <a:spcPct val="115000"/>
              </a:lnSpc>
              <a:spcAft>
                <a:spcPts val="1000"/>
              </a:spcAft>
            </a:pPr>
            <a:r>
              <a:rPr lang="pt-BR" sz="2800" dirty="0">
                <a:latin typeface="+mn-lt"/>
                <a:ea typeface="Calibri" panose="020F0502020204030204" pitchFamily="34" charset="0"/>
                <a:cs typeface="Times New Roman" panose="02020603050405020304" pitchFamily="18" charset="0"/>
              </a:rPr>
              <a:t>a</a:t>
            </a:r>
            <a:r>
              <a:rPr lang="pt-BR" sz="2800" dirty="0">
                <a:effectLst/>
                <a:latin typeface="+mn-lt"/>
                <a:ea typeface="Calibri" panose="020F0502020204030204" pitchFamily="34" charset="0"/>
                <a:cs typeface="Times New Roman" panose="02020603050405020304" pitchFamily="18" charset="0"/>
              </a:rPr>
              <a:t>to ilícito  </a:t>
            </a:r>
            <a:r>
              <a:rPr lang="pt-BR" sz="2800" b="1" dirty="0">
                <a:solidFill>
                  <a:srgbClr val="FFC000"/>
                </a:solidFill>
                <a:effectLst/>
                <a:latin typeface="+mn-lt"/>
                <a:ea typeface="Calibri" panose="020F0502020204030204" pitchFamily="34" charset="0"/>
                <a:cs typeface="Times New Roman" panose="02020603050405020304" pitchFamily="18" charset="0"/>
              </a:rPr>
              <a:t>ou</a:t>
            </a:r>
            <a:r>
              <a:rPr lang="pt-BR" sz="2800" dirty="0">
                <a:effectLst/>
                <a:latin typeface="+mn-lt"/>
                <a:ea typeface="Calibri" panose="020F0502020204030204" pitchFamily="34" charset="0"/>
                <a:cs typeface="Times New Roman" panose="02020603050405020304" pitchFamily="18" charset="0"/>
              </a:rPr>
              <a:t>  </a:t>
            </a:r>
          </a:p>
          <a:p>
            <a:pPr>
              <a:lnSpc>
                <a:spcPct val="115000"/>
              </a:lnSpc>
              <a:spcAft>
                <a:spcPts val="1000"/>
              </a:spcAft>
            </a:pPr>
            <a:r>
              <a:rPr lang="pt-BR" sz="2800" dirty="0">
                <a:effectLst/>
                <a:latin typeface="+mn-lt"/>
                <a:ea typeface="Calibri" panose="020F0502020204030204" pitchFamily="34" charset="0"/>
                <a:cs typeface="Times New Roman" panose="02020603050405020304" pitchFamily="18" charset="0"/>
              </a:rPr>
              <a:t>exercício abusivo de direito</a:t>
            </a:r>
          </a:p>
          <a:p>
            <a:pPr marL="0" indent="0">
              <a:buNone/>
            </a:pPr>
            <a:endParaRPr lang="pt-BR" dirty="0"/>
          </a:p>
          <a:p>
            <a:pPr marL="0" indent="0">
              <a:buNone/>
            </a:pPr>
            <a:endParaRPr lang="pt-BR" dirty="0"/>
          </a:p>
        </p:txBody>
      </p:sp>
      <p:graphicFrame>
        <p:nvGraphicFramePr>
          <p:cNvPr id="2" name="Tabela 3">
            <a:extLst>
              <a:ext uri="{FF2B5EF4-FFF2-40B4-BE49-F238E27FC236}">
                <a16:creationId xmlns:a16="http://schemas.microsoft.com/office/drawing/2014/main" id="{01D24CCC-6F5B-42C6-B7F8-075C20851013}"/>
              </a:ext>
            </a:extLst>
          </p:cNvPr>
          <p:cNvGraphicFramePr>
            <a:graphicFrameLocks noGrp="1"/>
          </p:cNvGraphicFramePr>
          <p:nvPr>
            <p:extLst>
              <p:ext uri="{D42A27DB-BD31-4B8C-83A1-F6EECF244321}">
                <p14:modId xmlns:p14="http://schemas.microsoft.com/office/powerpoint/2010/main" val="3478581502"/>
              </p:ext>
            </p:extLst>
          </p:nvPr>
        </p:nvGraphicFramePr>
        <p:xfrm>
          <a:off x="681091" y="4842164"/>
          <a:ext cx="10240964" cy="1737360"/>
        </p:xfrm>
        <a:graphic>
          <a:graphicData uri="http://schemas.openxmlformats.org/drawingml/2006/table">
            <a:tbl>
              <a:tblPr firstRow="1" bandRow="1">
                <a:tableStyleId>{5C22544A-7EE6-4342-B048-85BDC9FD1C3A}</a:tableStyleId>
              </a:tblPr>
              <a:tblGrid>
                <a:gridCol w="10240964">
                  <a:extLst>
                    <a:ext uri="{9D8B030D-6E8A-4147-A177-3AD203B41FA5}">
                      <a16:colId xmlns:a16="http://schemas.microsoft.com/office/drawing/2014/main" val="2506180339"/>
                    </a:ext>
                  </a:extLst>
                </a:gridCol>
              </a:tblGrid>
              <a:tr h="1123972">
                <a:tc>
                  <a:txBody>
                    <a:bodyPr/>
                    <a:lstStyle/>
                    <a:p>
                      <a:pPr algn="just"/>
                      <a:r>
                        <a:rPr lang="pt-BR" sz="1800" b="1" kern="1200" dirty="0">
                          <a:solidFill>
                            <a:schemeClr val="lt1"/>
                          </a:solidFill>
                          <a:effectLst/>
                          <a:latin typeface="+mn-lt"/>
                          <a:ea typeface="+mn-ea"/>
                          <a:cs typeface="+mn-cs"/>
                        </a:rPr>
                        <a:t>Art. 186. </a:t>
                      </a:r>
                      <a:r>
                        <a:rPr lang="pt-BR" sz="1800" b="0" kern="1200" dirty="0">
                          <a:solidFill>
                            <a:schemeClr val="lt1"/>
                          </a:solidFill>
                          <a:effectLst/>
                          <a:latin typeface="+mn-lt"/>
                          <a:ea typeface="+mn-ea"/>
                          <a:cs typeface="+mn-cs"/>
                        </a:rPr>
                        <a:t>Aquele que, por ação ou omissão voluntária, negligência ou imprudência, violar direito e causar dano a outrem, </a:t>
                      </a:r>
                      <a:r>
                        <a:rPr lang="pt-BR" sz="1800" b="0" u="sng" kern="1200" dirty="0">
                          <a:solidFill>
                            <a:schemeClr val="lt1"/>
                          </a:solidFill>
                          <a:effectLst/>
                          <a:latin typeface="+mn-lt"/>
                          <a:ea typeface="+mn-ea"/>
                          <a:cs typeface="+mn-cs"/>
                        </a:rPr>
                        <a:t>ainda que exclusivamente moral</a:t>
                      </a:r>
                      <a:r>
                        <a:rPr lang="pt-BR" sz="1800" b="0" kern="1200" dirty="0">
                          <a:solidFill>
                            <a:schemeClr val="lt1"/>
                          </a:solidFill>
                          <a:effectLst/>
                          <a:latin typeface="+mn-lt"/>
                          <a:ea typeface="+mn-ea"/>
                          <a:cs typeface="+mn-cs"/>
                        </a:rPr>
                        <a:t>, comete ato ilícito.</a:t>
                      </a:r>
                    </a:p>
                    <a:p>
                      <a:pPr algn="just"/>
                      <a:endParaRPr lang="pt-BR" sz="1800" b="0" kern="1200" dirty="0">
                        <a:solidFill>
                          <a:schemeClr val="lt1"/>
                        </a:solidFill>
                        <a:effectLst/>
                        <a:latin typeface="+mn-lt"/>
                        <a:ea typeface="+mn-ea"/>
                        <a:cs typeface="+mn-cs"/>
                      </a:endParaRPr>
                    </a:p>
                    <a:p>
                      <a:pPr algn="just"/>
                      <a:r>
                        <a:rPr lang="pt-BR" sz="1800" b="1" kern="1200" dirty="0">
                          <a:solidFill>
                            <a:schemeClr val="lt1"/>
                          </a:solidFill>
                          <a:effectLst/>
                          <a:latin typeface="+mn-lt"/>
                          <a:ea typeface="+mn-ea"/>
                          <a:cs typeface="+mn-cs"/>
                        </a:rPr>
                        <a:t>Art. 187. </a:t>
                      </a:r>
                      <a:r>
                        <a:rPr lang="pt-BR" sz="1800" b="0" kern="1200" dirty="0">
                          <a:solidFill>
                            <a:schemeClr val="lt1"/>
                          </a:solidFill>
                          <a:effectLst/>
                          <a:latin typeface="+mn-lt"/>
                          <a:ea typeface="+mn-ea"/>
                          <a:cs typeface="+mn-cs"/>
                        </a:rPr>
                        <a:t>Também comete ato ilícito o titular de um </a:t>
                      </a:r>
                      <a:r>
                        <a:rPr lang="pt-BR" sz="1800" b="0" kern="1200" dirty="0" err="1">
                          <a:solidFill>
                            <a:schemeClr val="lt1"/>
                          </a:solidFill>
                          <a:effectLst/>
                          <a:latin typeface="+mn-lt"/>
                          <a:ea typeface="+mn-ea"/>
                          <a:cs typeface="+mn-cs"/>
                        </a:rPr>
                        <a:t>dto</a:t>
                      </a:r>
                      <a:r>
                        <a:rPr lang="pt-BR" sz="1800" b="0" kern="1200" dirty="0">
                          <a:solidFill>
                            <a:schemeClr val="lt1"/>
                          </a:solidFill>
                          <a:effectLst/>
                          <a:latin typeface="+mn-lt"/>
                          <a:ea typeface="+mn-ea"/>
                          <a:cs typeface="+mn-cs"/>
                        </a:rPr>
                        <a:t> que, ao exercê-lo, excede manifestamente os limites impostos pelo seu fim </a:t>
                      </a:r>
                      <a:r>
                        <a:rPr lang="pt-BR" sz="1800" b="0" kern="1200" dirty="0" err="1">
                          <a:solidFill>
                            <a:schemeClr val="lt1"/>
                          </a:solidFill>
                          <a:effectLst/>
                          <a:latin typeface="+mn-lt"/>
                          <a:ea typeface="+mn-ea"/>
                          <a:cs typeface="+mn-cs"/>
                        </a:rPr>
                        <a:t>econ</a:t>
                      </a:r>
                      <a:r>
                        <a:rPr lang="pt-BR" sz="1800" b="0" kern="1200" dirty="0">
                          <a:solidFill>
                            <a:schemeClr val="lt1"/>
                          </a:solidFill>
                          <a:effectLst/>
                          <a:latin typeface="+mn-lt"/>
                          <a:ea typeface="+mn-ea"/>
                          <a:cs typeface="+mn-cs"/>
                        </a:rPr>
                        <a:t>/social, boa-fé ou bons costumes.</a:t>
                      </a:r>
                    </a:p>
                    <a:p>
                      <a:endParaRPr lang="pt-BR" b="0" dirty="0"/>
                    </a:p>
                  </a:txBody>
                  <a:tcPr>
                    <a:solidFill>
                      <a:srgbClr val="2D6362"/>
                    </a:solidFill>
                  </a:tcPr>
                </a:tc>
                <a:extLst>
                  <a:ext uri="{0D108BD9-81ED-4DB2-BD59-A6C34878D82A}">
                    <a16:rowId xmlns:a16="http://schemas.microsoft.com/office/drawing/2014/main" val="2491204712"/>
                  </a:ext>
                </a:extLst>
              </a:tr>
            </a:tbl>
          </a:graphicData>
        </a:graphic>
      </p:graphicFrame>
    </p:spTree>
    <p:extLst>
      <p:ext uri="{BB962C8B-B14F-4D97-AF65-F5344CB8AC3E}">
        <p14:creationId xmlns:p14="http://schemas.microsoft.com/office/powerpoint/2010/main" val="149103937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15607" y="599090"/>
            <a:ext cx="7878911" cy="5649310"/>
          </a:xfrm>
        </p:spPr>
        <p:txBody>
          <a:bodyPr>
            <a:normAutofit fontScale="92500"/>
          </a:bodyPr>
          <a:lstStyle/>
          <a:p>
            <a:pPr marL="0" indent="0">
              <a:buNone/>
            </a:pPr>
            <a:r>
              <a:rPr lang="pt-BR" sz="3200" b="1" dirty="0">
                <a:solidFill>
                  <a:srgbClr val="FFFF00"/>
                </a:solidFill>
                <a:effectLst/>
                <a:ea typeface="Calibri" panose="020F0502020204030204" pitchFamily="34" charset="0"/>
                <a:cs typeface="Times New Roman" panose="02020603050405020304" pitchFamily="18" charset="0"/>
              </a:rPr>
              <a:t>    Evolução do conceito de dano moral:</a:t>
            </a:r>
          </a:p>
          <a:p>
            <a:pPr marL="0" indent="0">
              <a:buNone/>
            </a:pPr>
            <a:endParaRPr lang="pt-BR" sz="2400" dirty="0"/>
          </a:p>
          <a:p>
            <a:pPr marL="457200" algn="just">
              <a:lnSpc>
                <a:spcPct val="115000"/>
              </a:lnSpc>
            </a:pPr>
            <a:r>
              <a:rPr lang="pt-BR" sz="2400" dirty="0">
                <a:effectLst/>
                <a:ea typeface="Calibri" panose="020F0502020204030204" pitchFamily="34" charset="0"/>
                <a:cs typeface="Times New Roman" panose="02020603050405020304" pitchFamily="18" charset="0"/>
              </a:rPr>
              <a:t>a) </a:t>
            </a:r>
            <a:r>
              <a:rPr lang="pt-BR" sz="2400" dirty="0" err="1">
                <a:effectLst/>
                <a:ea typeface="Calibri" panose="020F0502020204030204" pitchFamily="34" charset="0"/>
                <a:cs typeface="Times New Roman" panose="02020603050405020304" pitchFamily="18" charset="0"/>
              </a:rPr>
              <a:t>pretium</a:t>
            </a:r>
            <a:r>
              <a:rPr lang="pt-BR" sz="2400" dirty="0">
                <a:effectLst/>
                <a:ea typeface="Calibri" panose="020F0502020204030204" pitchFamily="34" charset="0"/>
                <a:cs typeface="Times New Roman" panose="02020603050405020304" pitchFamily="18" charset="0"/>
              </a:rPr>
              <a:t> </a:t>
            </a:r>
            <a:r>
              <a:rPr lang="pt-BR" sz="2400" dirty="0" err="1">
                <a:effectLst/>
                <a:ea typeface="Calibri" panose="020F0502020204030204" pitchFamily="34" charset="0"/>
                <a:cs typeface="Times New Roman" panose="02020603050405020304" pitchFamily="18" charset="0"/>
              </a:rPr>
              <a:t>doloris</a:t>
            </a:r>
            <a:r>
              <a:rPr lang="pt-BR" sz="2400" dirty="0">
                <a:effectLst/>
                <a:ea typeface="Calibri" panose="020F0502020204030204" pitchFamily="34" charset="0"/>
                <a:cs typeface="Times New Roman" panose="02020603050405020304" pitchFamily="18" charset="0"/>
              </a:rPr>
              <a:t> + não valoração econômica</a:t>
            </a:r>
          </a:p>
          <a:p>
            <a:pPr marL="114300" indent="0" algn="just">
              <a:lnSpc>
                <a:spcPct val="115000"/>
              </a:lnSpc>
              <a:buNone/>
            </a:pPr>
            <a:r>
              <a:rPr lang="pt-PT" sz="1800" i="1" dirty="0" err="1">
                <a:effectLst/>
                <a:ea typeface="Calibri" panose="020F0502020204030204" pitchFamily="34" charset="0"/>
                <a:cs typeface="Times New Roman" panose="02020603050405020304" pitchFamily="18" charset="0"/>
              </a:rPr>
              <a:t>Savatier</a:t>
            </a:r>
            <a:r>
              <a:rPr lang="pt-PT" sz="1800" dirty="0">
                <a:effectLst/>
                <a:ea typeface="Calibri" panose="020F0502020204030204" pitchFamily="34" charset="0"/>
                <a:cs typeface="Times New Roman" panose="02020603050405020304" pitchFamily="18" charset="0"/>
              </a:rPr>
              <a:t>:  </a:t>
            </a:r>
            <a:r>
              <a:rPr lang="pt-PT" sz="1800" i="1" dirty="0" err="1">
                <a:effectLst/>
                <a:ea typeface="Calibri" panose="020F0502020204030204" pitchFamily="34" charset="0"/>
                <a:cs typeface="Times New Roman" panose="02020603050405020304" pitchFamily="18" charset="0"/>
              </a:rPr>
              <a:t>qquer</a:t>
            </a:r>
            <a:r>
              <a:rPr lang="pt-PT" sz="1800" i="1" dirty="0">
                <a:effectLst/>
                <a:ea typeface="Calibri" panose="020F0502020204030204" pitchFamily="34" charset="0"/>
                <a:cs typeface="Times New Roman" panose="02020603050405020304" pitchFamily="18" charset="0"/>
              </a:rPr>
              <a:t> sofrimento humano não causado por perda pecuniária</a:t>
            </a:r>
          </a:p>
          <a:p>
            <a:pPr marL="114300" indent="0" algn="just">
              <a:lnSpc>
                <a:spcPct val="115000"/>
              </a:lnSpc>
              <a:spcAft>
                <a:spcPts val="1000"/>
              </a:spcAft>
              <a:buNone/>
            </a:pPr>
            <a:endParaRPr lang="pt-BR" sz="1800" i="1" dirty="0">
              <a:effectLst/>
              <a:ea typeface="Calibri" panose="020F0502020204030204" pitchFamily="34" charset="0"/>
              <a:cs typeface="Times New Roman" panose="02020603050405020304" pitchFamily="18" charset="0"/>
            </a:endParaRPr>
          </a:p>
          <a:p>
            <a:pPr marL="457200" algn="just">
              <a:lnSpc>
                <a:spcPct val="115000"/>
              </a:lnSpc>
            </a:pPr>
            <a:r>
              <a:rPr lang="pt-BR" sz="2400" dirty="0">
                <a:effectLst/>
                <a:ea typeface="Calibri" panose="020F0502020204030204" pitchFamily="34" charset="0"/>
                <a:cs typeface="Times New Roman" panose="02020603050405020304" pitchFamily="18" charset="0"/>
              </a:rPr>
              <a:t>b) violação da personalidade </a:t>
            </a:r>
            <a:r>
              <a:rPr lang="pt-BR" dirty="0">
                <a:effectLst/>
                <a:ea typeface="Calibri" panose="020F0502020204030204" pitchFamily="34" charset="0"/>
                <a:cs typeface="Times New Roman" panose="02020603050405020304" pitchFamily="18" charset="0"/>
              </a:rPr>
              <a:t>(Alemanha) </a:t>
            </a:r>
          </a:p>
          <a:p>
            <a:pPr marL="114300" indent="0" algn="just">
              <a:lnSpc>
                <a:spcPct val="115000"/>
              </a:lnSpc>
              <a:buNone/>
            </a:pPr>
            <a:r>
              <a:rPr lang="pt-BR" sz="1900" i="1" dirty="0">
                <a:solidFill>
                  <a:srgbClr val="FFC000"/>
                </a:solidFill>
                <a:effectLst/>
                <a:ea typeface="Calibri" panose="020F0502020204030204" pitchFamily="34" charset="0"/>
                <a:cs typeface="Times New Roman" panose="02020603050405020304" pitchFamily="18" charset="0"/>
              </a:rPr>
              <a:t>Art. 1º, III, CF: A Rep.BR tem como fundamento a dignidade da PH;</a:t>
            </a:r>
          </a:p>
          <a:p>
            <a:pPr marL="114300" indent="0" algn="just">
              <a:lnSpc>
                <a:spcPct val="115000"/>
              </a:lnSpc>
              <a:buNone/>
            </a:pPr>
            <a:endParaRPr lang="pt-BR" dirty="0">
              <a:effectLst/>
              <a:ea typeface="Calibri" panose="020F0502020204030204" pitchFamily="34" charset="0"/>
              <a:cs typeface="Times New Roman" panose="02020603050405020304" pitchFamily="18" charset="0"/>
            </a:endParaRPr>
          </a:p>
          <a:p>
            <a:pPr marL="457200" algn="just">
              <a:lnSpc>
                <a:spcPct val="115000"/>
              </a:lnSpc>
              <a:spcAft>
                <a:spcPts val="1000"/>
              </a:spcAft>
            </a:pPr>
            <a:r>
              <a:rPr lang="pt-BR" sz="2400" dirty="0">
                <a:effectLst/>
                <a:ea typeface="Calibri" panose="020F0502020204030204" pitchFamily="34" charset="0"/>
                <a:cs typeface="Times New Roman" panose="02020603050405020304" pitchFamily="18" charset="0"/>
              </a:rPr>
              <a:t>c) </a:t>
            </a:r>
            <a:r>
              <a:rPr lang="pt-BR" sz="2200" dirty="0">
                <a:effectLst/>
                <a:ea typeface="Calibri" panose="020F0502020204030204" pitchFamily="34" charset="0"/>
                <a:cs typeface="Times New Roman" panose="02020603050405020304" pitchFamily="18" charset="0"/>
              </a:rPr>
              <a:t>lesão a interesse existencial concretamente merecedor de tutela </a:t>
            </a:r>
            <a:r>
              <a:rPr lang="pt-BR" sz="2400" dirty="0">
                <a:effectLst/>
                <a:ea typeface="Calibri" panose="020F0502020204030204" pitchFamily="34" charset="0"/>
                <a:cs typeface="Times New Roman" panose="02020603050405020304" pitchFamily="18" charset="0"/>
              </a:rPr>
              <a:t>- </a:t>
            </a:r>
            <a:r>
              <a:rPr lang="pt-BR" i="1" dirty="0">
                <a:effectLst/>
                <a:ea typeface="Calibri" panose="020F0502020204030204" pitchFamily="34" charset="0"/>
                <a:cs typeface="Times New Roman" panose="02020603050405020304" pitchFamily="18" charset="0"/>
              </a:rPr>
              <a:t>*N. </a:t>
            </a:r>
            <a:r>
              <a:rPr lang="pt-BR" i="1" dirty="0" err="1">
                <a:effectLst/>
                <a:ea typeface="Calibri" panose="020F0502020204030204" pitchFamily="34" charset="0"/>
                <a:cs typeface="Times New Roman" panose="02020603050405020304" pitchFamily="18" charset="0"/>
              </a:rPr>
              <a:t>Rosenvald</a:t>
            </a:r>
            <a:endParaRPr lang="pt-BR" i="1" dirty="0">
              <a:effectLst/>
              <a:ea typeface="Calibri" panose="020F0502020204030204" pitchFamily="34" charset="0"/>
              <a:cs typeface="Times New Roman" panose="02020603050405020304" pitchFamily="18" charset="0"/>
            </a:endParaRPr>
          </a:p>
          <a:p>
            <a:pPr marL="0" indent="0">
              <a:buNone/>
            </a:pPr>
            <a:endParaRPr lang="pt-BR" dirty="0"/>
          </a:p>
        </p:txBody>
      </p:sp>
    </p:spTree>
    <p:extLst>
      <p:ext uri="{BB962C8B-B14F-4D97-AF65-F5344CB8AC3E}">
        <p14:creationId xmlns:p14="http://schemas.microsoft.com/office/powerpoint/2010/main" val="2626090897"/>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DD9CE3FB-C9E1-492C-AA08-E4B3A0FA3722}"/>
              </a:ext>
            </a:extLst>
          </p:cNvPr>
          <p:cNvSpPr txBox="1"/>
          <p:nvPr/>
        </p:nvSpPr>
        <p:spPr>
          <a:xfrm>
            <a:off x="400050" y="607353"/>
            <a:ext cx="8733559" cy="5807359"/>
          </a:xfrm>
          <a:prstGeom prst="rect">
            <a:avLst/>
          </a:prstGeom>
          <a:noFill/>
        </p:spPr>
        <p:txBody>
          <a:bodyPr wrap="square">
            <a:spAutoFit/>
          </a:bodyPr>
          <a:lstStyle/>
          <a:p>
            <a:pPr algn="just">
              <a:lnSpc>
                <a:spcPct val="115000"/>
              </a:lnSpc>
              <a:spcAft>
                <a:spcPts val="1000"/>
              </a:spcAft>
            </a:pPr>
            <a:r>
              <a:rPr lang="pt-BR" sz="2400" b="1" dirty="0">
                <a:solidFill>
                  <a:srgbClr val="FFFF00"/>
                </a:solidFill>
                <a:effectLst/>
                <a:latin typeface="Arial" panose="020B0604020202020204" pitchFamily="34" charset="0"/>
                <a:ea typeface="Calibri" panose="020F0502020204030204" pitchFamily="34" charset="0"/>
                <a:cs typeface="Arial" panose="020B0604020202020204" pitchFamily="34" charset="0"/>
              </a:rPr>
              <a:t>A prova é do dano </a:t>
            </a:r>
            <a:r>
              <a:rPr lang="pt-BR" sz="2400" dirty="0">
                <a:solidFill>
                  <a:srgbClr val="FFFF00"/>
                </a:solidFill>
                <a:effectLst/>
                <a:latin typeface="Arial" panose="020B0604020202020204" pitchFamily="34" charset="0"/>
                <a:ea typeface="Calibri" panose="020F0502020204030204" pitchFamily="34" charset="0"/>
                <a:cs typeface="Arial" panose="020B0604020202020204" pitchFamily="34" charset="0"/>
              </a:rPr>
              <a:t>(prejuízo) </a:t>
            </a:r>
            <a:r>
              <a:rPr lang="pt-BR" sz="2400" b="1" dirty="0">
                <a:solidFill>
                  <a:srgbClr val="FFFF00"/>
                </a:solidFill>
                <a:effectLst/>
                <a:latin typeface="Arial" panose="020B0604020202020204" pitchFamily="34" charset="0"/>
                <a:ea typeface="Calibri" panose="020F0502020204030204" pitchFamily="34" charset="0"/>
                <a:cs typeface="Arial" panose="020B0604020202020204" pitchFamily="34" charset="0"/>
              </a:rPr>
              <a:t>ou do fato </a:t>
            </a:r>
          </a:p>
          <a:p>
            <a:pPr algn="just">
              <a:lnSpc>
                <a:spcPct val="115000"/>
              </a:lnSpc>
              <a:spcAft>
                <a:spcPts val="1000"/>
              </a:spcAft>
            </a:pPr>
            <a:r>
              <a:rPr lang="pt-BR" sz="2400" dirty="0">
                <a:solidFill>
                  <a:srgbClr val="FFFF00"/>
                </a:solidFill>
                <a:effectLst/>
                <a:latin typeface="Arial" panose="020B0604020202020204" pitchFamily="34" charset="0"/>
                <a:ea typeface="Calibri" panose="020F0502020204030204" pitchFamily="34" charset="0"/>
                <a:cs typeface="Arial" panose="020B0604020202020204" pitchFamily="34" charset="0"/>
              </a:rPr>
              <a:t>(violador de um bem jurídico)</a:t>
            </a:r>
            <a:r>
              <a:rPr lang="pt-BR" sz="2400" b="1" dirty="0">
                <a:solidFill>
                  <a:srgbClr val="FFFF00"/>
                </a:solidFill>
                <a:effectLst/>
                <a:latin typeface="Arial" panose="020B0604020202020204" pitchFamily="34" charset="0"/>
                <a:ea typeface="Calibri" panose="020F0502020204030204" pitchFamily="34" charset="0"/>
                <a:cs typeface="Arial" panose="020B0604020202020204" pitchFamily="34" charset="0"/>
              </a:rPr>
              <a:t>?</a:t>
            </a:r>
          </a:p>
          <a:p>
            <a:pPr algn="just">
              <a:lnSpc>
                <a:spcPct val="115000"/>
              </a:lnSpc>
              <a:spcAft>
                <a:spcPts val="1000"/>
              </a:spcAft>
            </a:pPr>
            <a:endParaRPr lang="pt-BR" sz="24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pt-BR" sz="2400" dirty="0">
                <a:solidFill>
                  <a:srgbClr val="FFC000"/>
                </a:solidFill>
                <a:effectLst/>
                <a:latin typeface="+mj-lt"/>
                <a:ea typeface="Calibri" panose="020F0502020204030204" pitchFamily="34" charset="0"/>
                <a:cs typeface="Arial" panose="020B0604020202020204" pitchFamily="34" charset="0"/>
              </a:rPr>
              <a:t>Dano </a:t>
            </a:r>
            <a:r>
              <a:rPr lang="pt-BR" sz="2400" i="1" dirty="0">
                <a:solidFill>
                  <a:srgbClr val="FFC000"/>
                </a:solidFill>
                <a:effectLst/>
                <a:latin typeface="+mj-lt"/>
                <a:ea typeface="Calibri" panose="020F0502020204030204" pitchFamily="34" charset="0"/>
                <a:cs typeface="Arial" panose="020B0604020202020204" pitchFamily="34" charset="0"/>
              </a:rPr>
              <a:t>in </a:t>
            </a:r>
            <a:r>
              <a:rPr lang="pt-BR" sz="2400" i="1" dirty="0" err="1">
                <a:solidFill>
                  <a:srgbClr val="FFC000"/>
                </a:solidFill>
                <a:effectLst/>
                <a:latin typeface="+mj-lt"/>
                <a:ea typeface="Calibri" panose="020F0502020204030204" pitchFamily="34" charset="0"/>
                <a:cs typeface="Arial" panose="020B0604020202020204" pitchFamily="34" charset="0"/>
              </a:rPr>
              <a:t>re</a:t>
            </a:r>
            <a:r>
              <a:rPr lang="pt-BR" sz="2400" i="1" dirty="0">
                <a:solidFill>
                  <a:srgbClr val="FFC000"/>
                </a:solidFill>
                <a:effectLst/>
                <a:latin typeface="+mj-lt"/>
                <a:ea typeface="Calibri" panose="020F0502020204030204" pitchFamily="34" charset="0"/>
                <a:cs typeface="Arial" panose="020B0604020202020204" pitchFamily="34" charset="0"/>
              </a:rPr>
              <a:t> </a:t>
            </a:r>
            <a:r>
              <a:rPr lang="pt-BR" sz="2400" i="1" dirty="0" err="1">
                <a:solidFill>
                  <a:srgbClr val="FFC000"/>
                </a:solidFill>
                <a:effectLst/>
                <a:latin typeface="+mj-lt"/>
                <a:ea typeface="Calibri" panose="020F0502020204030204" pitchFamily="34" charset="0"/>
                <a:cs typeface="Arial" panose="020B0604020202020204" pitchFamily="34" charset="0"/>
              </a:rPr>
              <a:t>ipsa</a:t>
            </a:r>
            <a:r>
              <a:rPr lang="pt-BR" sz="2400" i="1" dirty="0">
                <a:solidFill>
                  <a:srgbClr val="FFC000"/>
                </a:solidFill>
                <a:effectLst/>
                <a:latin typeface="+mj-lt"/>
                <a:ea typeface="Calibri" panose="020F0502020204030204" pitchFamily="34" charset="0"/>
                <a:cs typeface="Arial" panose="020B0604020202020204" pitchFamily="34" charset="0"/>
              </a:rPr>
              <a:t> </a:t>
            </a:r>
            <a:r>
              <a:rPr lang="pt-BR" sz="2400" dirty="0">
                <a:solidFill>
                  <a:srgbClr val="FFC000"/>
                </a:solidFill>
                <a:effectLst/>
                <a:latin typeface="+mj-lt"/>
                <a:ea typeface="Calibri" panose="020F0502020204030204" pitchFamily="34" charset="0"/>
                <a:cs typeface="Arial" panose="020B0604020202020204" pitchFamily="34" charset="0"/>
              </a:rPr>
              <a:t>(a coisa fala por si).</a:t>
            </a:r>
          </a:p>
          <a:p>
            <a:pPr algn="just">
              <a:lnSpc>
                <a:spcPct val="115000"/>
              </a:lnSpc>
              <a:spcAft>
                <a:spcPts val="1000"/>
              </a:spcAft>
            </a:pPr>
            <a:r>
              <a:rPr lang="pt-BR" sz="2300" b="1" dirty="0">
                <a:effectLst/>
                <a:latin typeface="+mj-lt"/>
                <a:ea typeface="Calibri" panose="020F0502020204030204" pitchFamily="34" charset="0"/>
                <a:cs typeface="Arial" panose="020B0604020202020204" pitchFamily="34" charset="0"/>
              </a:rPr>
              <a:t>DANO EXISTENCIAL</a:t>
            </a:r>
            <a:r>
              <a:rPr lang="pt-BR" sz="2300" dirty="0">
                <a:effectLst/>
                <a:latin typeface="+mj-lt"/>
                <a:ea typeface="Calibri" panose="020F0502020204030204" pitchFamily="34" charset="0"/>
                <a:cs typeface="Arial" panose="020B0604020202020204" pitchFamily="34" charset="0"/>
              </a:rPr>
              <a:t> - </a:t>
            </a:r>
            <a:r>
              <a:rPr lang="pt-BR" dirty="0">
                <a:effectLst/>
                <a:latin typeface="+mj-lt"/>
                <a:ea typeface="Calibri" panose="020F0502020204030204" pitchFamily="34" charset="0"/>
                <a:cs typeface="Arial" panose="020B0604020202020204" pitchFamily="34" charset="0"/>
              </a:rPr>
              <a:t>JORNADA EXCESSIVA. </a:t>
            </a:r>
          </a:p>
          <a:p>
            <a:pPr algn="just">
              <a:lnSpc>
                <a:spcPct val="115000"/>
              </a:lnSpc>
              <a:spcAft>
                <a:spcPts val="1000"/>
              </a:spcAft>
            </a:pPr>
            <a:r>
              <a:rPr lang="pt-BR" dirty="0">
                <a:effectLst/>
                <a:latin typeface="+mj-lt"/>
                <a:ea typeface="Calibri" panose="020F0502020204030204" pitchFamily="34" charset="0"/>
                <a:cs typeface="Arial" panose="020B0604020202020204" pitchFamily="34" charset="0"/>
              </a:rPr>
              <a:t>O dano existencial não pode ser reconhecido à míngua de prova específica do efetivo prejuízo pessoal, social ou familiar. (...) Demonstrado concretamente o prejuízo às relações sociais e a ruína do projeto de vida do trabalhador, tem-se como comprovados, </a:t>
            </a:r>
            <a:r>
              <a:rPr lang="pt-BR" i="1" u="sng" dirty="0">
                <a:effectLst/>
                <a:latin typeface="+mj-lt"/>
                <a:ea typeface="Calibri" panose="020F0502020204030204" pitchFamily="34" charset="0"/>
                <a:cs typeface="Arial" panose="020B0604020202020204" pitchFamily="34" charset="0"/>
              </a:rPr>
              <a:t>in </a:t>
            </a:r>
            <a:r>
              <a:rPr lang="pt-BR" i="1" u="sng" dirty="0" err="1">
                <a:effectLst/>
                <a:latin typeface="+mj-lt"/>
                <a:ea typeface="Calibri" panose="020F0502020204030204" pitchFamily="34" charset="0"/>
                <a:cs typeface="Arial" panose="020B0604020202020204" pitchFamily="34" charset="0"/>
              </a:rPr>
              <a:t>re</a:t>
            </a:r>
            <a:r>
              <a:rPr lang="pt-BR" i="1" u="sng" dirty="0">
                <a:effectLst/>
                <a:latin typeface="+mj-lt"/>
                <a:ea typeface="Calibri" panose="020F0502020204030204" pitchFamily="34" charset="0"/>
                <a:cs typeface="Arial" panose="020B0604020202020204" pitchFamily="34" charset="0"/>
              </a:rPr>
              <a:t> </a:t>
            </a:r>
            <a:r>
              <a:rPr lang="pt-BR" i="1" u="sng" dirty="0" err="1">
                <a:effectLst/>
                <a:latin typeface="+mj-lt"/>
                <a:ea typeface="Calibri" panose="020F0502020204030204" pitchFamily="34" charset="0"/>
                <a:cs typeface="Arial" panose="020B0604020202020204" pitchFamily="34" charset="0"/>
              </a:rPr>
              <a:t>ipsa</a:t>
            </a:r>
            <a:r>
              <a:rPr lang="pt-BR" dirty="0">
                <a:effectLst/>
                <a:latin typeface="+mj-lt"/>
                <a:ea typeface="Calibri" panose="020F0502020204030204" pitchFamily="34" charset="0"/>
                <a:cs typeface="Arial" panose="020B0604020202020204" pitchFamily="34" charset="0"/>
              </a:rPr>
              <a:t>, a dor e o dano à sua personalidade. 5. O que não se pode admitir é que, comprovada a prestação de horas extraordinárias, extraia-se daí automaticamente a consequência de que as relações sociais do trabalhador foram rompidas ou que seu projeto de vida foi suprimido do seu horizonte. </a:t>
            </a:r>
          </a:p>
          <a:p>
            <a:pPr algn="just">
              <a:lnSpc>
                <a:spcPct val="115000"/>
              </a:lnSpc>
              <a:spcAft>
                <a:spcPts val="1000"/>
              </a:spcAft>
            </a:pPr>
            <a:r>
              <a:rPr lang="pt-BR" dirty="0">
                <a:solidFill>
                  <a:srgbClr val="FFC000"/>
                </a:solidFill>
                <a:effectLst/>
                <a:latin typeface="+mj-lt"/>
                <a:ea typeface="Calibri" panose="020F0502020204030204" pitchFamily="34" charset="0"/>
                <a:cs typeface="Arial" panose="020B0604020202020204" pitchFamily="34" charset="0"/>
              </a:rPr>
              <a:t>(SDI-1 – PROCESSO Nº TST-E-RR-402-61.2014.5.15.0030, julgado em 29/10/2020</a:t>
            </a:r>
            <a:r>
              <a:rPr lang="pt-BR" dirty="0">
                <a:solidFill>
                  <a:srgbClr val="FFC000"/>
                </a:solidFill>
                <a:effectLst/>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2457103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796E85A-F340-407C-84CE-FDDE890A6355}"/>
              </a:ext>
            </a:extLst>
          </p:cNvPr>
          <p:cNvSpPr>
            <a:spLocks noGrp="1"/>
          </p:cNvSpPr>
          <p:nvPr>
            <p:ph idx="1"/>
          </p:nvPr>
        </p:nvSpPr>
        <p:spPr>
          <a:xfrm>
            <a:off x="459362" y="3548804"/>
            <a:ext cx="10212388" cy="3090582"/>
          </a:xfrm>
        </p:spPr>
        <p:txBody>
          <a:bodyPr/>
          <a:lstStyle/>
          <a:p>
            <a:pPr algn="just">
              <a:lnSpc>
                <a:spcPct val="115000"/>
              </a:lnSpc>
              <a:spcAft>
                <a:spcPts val="1000"/>
              </a:spcAft>
            </a:pPr>
            <a:r>
              <a:rPr lang="pt-BR" sz="2800" i="1" dirty="0" err="1">
                <a:effectLst/>
                <a:latin typeface="+mn-lt"/>
                <a:ea typeface="Calibri" panose="020F0502020204030204" pitchFamily="34" charset="0"/>
                <a:cs typeface="Times New Roman" panose="02020603050405020304" pitchFamily="18" charset="0"/>
              </a:rPr>
              <a:t>numerus</a:t>
            </a:r>
            <a:r>
              <a:rPr lang="pt-BR" sz="2800" i="1" dirty="0">
                <a:effectLst/>
                <a:latin typeface="+mn-lt"/>
                <a:ea typeface="Calibri" panose="020F0502020204030204" pitchFamily="34" charset="0"/>
                <a:cs typeface="Times New Roman" panose="02020603050405020304" pitchFamily="18" charset="0"/>
              </a:rPr>
              <a:t> </a:t>
            </a:r>
            <a:r>
              <a:rPr lang="pt-BR" sz="2800" i="1" dirty="0" err="1">
                <a:effectLst/>
                <a:latin typeface="+mn-lt"/>
                <a:ea typeface="Calibri" panose="020F0502020204030204" pitchFamily="34" charset="0"/>
                <a:cs typeface="Times New Roman" panose="02020603050405020304" pitchFamily="18" charset="0"/>
              </a:rPr>
              <a:t>clausus</a:t>
            </a:r>
            <a:r>
              <a:rPr lang="pt-BR" sz="2800" dirty="0">
                <a:effectLst/>
                <a:latin typeface="+mn-lt"/>
                <a:ea typeface="Calibri" panose="020F0502020204030204" pitchFamily="34" charset="0"/>
                <a:cs typeface="Times New Roman" panose="02020603050405020304" pitchFamily="18" charset="0"/>
              </a:rPr>
              <a:t> ou exemplificativo?</a:t>
            </a:r>
          </a:p>
          <a:p>
            <a:pPr algn="just">
              <a:lnSpc>
                <a:spcPct val="115000"/>
              </a:lnSpc>
              <a:spcAft>
                <a:spcPts val="1000"/>
              </a:spcAft>
            </a:pPr>
            <a:endParaRPr lang="pt-BR" sz="800" dirty="0">
              <a:effectLst/>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pt-BR" sz="2800" dirty="0">
                <a:effectLst/>
                <a:latin typeface="+mn-lt"/>
                <a:ea typeface="Calibri" panose="020F0502020204030204" pitchFamily="34" charset="0"/>
                <a:cs typeface="Times New Roman" panose="02020603050405020304" pitchFamily="18" charset="0"/>
              </a:rPr>
              <a:t>Espécies:  </a:t>
            </a:r>
          </a:p>
          <a:p>
            <a:pPr marL="0" indent="0" algn="just">
              <a:lnSpc>
                <a:spcPct val="115000"/>
              </a:lnSpc>
              <a:spcAft>
                <a:spcPts val="1000"/>
              </a:spcAft>
              <a:buNone/>
            </a:pPr>
            <a:r>
              <a:rPr lang="pt-BR" sz="2800" dirty="0">
                <a:effectLst/>
                <a:latin typeface="+mn-lt"/>
                <a:ea typeface="Calibri" panose="020F0502020204030204" pitchFamily="34" charset="0"/>
                <a:cs typeface="Times New Roman" panose="02020603050405020304" pitchFamily="18" charset="0"/>
              </a:rPr>
              <a:t>    </a:t>
            </a:r>
            <a:r>
              <a:rPr lang="pt-BR" sz="2400" dirty="0">
                <a:effectLst/>
                <a:latin typeface="+mn-lt"/>
                <a:ea typeface="Calibri" panose="020F0502020204030204" pitchFamily="34" charset="0"/>
                <a:cs typeface="Times New Roman" panose="02020603050405020304" pitchFamily="18" charset="0"/>
              </a:rPr>
              <a:t>dano à imagem; estético; biológico, existencial, </a:t>
            </a:r>
            <a:r>
              <a:rPr lang="pt-BR" sz="2400" dirty="0" err="1">
                <a:effectLst/>
                <a:latin typeface="+mn-lt"/>
                <a:ea typeface="Calibri" panose="020F0502020204030204" pitchFamily="34" charset="0"/>
                <a:cs typeface="Times New Roman" panose="02020603050405020304" pitchFamily="18" charset="0"/>
              </a:rPr>
              <a:t>etc</a:t>
            </a:r>
            <a:r>
              <a:rPr lang="pt-BR" sz="2400" dirty="0">
                <a:effectLst/>
                <a:latin typeface="+mn-lt"/>
                <a:ea typeface="Calibri" panose="020F0502020204030204" pitchFamily="34" charset="0"/>
                <a:cs typeface="Times New Roman" panose="02020603050405020304" pitchFamily="18" charset="0"/>
              </a:rPr>
              <a:t>;</a:t>
            </a:r>
          </a:p>
        </p:txBody>
      </p:sp>
      <p:graphicFrame>
        <p:nvGraphicFramePr>
          <p:cNvPr id="6" name="Tabela 6">
            <a:extLst>
              <a:ext uri="{FF2B5EF4-FFF2-40B4-BE49-F238E27FC236}">
                <a16:creationId xmlns:a16="http://schemas.microsoft.com/office/drawing/2014/main" id="{A7345D32-D77B-4847-A3AB-A066F14BA202}"/>
              </a:ext>
            </a:extLst>
          </p:cNvPr>
          <p:cNvGraphicFramePr>
            <a:graphicFrameLocks noGrp="1"/>
          </p:cNvGraphicFramePr>
          <p:nvPr>
            <p:extLst>
              <p:ext uri="{D42A27DB-BD31-4B8C-83A1-F6EECF244321}">
                <p14:modId xmlns:p14="http://schemas.microsoft.com/office/powerpoint/2010/main" val="2801886986"/>
              </p:ext>
            </p:extLst>
          </p:nvPr>
        </p:nvGraphicFramePr>
        <p:xfrm>
          <a:off x="491547" y="379363"/>
          <a:ext cx="6958736" cy="2377440"/>
        </p:xfrm>
        <a:graphic>
          <a:graphicData uri="http://schemas.openxmlformats.org/drawingml/2006/table">
            <a:tbl>
              <a:tblPr firstRow="1" bandRow="1">
                <a:tableStyleId>{5C22544A-7EE6-4342-B048-85BDC9FD1C3A}</a:tableStyleId>
              </a:tblPr>
              <a:tblGrid>
                <a:gridCol w="6958736">
                  <a:extLst>
                    <a:ext uri="{9D8B030D-6E8A-4147-A177-3AD203B41FA5}">
                      <a16:colId xmlns:a16="http://schemas.microsoft.com/office/drawing/2014/main" val="38350815"/>
                    </a:ext>
                  </a:extLst>
                </a:gridCol>
              </a:tblGrid>
              <a:tr h="1423460">
                <a:tc>
                  <a:txBody>
                    <a:bodyPr/>
                    <a:lstStyle/>
                    <a:p>
                      <a:pPr algn="just"/>
                      <a:r>
                        <a:rPr lang="pt-BR" sz="2400" b="1" kern="1200" dirty="0">
                          <a:solidFill>
                            <a:srgbClr val="FFC000"/>
                          </a:solidFill>
                          <a:effectLst/>
                          <a:latin typeface="+mn-lt"/>
                          <a:ea typeface="+mn-ea"/>
                          <a:cs typeface="+mn-cs"/>
                        </a:rPr>
                        <a:t>Matriz constitucional: </a:t>
                      </a:r>
                    </a:p>
                    <a:p>
                      <a:pPr algn="just"/>
                      <a:endParaRPr lang="pt-BR" sz="2400" b="1" kern="1200" dirty="0">
                        <a:solidFill>
                          <a:schemeClr val="lt1"/>
                        </a:solidFill>
                        <a:effectLst/>
                        <a:latin typeface="+mn-lt"/>
                        <a:ea typeface="+mn-ea"/>
                        <a:cs typeface="+mn-cs"/>
                      </a:endParaRPr>
                    </a:p>
                    <a:p>
                      <a:pPr algn="just"/>
                      <a:r>
                        <a:rPr lang="pt-BR" sz="2100" b="0" kern="1200" dirty="0">
                          <a:solidFill>
                            <a:schemeClr val="lt1"/>
                          </a:solidFill>
                          <a:effectLst/>
                          <a:latin typeface="+mn-lt"/>
                          <a:ea typeface="+mn-ea"/>
                          <a:cs typeface="+mn-cs"/>
                        </a:rPr>
                        <a:t>Art. 5º, X: são invioláveis a </a:t>
                      </a:r>
                      <a:r>
                        <a:rPr lang="pt-BR" sz="2100" b="0" i="1" kern="1200" dirty="0">
                          <a:solidFill>
                            <a:schemeClr val="lt1"/>
                          </a:solidFill>
                          <a:effectLst/>
                          <a:latin typeface="+mn-lt"/>
                          <a:ea typeface="+mn-ea"/>
                          <a:cs typeface="+mn-cs"/>
                        </a:rPr>
                        <a:t>intimidade, a vida privada, a honra </a:t>
                      </a:r>
                      <a:r>
                        <a:rPr lang="pt-BR" sz="2100" b="0" kern="1200" dirty="0">
                          <a:solidFill>
                            <a:schemeClr val="lt1"/>
                          </a:solidFill>
                          <a:effectLst/>
                          <a:latin typeface="+mn-lt"/>
                          <a:ea typeface="+mn-ea"/>
                          <a:cs typeface="+mn-cs"/>
                        </a:rPr>
                        <a:t>e a</a:t>
                      </a:r>
                      <a:r>
                        <a:rPr lang="pt-BR" sz="2100" b="0" i="1" kern="1200" dirty="0">
                          <a:solidFill>
                            <a:schemeClr val="lt1"/>
                          </a:solidFill>
                          <a:effectLst/>
                          <a:latin typeface="+mn-lt"/>
                          <a:ea typeface="+mn-ea"/>
                          <a:cs typeface="+mn-cs"/>
                        </a:rPr>
                        <a:t> imagem </a:t>
                      </a:r>
                      <a:r>
                        <a:rPr lang="pt-BR" sz="2100" b="0" kern="1200" dirty="0">
                          <a:solidFill>
                            <a:schemeClr val="lt1"/>
                          </a:solidFill>
                          <a:effectLst/>
                          <a:latin typeface="+mn-lt"/>
                          <a:ea typeface="+mn-ea"/>
                          <a:cs typeface="+mn-cs"/>
                        </a:rPr>
                        <a:t>das pessoas, assegurado o direito a indenização pelo dano material ou moral decorrente de sua violação;</a:t>
                      </a:r>
                    </a:p>
                    <a:p>
                      <a:endParaRPr lang="pt-BR" dirty="0"/>
                    </a:p>
                  </a:txBody>
                  <a:tcPr>
                    <a:solidFill>
                      <a:srgbClr val="3A756C"/>
                    </a:solidFill>
                  </a:tcPr>
                </a:tc>
                <a:extLst>
                  <a:ext uri="{0D108BD9-81ED-4DB2-BD59-A6C34878D82A}">
                    <a16:rowId xmlns:a16="http://schemas.microsoft.com/office/drawing/2014/main" val="1786803558"/>
                  </a:ext>
                </a:extLst>
              </a:tr>
            </a:tbl>
          </a:graphicData>
        </a:graphic>
      </p:graphicFrame>
    </p:spTree>
    <p:extLst>
      <p:ext uri="{BB962C8B-B14F-4D97-AF65-F5344CB8AC3E}">
        <p14:creationId xmlns:p14="http://schemas.microsoft.com/office/powerpoint/2010/main" val="1966593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12E5368-1BDD-47A4-81E4-C9D3D7313267}"/>
              </a:ext>
            </a:extLst>
          </p:cNvPr>
          <p:cNvSpPr>
            <a:spLocks noGrp="1"/>
          </p:cNvSpPr>
          <p:nvPr>
            <p:ph idx="1"/>
          </p:nvPr>
        </p:nvSpPr>
        <p:spPr>
          <a:xfrm>
            <a:off x="251257" y="473126"/>
            <a:ext cx="7864044" cy="5896859"/>
          </a:xfrm>
        </p:spPr>
        <p:txBody>
          <a:bodyPr>
            <a:normAutofit fontScale="62500" lnSpcReduction="20000"/>
          </a:bodyPr>
          <a:lstStyle/>
          <a:p>
            <a:pPr marL="0" indent="0" algn="just">
              <a:buNone/>
            </a:pPr>
            <a:r>
              <a:rPr lang="pt-BR" sz="3300" b="1" dirty="0">
                <a:solidFill>
                  <a:srgbClr val="FFC000"/>
                </a:solidFill>
                <a:effectLst/>
                <a:latin typeface="+mn-lt"/>
                <a:ea typeface="Calibri" panose="020F0502020204030204" pitchFamily="34" charset="0"/>
                <a:cs typeface="Times New Roman" panose="02020603050405020304" pitchFamily="18" charset="0"/>
              </a:rPr>
              <a:t>PROCESSUAL CIVIL. PUBLICAÇÃO EM REDE SOCIAL </a:t>
            </a:r>
            <a:r>
              <a:rPr lang="pt-BR" sz="3300" dirty="0">
                <a:effectLst/>
                <a:latin typeface="+mn-lt"/>
                <a:ea typeface="Calibri" panose="020F0502020204030204" pitchFamily="34" charset="0"/>
                <a:cs typeface="Times New Roman" panose="02020603050405020304" pitchFamily="18" charset="0"/>
              </a:rPr>
              <a:t>–   </a:t>
            </a:r>
          </a:p>
          <a:p>
            <a:pPr marL="0" indent="0" algn="just">
              <a:buNone/>
            </a:pPr>
            <a:r>
              <a:rPr lang="pt-BR" sz="3300" dirty="0">
                <a:effectLst/>
                <a:latin typeface="+mn-lt"/>
                <a:ea typeface="Calibri" panose="020F0502020204030204" pitchFamily="34" charset="0"/>
                <a:cs typeface="Times New Roman" panose="02020603050405020304" pitchFamily="18" charset="0"/>
              </a:rPr>
              <a:t>                          </a:t>
            </a:r>
          </a:p>
          <a:p>
            <a:pPr marL="0" indent="0" algn="just">
              <a:buNone/>
            </a:pPr>
            <a:r>
              <a:rPr lang="pt-BR" sz="2900" dirty="0">
                <a:effectLst/>
                <a:latin typeface="+mn-lt"/>
                <a:ea typeface="Calibri" panose="020F0502020204030204" pitchFamily="34" charset="0"/>
                <a:cs typeface="Times New Roman" panose="02020603050405020304" pitchFamily="18" charset="0"/>
              </a:rPr>
              <a:t>(...) 3. Sobre o acidente, assim se expressou o réu no Instagram: “</a:t>
            </a:r>
            <a:r>
              <a:rPr lang="pt-BR" sz="2900" i="1" dirty="0">
                <a:effectLst/>
                <a:latin typeface="+mn-lt"/>
                <a:ea typeface="Calibri" panose="020F0502020204030204" pitchFamily="34" charset="0"/>
                <a:cs typeface="Times New Roman" panose="02020603050405020304" pitchFamily="18" charset="0"/>
              </a:rPr>
              <a:t>O motorista, irresponsável e não civilizado, Francisco Vieira dos Santos, de 81 anos, me atropelou tentando passar por cima de mim. Peço que divulguem, extensivamente esse texto e essa foto, com o intuito de conscientizar as pessoas e tentar melhorar a paz no trânsito [...]</a:t>
            </a:r>
            <a:r>
              <a:rPr lang="pt-BR" sz="2900" dirty="0">
                <a:effectLst/>
                <a:latin typeface="+mn-lt"/>
                <a:ea typeface="Calibri" panose="020F0502020204030204" pitchFamily="34" charset="0"/>
                <a:cs typeface="Times New Roman" panose="02020603050405020304" pitchFamily="18" charset="0"/>
              </a:rPr>
              <a:t>. E </a:t>
            </a:r>
            <a:r>
              <a:rPr lang="pt-BR" sz="2900" u="sng" dirty="0">
                <a:effectLst/>
                <a:latin typeface="+mn-lt"/>
                <a:ea typeface="Calibri" panose="020F0502020204030204" pitchFamily="34" charset="0"/>
                <a:cs typeface="Times New Roman" panose="02020603050405020304" pitchFamily="18" charset="0"/>
              </a:rPr>
              <a:t>complementa</a:t>
            </a:r>
            <a:r>
              <a:rPr lang="pt-BR" sz="2900" dirty="0">
                <a:effectLst/>
                <a:latin typeface="+mn-lt"/>
                <a:ea typeface="Calibri" panose="020F0502020204030204" pitchFamily="34" charset="0"/>
                <a:cs typeface="Times New Roman" panose="02020603050405020304" pitchFamily="18" charset="0"/>
              </a:rPr>
              <a:t>: </a:t>
            </a:r>
            <a:r>
              <a:rPr lang="pt-BR" sz="2900" i="1" dirty="0">
                <a:effectLst/>
                <a:latin typeface="+mn-lt"/>
                <a:ea typeface="Calibri" panose="020F0502020204030204" pitchFamily="34" charset="0"/>
                <a:cs typeface="Times New Roman" panose="02020603050405020304" pitchFamily="18" charset="0"/>
              </a:rPr>
              <a:t>Divulguem a cara desse </a:t>
            </a:r>
            <a:r>
              <a:rPr lang="pt-BR" sz="2900" i="1" dirty="0">
                <a:solidFill>
                  <a:schemeClr val="tx1">
                    <a:lumMod val="85000"/>
                  </a:schemeClr>
                </a:solidFill>
                <a:effectLst/>
                <a:latin typeface="+mn-lt"/>
                <a:ea typeface="Calibri" panose="020F0502020204030204" pitchFamily="34" charset="0"/>
                <a:cs typeface="Times New Roman" panose="02020603050405020304" pitchFamily="18" charset="0"/>
              </a:rPr>
              <a:t>filho da puta</a:t>
            </a:r>
            <a:r>
              <a:rPr lang="pt-BR" sz="2900" i="1" dirty="0">
                <a:effectLst/>
                <a:latin typeface="+mn-lt"/>
                <a:ea typeface="Calibri" panose="020F0502020204030204" pitchFamily="34" charset="0"/>
                <a:cs typeface="Times New Roman" panose="02020603050405020304" pitchFamily="18" charset="0"/>
              </a:rPr>
              <a:t>!</a:t>
            </a:r>
            <a:r>
              <a:rPr lang="pt-BR" sz="2900" dirty="0">
                <a:effectLst/>
                <a:latin typeface="+mn-lt"/>
                <a:ea typeface="Calibri" panose="020F0502020204030204" pitchFamily="34" charset="0"/>
                <a:cs typeface="Times New Roman" panose="02020603050405020304" pitchFamily="18" charset="0"/>
              </a:rPr>
              <a:t>[...] </a:t>
            </a:r>
            <a:r>
              <a:rPr lang="pt-BR" sz="2900" i="1" dirty="0">
                <a:effectLst/>
                <a:latin typeface="+mn-lt"/>
                <a:ea typeface="Calibri" panose="020F0502020204030204" pitchFamily="34" charset="0"/>
                <a:cs typeface="Times New Roman" panose="02020603050405020304" pitchFamily="18" charset="0"/>
              </a:rPr>
              <a:t>Divulguem a cara desse </a:t>
            </a:r>
            <a:r>
              <a:rPr lang="pt-BR" sz="2900" i="1" dirty="0">
                <a:solidFill>
                  <a:schemeClr val="tx1">
                    <a:lumMod val="85000"/>
                  </a:schemeClr>
                </a:solidFill>
                <a:effectLst/>
                <a:latin typeface="+mn-lt"/>
                <a:ea typeface="Calibri" panose="020F0502020204030204" pitchFamily="34" charset="0"/>
                <a:cs typeface="Times New Roman" panose="02020603050405020304" pitchFamily="18" charset="0"/>
              </a:rPr>
              <a:t>desgraçado</a:t>
            </a:r>
            <a:r>
              <a:rPr lang="pt-BR" sz="2900" i="1" dirty="0">
                <a:effectLst/>
                <a:latin typeface="+mn-lt"/>
                <a:ea typeface="Calibri" panose="020F0502020204030204" pitchFamily="34" charset="0"/>
                <a:cs typeface="Times New Roman" panose="02020603050405020304" pitchFamily="18" charset="0"/>
              </a:rPr>
              <a:t> por favor, quero ele em todos os celulares de Brasília!</a:t>
            </a:r>
            <a:r>
              <a:rPr lang="pt-BR" sz="2900" dirty="0">
                <a:effectLst/>
                <a:latin typeface="+mn-lt"/>
                <a:ea typeface="Calibri" panose="020F0502020204030204" pitchFamily="34" charset="0"/>
                <a:cs typeface="Times New Roman" panose="02020603050405020304" pitchFamily="18" charset="0"/>
              </a:rPr>
              <a:t>   (...) </a:t>
            </a:r>
          </a:p>
          <a:p>
            <a:pPr marL="0" indent="0" algn="just">
              <a:buNone/>
            </a:pPr>
            <a:r>
              <a:rPr lang="pt-BR" sz="2900" dirty="0">
                <a:effectLst/>
                <a:latin typeface="+mn-lt"/>
                <a:ea typeface="Calibri" panose="020F0502020204030204" pitchFamily="34" charset="0"/>
                <a:cs typeface="Times New Roman" panose="02020603050405020304" pitchFamily="18" charset="0"/>
              </a:rPr>
              <a:t> </a:t>
            </a:r>
          </a:p>
          <a:p>
            <a:pPr marL="0" indent="0" algn="just">
              <a:buNone/>
            </a:pPr>
            <a:r>
              <a:rPr lang="pt-BR" sz="2900" dirty="0">
                <a:effectLst/>
                <a:latin typeface="+mn-lt"/>
                <a:ea typeface="Calibri" panose="020F0502020204030204" pitchFamily="34" charset="0"/>
                <a:cs typeface="Times New Roman" panose="02020603050405020304" pitchFamily="18" charset="0"/>
              </a:rPr>
              <a:t>4. Neste caso, constata-se que </a:t>
            </a:r>
            <a:r>
              <a:rPr lang="pt-BR" sz="2900" u="sng" dirty="0">
                <a:effectLst/>
                <a:latin typeface="+mn-lt"/>
                <a:ea typeface="Calibri" panose="020F0502020204030204" pitchFamily="34" charset="0"/>
                <a:cs typeface="Times New Roman" panose="02020603050405020304" pitchFamily="18" charset="0"/>
              </a:rPr>
              <a:t>o réu extrapolou seu direito de livre manifestação</a:t>
            </a:r>
            <a:r>
              <a:rPr lang="pt-BR" sz="2900" dirty="0">
                <a:effectLst/>
                <a:latin typeface="+mn-lt"/>
                <a:ea typeface="Calibri" panose="020F0502020204030204" pitchFamily="34" charset="0"/>
                <a:cs typeface="Times New Roman" panose="02020603050405020304" pitchFamily="18" charset="0"/>
              </a:rPr>
              <a:t>, (...) chegando a incitar outros a compartilhar tais mensagens, mas não com o intuito de conscientizar, mas sim de prejudicar o autor, destilando ódio com palavras de baixo calão. </a:t>
            </a:r>
          </a:p>
          <a:p>
            <a:pPr marL="0" indent="0" algn="just">
              <a:buNone/>
            </a:pPr>
            <a:endParaRPr lang="pt-BR" sz="2900" dirty="0">
              <a:effectLst/>
              <a:latin typeface="+mn-lt"/>
              <a:ea typeface="Calibri" panose="020F0502020204030204" pitchFamily="34" charset="0"/>
              <a:cs typeface="Times New Roman" panose="02020603050405020304" pitchFamily="18" charset="0"/>
            </a:endParaRPr>
          </a:p>
          <a:p>
            <a:pPr marL="0" indent="0" algn="just">
              <a:buNone/>
            </a:pPr>
            <a:r>
              <a:rPr lang="pt-BR" sz="2700" dirty="0">
                <a:effectLst/>
                <a:latin typeface="+mn-lt"/>
                <a:ea typeface="Calibri" panose="020F0502020204030204" pitchFamily="34" charset="0"/>
                <a:cs typeface="Times New Roman" panose="02020603050405020304" pitchFamily="18" charset="0"/>
              </a:rPr>
              <a:t>A alegação do réu de que o “</a:t>
            </a:r>
            <a:r>
              <a:rPr lang="pt-BR" sz="2700" i="1" dirty="0">
                <a:effectLst/>
                <a:latin typeface="+mn-lt"/>
                <a:ea typeface="Calibri" panose="020F0502020204030204" pitchFamily="34" charset="0"/>
                <a:cs typeface="Times New Roman" panose="02020603050405020304" pitchFamily="18" charset="0"/>
              </a:rPr>
              <a:t>filho da puta”</a:t>
            </a:r>
            <a:r>
              <a:rPr lang="pt-BR" sz="2700" dirty="0">
                <a:effectLst/>
                <a:latin typeface="+mn-lt"/>
                <a:ea typeface="Calibri" panose="020F0502020204030204" pitchFamily="34" charset="0"/>
                <a:cs typeface="Times New Roman" panose="02020603050405020304" pitchFamily="18" charset="0"/>
              </a:rPr>
              <a:t> não foi destinado ao autor, mas sim a ele mesmo, é falaciosa e vai de encontro à inteligência humana. </a:t>
            </a:r>
          </a:p>
          <a:p>
            <a:pPr marL="0" indent="0" algn="just">
              <a:buNone/>
            </a:pPr>
            <a:r>
              <a:rPr lang="pt-BR" sz="2600" dirty="0">
                <a:solidFill>
                  <a:srgbClr val="FFC000"/>
                </a:solidFill>
                <a:effectLst/>
                <a:latin typeface="+mn-lt"/>
                <a:ea typeface="Calibri" panose="020F0502020204030204" pitchFamily="34" charset="0"/>
                <a:cs typeface="Times New Roman" panose="02020603050405020304" pitchFamily="18" charset="0"/>
              </a:rPr>
              <a:t>(TJDFT, Ac. 1365617, 07065473620208070004, 3ª T. Recursal, DJE: 1/9/2021)</a:t>
            </a:r>
          </a:p>
          <a:p>
            <a:endParaRPr lang="pt-BR" sz="2900" dirty="0">
              <a:solidFill>
                <a:srgbClr val="FFC000"/>
              </a:solidFill>
            </a:endParaRPr>
          </a:p>
        </p:txBody>
      </p:sp>
    </p:spTree>
    <p:extLst>
      <p:ext uri="{BB962C8B-B14F-4D97-AF65-F5344CB8AC3E}">
        <p14:creationId xmlns:p14="http://schemas.microsoft.com/office/powerpoint/2010/main" val="1653861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0A294F-8FF6-4635-BA5D-CC39F23F071B}"/>
              </a:ext>
            </a:extLst>
          </p:cNvPr>
          <p:cNvSpPr>
            <a:spLocks noGrp="1"/>
          </p:cNvSpPr>
          <p:nvPr>
            <p:ph type="title"/>
          </p:nvPr>
        </p:nvSpPr>
        <p:spPr>
          <a:xfrm>
            <a:off x="645130" y="609601"/>
            <a:ext cx="9404723" cy="1400530"/>
          </a:xfrm>
        </p:spPr>
        <p:txBody>
          <a:bodyPr/>
          <a:lstStyle/>
          <a:p>
            <a:r>
              <a:rPr lang="pt-BR" sz="3200" b="1" dirty="0">
                <a:solidFill>
                  <a:schemeClr val="tx1"/>
                </a:solidFill>
                <a:effectLst/>
                <a:latin typeface="+mn-lt"/>
                <a:ea typeface="Calibri" panose="020F0502020204030204" pitchFamily="34" charset="0"/>
                <a:cs typeface="Calibri" panose="020F0502020204030204" pitchFamily="34" charset="0"/>
              </a:rPr>
              <a:t>Doutrina:</a:t>
            </a:r>
            <a:br>
              <a:rPr lang="pt-B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lang="pt-BR" dirty="0">
              <a:solidFill>
                <a:schemeClr val="tx1"/>
              </a:solidFill>
            </a:endParaRPr>
          </a:p>
        </p:txBody>
      </p:sp>
      <p:sp>
        <p:nvSpPr>
          <p:cNvPr id="3" name="Espaço Reservado para Conteúdo 2">
            <a:extLst>
              <a:ext uri="{FF2B5EF4-FFF2-40B4-BE49-F238E27FC236}">
                <a16:creationId xmlns:a16="http://schemas.microsoft.com/office/drawing/2014/main" id="{A19018C2-CFA5-43AF-83B0-6139F8495FD3}"/>
              </a:ext>
            </a:extLst>
          </p:cNvPr>
          <p:cNvSpPr>
            <a:spLocks noGrp="1"/>
          </p:cNvSpPr>
          <p:nvPr>
            <p:ph idx="1"/>
          </p:nvPr>
        </p:nvSpPr>
        <p:spPr>
          <a:xfrm>
            <a:off x="645130" y="1567143"/>
            <a:ext cx="7158443" cy="4195481"/>
          </a:xfrm>
        </p:spPr>
        <p:txBody>
          <a:bodyPr>
            <a:normAutofit/>
          </a:bodyPr>
          <a:lstStyle/>
          <a:p>
            <a:pPr marL="0" indent="0" algn="just">
              <a:buNone/>
            </a:pPr>
            <a:r>
              <a:rPr lang="pt-BR" sz="2200" i="1" u="sng" dirty="0">
                <a:effectLst/>
                <a:latin typeface="+mn-lt"/>
                <a:ea typeface="Times New Roman" panose="02020603050405020304" pitchFamily="18" charset="0"/>
              </a:rPr>
              <a:t>O exercício do</a:t>
            </a:r>
            <a:r>
              <a:rPr lang="pt-BR" sz="2200" i="1" dirty="0">
                <a:effectLst/>
                <a:latin typeface="+mn-lt"/>
                <a:ea typeface="Times New Roman" panose="02020603050405020304" pitchFamily="18" charset="0"/>
              </a:rPr>
              <a:t> </a:t>
            </a:r>
            <a:r>
              <a:rPr lang="pt-BR" sz="2200" i="1" u="sng" dirty="0" err="1">
                <a:effectLst/>
                <a:latin typeface="+mn-lt"/>
                <a:ea typeface="Times New Roman" panose="02020603050405020304" pitchFamily="18" charset="0"/>
              </a:rPr>
              <a:t>dto</a:t>
            </a:r>
            <a:r>
              <a:rPr lang="pt-BR" sz="2200" i="1" u="sng" dirty="0">
                <a:effectLst/>
                <a:latin typeface="+mn-lt"/>
                <a:ea typeface="Times New Roman" panose="02020603050405020304" pitchFamily="18" charset="0"/>
              </a:rPr>
              <a:t> de crítica</a:t>
            </a:r>
            <a:r>
              <a:rPr lang="pt-BR" sz="2200" i="1" dirty="0">
                <a:effectLst/>
                <a:latin typeface="+mn-lt"/>
                <a:ea typeface="Times New Roman" panose="02020603050405020304" pitchFamily="18" charset="0"/>
              </a:rPr>
              <a:t> do empregado nas redes sociais, </a:t>
            </a:r>
            <a:r>
              <a:rPr lang="pt-BR" sz="2200" i="1" u="sng" dirty="0">
                <a:effectLst/>
                <a:latin typeface="+mn-lt"/>
                <a:ea typeface="Times New Roman" panose="02020603050405020304" pitchFamily="18" charset="0"/>
              </a:rPr>
              <a:t>sem cometimento de crimes</a:t>
            </a:r>
            <a:r>
              <a:rPr lang="pt-BR" sz="2200" i="1" dirty="0">
                <a:effectLst/>
                <a:latin typeface="+mn-lt"/>
                <a:ea typeface="Times New Roman" panose="02020603050405020304" pitchFamily="18" charset="0"/>
              </a:rPr>
              <a:t> e </a:t>
            </a:r>
            <a:r>
              <a:rPr lang="pt-BR" sz="2200" i="1" u="sng" dirty="0">
                <a:effectLst/>
                <a:latin typeface="+mn-lt"/>
                <a:ea typeface="Times New Roman" panose="02020603050405020304" pitchFamily="18" charset="0"/>
              </a:rPr>
              <a:t>evitando o abuso</a:t>
            </a:r>
            <a:r>
              <a:rPr lang="pt-BR" sz="2200" i="1" dirty="0">
                <a:effectLst/>
                <a:latin typeface="+mn-lt"/>
                <a:ea typeface="Times New Roman" panose="02020603050405020304" pitchFamily="18" charset="0"/>
              </a:rPr>
              <a:t> com a utilização de termos excessivos e insultos, tendentes a afetar o regular funcionamento da organização ou o correto cumprimento do contrato, </a:t>
            </a:r>
            <a:r>
              <a:rPr lang="pt-BR" sz="2200" i="1" u="sng" dirty="0">
                <a:effectLst/>
                <a:latin typeface="+mn-lt"/>
                <a:ea typeface="Times New Roman" panose="02020603050405020304" pitchFamily="18" charset="0"/>
              </a:rPr>
              <a:t>é pleno</a:t>
            </a:r>
            <a:r>
              <a:rPr lang="pt-BR" sz="2200" i="1" dirty="0">
                <a:effectLst/>
                <a:latin typeface="+mn-lt"/>
                <a:ea typeface="Times New Roman" panose="02020603050405020304" pitchFamily="18" charset="0"/>
              </a:rPr>
              <a:t>, dada a liberdade de expressão e a preservação do </a:t>
            </a:r>
            <a:r>
              <a:rPr lang="pt-BR" sz="2200" i="1" dirty="0" err="1">
                <a:effectLst/>
                <a:latin typeface="+mn-lt"/>
                <a:ea typeface="Times New Roman" panose="02020603050405020304" pitchFamily="18" charset="0"/>
              </a:rPr>
              <a:t>dto</a:t>
            </a:r>
            <a:r>
              <a:rPr lang="pt-BR" sz="2200" i="1" dirty="0">
                <a:effectLst/>
                <a:latin typeface="+mn-lt"/>
                <a:ea typeface="Times New Roman" panose="02020603050405020304" pitchFamily="18" charset="0"/>
              </a:rPr>
              <a:t> de identidade do empregado.</a:t>
            </a:r>
          </a:p>
          <a:p>
            <a:pPr marL="0" indent="0" algn="just">
              <a:buNone/>
            </a:pPr>
            <a:r>
              <a:rPr lang="pt-BR" sz="2200" i="1" dirty="0">
                <a:effectLst/>
                <a:latin typeface="+mn-lt"/>
                <a:ea typeface="Times New Roman" panose="02020603050405020304" pitchFamily="18" charset="0"/>
              </a:rPr>
              <a:t> </a:t>
            </a:r>
            <a:endParaRPr lang="pt-BR" sz="2200" dirty="0">
              <a:effectLst/>
              <a:latin typeface="+mn-lt"/>
              <a:ea typeface="Times New Roman" panose="02020603050405020304" pitchFamily="18" charset="0"/>
            </a:endParaRPr>
          </a:p>
          <a:p>
            <a:pPr marL="0" indent="0" algn="just">
              <a:buNone/>
            </a:pPr>
            <a:r>
              <a:rPr lang="pt-BR" sz="1800" dirty="0">
                <a:solidFill>
                  <a:srgbClr val="FFC000"/>
                </a:solidFill>
                <a:effectLst/>
                <a:latin typeface="+mn-lt"/>
                <a:ea typeface="Times New Roman" panose="02020603050405020304" pitchFamily="18" charset="0"/>
              </a:rPr>
              <a:t>MELLO, Cristiane. Direito de crítica do empregado nas redes sociais e a repercussão no CT. SP: 2015, </a:t>
            </a:r>
            <a:r>
              <a:rPr lang="pt-BR" sz="1800" dirty="0" err="1">
                <a:solidFill>
                  <a:srgbClr val="FFC000"/>
                </a:solidFill>
                <a:effectLst/>
                <a:latin typeface="+mn-lt"/>
                <a:ea typeface="Times New Roman" panose="02020603050405020304" pitchFamily="18" charset="0"/>
              </a:rPr>
              <a:t>LTr</a:t>
            </a:r>
            <a:r>
              <a:rPr lang="pt-BR" sz="1800" dirty="0">
                <a:solidFill>
                  <a:srgbClr val="FFC000"/>
                </a:solidFill>
                <a:effectLst/>
                <a:latin typeface="+mn-lt"/>
                <a:ea typeface="Times New Roman" panose="02020603050405020304" pitchFamily="18" charset="0"/>
              </a:rPr>
              <a:t>, p. 125</a:t>
            </a:r>
          </a:p>
          <a:p>
            <a:endParaRPr lang="pt-BR" dirty="0"/>
          </a:p>
        </p:txBody>
      </p:sp>
    </p:spTree>
    <p:extLst>
      <p:ext uri="{BB962C8B-B14F-4D97-AF65-F5344CB8AC3E}">
        <p14:creationId xmlns:p14="http://schemas.microsoft.com/office/powerpoint/2010/main" val="3372384819"/>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10A6C6DF-0149-4B03-A5E9-929C1487554A}"/>
              </a:ext>
            </a:extLst>
          </p:cNvPr>
          <p:cNvSpPr>
            <a:spLocks noGrp="1"/>
          </p:cNvSpPr>
          <p:nvPr>
            <p:ph type="subTitle" idx="1"/>
          </p:nvPr>
        </p:nvSpPr>
        <p:spPr>
          <a:xfrm>
            <a:off x="469155" y="519705"/>
            <a:ext cx="8825658" cy="861420"/>
          </a:xfrm>
        </p:spPr>
        <p:txBody>
          <a:bodyPr>
            <a:normAutofit fontScale="92500" lnSpcReduction="10000"/>
          </a:bodyPr>
          <a:lstStyle/>
          <a:p>
            <a:r>
              <a:rPr lang="pt-BR" sz="2800" dirty="0">
                <a:solidFill>
                  <a:srgbClr val="FFFF00"/>
                </a:solidFill>
                <a:effectLst/>
                <a:latin typeface="+mn-lt"/>
                <a:ea typeface="Calibri" panose="020F0502020204030204" pitchFamily="34" charset="0"/>
                <a:cs typeface="Times New Roman" panose="02020603050405020304" pitchFamily="18" charset="0"/>
              </a:rPr>
              <a:t>Case: </a:t>
            </a:r>
            <a:r>
              <a:rPr lang="pt-BR" sz="1900" dirty="0">
                <a:solidFill>
                  <a:schemeClr val="tx1">
                    <a:lumMod val="85000"/>
                  </a:schemeClr>
                </a:solidFill>
                <a:effectLst/>
                <a:latin typeface="+mn-lt"/>
                <a:ea typeface="Calibri" panose="020F0502020204030204" pitchFamily="34" charset="0"/>
                <a:cs typeface="Times New Roman" panose="02020603050405020304" pitchFamily="18" charset="0"/>
              </a:rPr>
              <a:t>abril/2022</a:t>
            </a:r>
          </a:p>
          <a:p>
            <a:r>
              <a:rPr lang="pt-BR" dirty="0">
                <a:solidFill>
                  <a:srgbClr val="FFFF00"/>
                </a:solidFill>
                <a:effectLst/>
                <a:latin typeface="+mn-lt"/>
                <a:ea typeface="Calibri" panose="020F0502020204030204" pitchFamily="34" charset="0"/>
                <a:cs typeface="Times New Roman" panose="02020603050405020304" pitchFamily="18" charset="0"/>
              </a:rPr>
              <a:t>Dep. Eduardo Bolsonaro e jornalista Miriam Leitão – </a:t>
            </a:r>
            <a:endParaRPr lang="pt-BR" dirty="0"/>
          </a:p>
        </p:txBody>
      </p:sp>
      <p:sp>
        <p:nvSpPr>
          <p:cNvPr id="7" name="CaixaDeTexto 6">
            <a:extLst>
              <a:ext uri="{FF2B5EF4-FFF2-40B4-BE49-F238E27FC236}">
                <a16:creationId xmlns:a16="http://schemas.microsoft.com/office/drawing/2014/main" id="{209DF5AC-7BDC-4F6E-8525-C5084CAAB06F}"/>
              </a:ext>
            </a:extLst>
          </p:cNvPr>
          <p:cNvSpPr txBox="1"/>
          <p:nvPr/>
        </p:nvSpPr>
        <p:spPr>
          <a:xfrm>
            <a:off x="469155" y="1441544"/>
            <a:ext cx="10732245" cy="1395254"/>
          </a:xfrm>
          <a:prstGeom prst="rect">
            <a:avLst/>
          </a:prstGeom>
          <a:noFill/>
        </p:spPr>
        <p:txBody>
          <a:bodyPr wrap="square">
            <a:spAutoFit/>
          </a:bodyPr>
          <a:lstStyle/>
          <a:p>
            <a:pPr marL="342900" indent="-342900" algn="just">
              <a:lnSpc>
                <a:spcPct val="115000"/>
              </a:lnSpc>
              <a:spcAft>
                <a:spcPts val="1000"/>
              </a:spcAft>
              <a:buFont typeface="Wingdings" panose="05000000000000000000" pitchFamily="2" charset="2"/>
              <a:buChar char="§"/>
            </a:pPr>
            <a:r>
              <a:rPr lang="pt-BR" sz="2000" dirty="0">
                <a:effectLst/>
                <a:ea typeface="Calibri" panose="020F0502020204030204" pitchFamily="34" charset="0"/>
                <a:cs typeface="Times New Roman" panose="02020603050405020304" pitchFamily="18" charset="0"/>
              </a:rPr>
              <a:t>dois partidos pedem cassação pelo </a:t>
            </a:r>
            <a:r>
              <a:rPr lang="pt-BR" sz="2000" i="1" dirty="0">
                <a:effectLst/>
                <a:ea typeface="Calibri" panose="020F0502020204030204" pitchFamily="34" charset="0"/>
                <a:cs typeface="Times New Roman" panose="02020603050405020304" pitchFamily="18" charset="0"/>
              </a:rPr>
              <a:t>tweet</a:t>
            </a:r>
            <a:r>
              <a:rPr lang="pt-BR" sz="2000" dirty="0">
                <a:effectLst/>
                <a:ea typeface="Calibri" panose="020F0502020204030204" pitchFamily="34" charset="0"/>
                <a:cs typeface="Times New Roman" panose="02020603050405020304" pitchFamily="18" charset="0"/>
              </a:rPr>
              <a:t> postado:</a:t>
            </a:r>
          </a:p>
          <a:p>
            <a:pPr marL="342900" indent="-342900" algn="just">
              <a:lnSpc>
                <a:spcPct val="115000"/>
              </a:lnSpc>
              <a:spcAft>
                <a:spcPts val="1000"/>
              </a:spcAft>
              <a:buFont typeface="Arial" panose="020B0604020202020204" pitchFamily="34" charset="0"/>
              <a:buChar char="•"/>
            </a:pPr>
            <a:r>
              <a:rPr lang="pt-BR" sz="2000" dirty="0">
                <a:effectLst/>
                <a:ea typeface="Calibri" panose="020F0502020204030204" pitchFamily="34" charset="0"/>
                <a:cs typeface="Times New Roman" panose="02020603050405020304" pitchFamily="18" charset="0"/>
              </a:rPr>
              <a:t>contexto: gravações/STM atestam práticas de tortura </a:t>
            </a:r>
          </a:p>
          <a:p>
            <a:pPr marL="342900" indent="-342900" algn="just">
              <a:buFont typeface="Wingdings" panose="05000000000000000000" pitchFamily="2" charset="2"/>
              <a:buChar char="§"/>
            </a:pPr>
            <a:endParaRPr lang="pt-BR" sz="2200" dirty="0">
              <a:solidFill>
                <a:srgbClr val="FFFF00"/>
              </a:solidFill>
              <a:effectLst/>
              <a:ea typeface="Calibri" panose="020F0502020204030204" pitchFamily="34" charset="0"/>
              <a:cs typeface="Times New Roman" panose="02020603050405020304" pitchFamily="18" charset="0"/>
            </a:endParaRPr>
          </a:p>
        </p:txBody>
      </p:sp>
      <p:pic>
        <p:nvPicPr>
          <p:cNvPr id="9" name="Imagem 8">
            <a:extLst>
              <a:ext uri="{FF2B5EF4-FFF2-40B4-BE49-F238E27FC236}">
                <a16:creationId xmlns:a16="http://schemas.microsoft.com/office/drawing/2014/main" id="{2E397914-D66F-43B3-89B5-C0502DD48398}"/>
              </a:ext>
            </a:extLst>
          </p:cNvPr>
          <p:cNvPicPr>
            <a:picLocks noChangeAspect="1"/>
          </p:cNvPicPr>
          <p:nvPr/>
        </p:nvPicPr>
        <p:blipFill>
          <a:blip r:embed="rId2"/>
          <a:stretch>
            <a:fillRect/>
          </a:stretch>
        </p:blipFill>
        <p:spPr>
          <a:xfrm>
            <a:off x="839788" y="3069572"/>
            <a:ext cx="6655109" cy="3738435"/>
          </a:xfrm>
          <a:prstGeom prst="rect">
            <a:avLst/>
          </a:prstGeom>
        </p:spPr>
      </p:pic>
    </p:spTree>
    <p:extLst>
      <p:ext uri="{BB962C8B-B14F-4D97-AF65-F5344CB8AC3E}">
        <p14:creationId xmlns:p14="http://schemas.microsoft.com/office/powerpoint/2010/main" val="1854425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2D17C3-C699-459B-9F51-65CAD9912FDC}"/>
              </a:ext>
            </a:extLst>
          </p:cNvPr>
          <p:cNvSpPr>
            <a:spLocks noGrp="1"/>
          </p:cNvSpPr>
          <p:nvPr>
            <p:ph type="title"/>
          </p:nvPr>
        </p:nvSpPr>
        <p:spPr>
          <a:xfrm>
            <a:off x="482335" y="520958"/>
            <a:ext cx="9404723" cy="1004607"/>
          </a:xfrm>
        </p:spPr>
        <p:txBody>
          <a:bodyPr/>
          <a:lstStyle/>
          <a:p>
            <a:r>
              <a:rPr lang="pt-BR" sz="2800" dirty="0">
                <a:solidFill>
                  <a:srgbClr val="FFFF00"/>
                </a:solidFill>
                <a:effectLst/>
                <a:latin typeface="+mn-lt"/>
                <a:ea typeface="Calibri" panose="020F0502020204030204" pitchFamily="34" charset="0"/>
                <a:cs typeface="Times New Roman" panose="02020603050405020304" pitchFamily="18" charset="0"/>
              </a:rPr>
              <a:t>O problema da má-interpretação</a:t>
            </a:r>
            <a:br>
              <a:rPr lang="pt-BR" sz="2800" dirty="0">
                <a:solidFill>
                  <a:srgbClr val="FFFF00"/>
                </a:solidFill>
                <a:effectLst/>
                <a:latin typeface="+mn-lt"/>
                <a:ea typeface="Calibri" panose="020F0502020204030204" pitchFamily="34" charset="0"/>
                <a:cs typeface="Times New Roman" panose="02020603050405020304" pitchFamily="18" charset="0"/>
              </a:rPr>
            </a:br>
            <a:br>
              <a:rPr lang="pt-BR" sz="2800" dirty="0">
                <a:solidFill>
                  <a:srgbClr val="FFFF00"/>
                </a:solidFill>
                <a:latin typeface="+mn-lt"/>
                <a:ea typeface="Calibri" panose="020F0502020204030204" pitchFamily="34" charset="0"/>
                <a:cs typeface="Times New Roman" panose="02020603050405020304" pitchFamily="18" charset="0"/>
              </a:rPr>
            </a:br>
            <a:endParaRPr lang="pt-BR" sz="2800" dirty="0"/>
          </a:p>
        </p:txBody>
      </p:sp>
      <p:sp>
        <p:nvSpPr>
          <p:cNvPr id="3" name="Espaço Reservado para Conteúdo 2">
            <a:extLst>
              <a:ext uri="{FF2B5EF4-FFF2-40B4-BE49-F238E27FC236}">
                <a16:creationId xmlns:a16="http://schemas.microsoft.com/office/drawing/2014/main" id="{EB0838D4-89CB-4600-AA97-FD6921133E3B}"/>
              </a:ext>
            </a:extLst>
          </p:cNvPr>
          <p:cNvSpPr>
            <a:spLocks noGrp="1"/>
          </p:cNvSpPr>
          <p:nvPr>
            <p:ph idx="1"/>
          </p:nvPr>
        </p:nvSpPr>
        <p:spPr>
          <a:xfrm>
            <a:off x="536927" y="1200181"/>
            <a:ext cx="10583864" cy="5247916"/>
          </a:xfrm>
        </p:spPr>
        <p:txBody>
          <a:bodyPr>
            <a:normAutofit/>
          </a:bodyPr>
          <a:lstStyle/>
          <a:p>
            <a:pPr algn="just"/>
            <a:r>
              <a:rPr lang="pt-BR" sz="1800" dirty="0">
                <a:effectLst/>
                <a:latin typeface="+mn-lt"/>
                <a:ea typeface="Times New Roman" panose="02020603050405020304" pitchFamily="18" charset="0"/>
              </a:rPr>
              <a:t>Erik Pepper (Prof. Univ. S. </a:t>
            </a:r>
            <a:r>
              <a:rPr lang="pt-BR" sz="1800" dirty="0" err="1">
                <a:effectLst/>
                <a:latin typeface="+mn-lt"/>
                <a:ea typeface="Times New Roman" panose="02020603050405020304" pitchFamily="18" charset="0"/>
              </a:rPr>
              <a:t>Fco</a:t>
            </a:r>
            <a:r>
              <a:rPr lang="pt-BR" sz="1800" dirty="0">
                <a:effectLst/>
                <a:latin typeface="+mn-lt"/>
                <a:ea typeface="Times New Roman" panose="02020603050405020304" pitchFamily="18" charset="0"/>
              </a:rPr>
              <a:t>) - </a:t>
            </a:r>
            <a:r>
              <a:rPr lang="pt-BR" sz="1800" i="1" dirty="0">
                <a:effectLst/>
                <a:latin typeface="+mn-lt"/>
                <a:ea typeface="Times New Roman" panose="02020603050405020304" pitchFamily="18" charset="0"/>
              </a:rPr>
              <a:t>textos digitais </a:t>
            </a:r>
          </a:p>
          <a:p>
            <a:pPr marL="400050" lvl="1" indent="0" algn="just">
              <a:buNone/>
            </a:pPr>
            <a:r>
              <a:rPr lang="pt-BR" sz="1600" i="1" dirty="0">
                <a:effectLst/>
                <a:latin typeface="+mn-lt"/>
                <a:ea typeface="Times New Roman" panose="02020603050405020304" pitchFamily="18" charset="0"/>
              </a:rPr>
              <a:t>= assíncronas; ausência de  entoação/linguagem corporal  </a:t>
            </a:r>
          </a:p>
          <a:p>
            <a:pPr marL="400050" lvl="1" indent="0" algn="just">
              <a:buNone/>
            </a:pPr>
            <a:r>
              <a:rPr lang="pt-BR" sz="1600" i="1" dirty="0">
                <a:effectLst/>
                <a:latin typeface="+mn-lt"/>
                <a:ea typeface="Times New Roman" panose="02020603050405020304" pitchFamily="18" charset="0"/>
              </a:rPr>
              <a:t>= impacto emocional  da </a:t>
            </a:r>
            <a:r>
              <a:rPr lang="pt-BR" sz="1600" i="1" dirty="0" err="1">
                <a:effectLst/>
                <a:latin typeface="+mn-lt"/>
                <a:ea typeface="Times New Roman" panose="02020603050405020304" pitchFamily="18" charset="0"/>
              </a:rPr>
              <a:t>msg</a:t>
            </a:r>
            <a:endParaRPr lang="pt-BR" sz="1600" i="1" dirty="0">
              <a:effectLst/>
              <a:latin typeface="+mn-lt"/>
              <a:ea typeface="Times New Roman" panose="02020603050405020304" pitchFamily="18" charset="0"/>
            </a:endParaRPr>
          </a:p>
          <a:p>
            <a:pPr marL="400050" lvl="1" indent="0" algn="just">
              <a:buNone/>
            </a:pPr>
            <a:endParaRPr lang="pt-BR" sz="1600" i="1" dirty="0">
              <a:effectLst/>
              <a:latin typeface="+mn-lt"/>
              <a:ea typeface="Times New Roman" panose="02020603050405020304" pitchFamily="18" charset="0"/>
            </a:endParaRPr>
          </a:p>
          <a:p>
            <a:pPr algn="just">
              <a:lnSpc>
                <a:spcPct val="115000"/>
              </a:lnSpc>
              <a:spcAft>
                <a:spcPts val="1000"/>
              </a:spcAft>
            </a:pPr>
            <a:r>
              <a:rPr lang="pt-BR" sz="1800" dirty="0">
                <a:effectLst/>
                <a:latin typeface="+mn-lt"/>
                <a:ea typeface="Calibri" panose="020F0502020204030204" pitchFamily="34" charset="0"/>
                <a:cs typeface="Times New Roman" panose="02020603050405020304" pitchFamily="18" charset="0"/>
              </a:rPr>
              <a:t>Tiago (3:9) -  a língua bendiz ou amaldiçoa</a:t>
            </a:r>
          </a:p>
          <a:p>
            <a:pPr marL="0" indent="0" algn="just">
              <a:lnSpc>
                <a:spcPct val="115000"/>
              </a:lnSpc>
              <a:spcAft>
                <a:spcPts val="1000"/>
              </a:spcAft>
              <a:buNone/>
            </a:pPr>
            <a:r>
              <a:rPr lang="pt-BR" sz="1800" dirty="0">
                <a:effectLst/>
                <a:latin typeface="+mn-lt"/>
                <a:ea typeface="Calibri" panose="020F0502020204030204" pitchFamily="34" charset="0"/>
                <a:cs typeface="Times New Roman" panose="02020603050405020304" pitchFamily="18" charset="0"/>
              </a:rPr>
              <a:t>    </a:t>
            </a:r>
            <a:r>
              <a:rPr lang="pt-BR" sz="1600" i="1" dirty="0" err="1">
                <a:effectLst/>
                <a:latin typeface="+mn-lt"/>
                <a:ea typeface="Calibri" panose="020F0502020204030204" pitchFamily="34" charset="0"/>
                <a:cs typeface="Times New Roman" panose="02020603050405020304" pitchFamily="18" charset="0"/>
              </a:rPr>
              <a:t>vg</a:t>
            </a:r>
            <a:r>
              <a:rPr lang="pt-BR" sz="1600" dirty="0">
                <a:effectLst/>
                <a:latin typeface="+mn-lt"/>
                <a:ea typeface="Calibri" panose="020F0502020204030204" pitchFamily="34" charset="0"/>
                <a:cs typeface="Times New Roman" panose="02020603050405020304" pitchFamily="18" charset="0"/>
              </a:rPr>
              <a:t>: leme da nau;  incêndio x  fagulha</a:t>
            </a:r>
          </a:p>
          <a:p>
            <a:pPr marL="0" indent="0" algn="just">
              <a:lnSpc>
                <a:spcPct val="115000"/>
              </a:lnSpc>
              <a:spcAft>
                <a:spcPts val="1000"/>
              </a:spcAft>
              <a:buNone/>
            </a:pPr>
            <a:r>
              <a:rPr lang="pt-BR" sz="1600" dirty="0">
                <a:latin typeface="+mn-lt"/>
                <a:ea typeface="Calibri" panose="020F0502020204030204" pitchFamily="34" charset="0"/>
                <a:cs typeface="Times New Roman" panose="02020603050405020304" pitchFamily="18" charset="0"/>
              </a:rPr>
              <a:t>            Travesseiro de pena</a:t>
            </a:r>
            <a:endParaRPr lang="pt-BR" sz="1600" dirty="0">
              <a:effectLst/>
              <a:latin typeface="+mn-lt"/>
              <a:ea typeface="Calibri" panose="020F0502020204030204" pitchFamily="34" charset="0"/>
              <a:cs typeface="Times New Roman" panose="02020603050405020304" pitchFamily="18" charset="0"/>
            </a:endParaRPr>
          </a:p>
          <a:p>
            <a:pPr marL="0" indent="0">
              <a:buNone/>
            </a:pPr>
            <a:endParaRPr lang="pt-BR" dirty="0"/>
          </a:p>
        </p:txBody>
      </p:sp>
      <p:pic>
        <p:nvPicPr>
          <p:cNvPr id="9" name="Imagem 8">
            <a:extLst>
              <a:ext uri="{FF2B5EF4-FFF2-40B4-BE49-F238E27FC236}">
                <a16:creationId xmlns:a16="http://schemas.microsoft.com/office/drawing/2014/main" id="{EC46477F-EB84-431F-8D69-02F937A43147}"/>
              </a:ext>
            </a:extLst>
          </p:cNvPr>
          <p:cNvPicPr>
            <a:picLocks noChangeAspect="1"/>
          </p:cNvPicPr>
          <p:nvPr/>
        </p:nvPicPr>
        <p:blipFill>
          <a:blip r:embed="rId2"/>
          <a:stretch>
            <a:fillRect/>
          </a:stretch>
        </p:blipFill>
        <p:spPr>
          <a:xfrm>
            <a:off x="739554" y="4734713"/>
            <a:ext cx="3528137" cy="2807409"/>
          </a:xfrm>
          <a:prstGeom prst="rect">
            <a:avLst/>
          </a:prstGeom>
        </p:spPr>
      </p:pic>
    </p:spTree>
    <p:extLst>
      <p:ext uri="{BB962C8B-B14F-4D97-AF65-F5344CB8AC3E}">
        <p14:creationId xmlns:p14="http://schemas.microsoft.com/office/powerpoint/2010/main" val="3488399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448244" y="479751"/>
            <a:ext cx="9298789" cy="830997"/>
          </a:xfrm>
          <a:prstGeom prst="rect">
            <a:avLst/>
          </a:prstGeom>
        </p:spPr>
        <p:txBody>
          <a:bodyPr wrap="square">
            <a:spAutoFit/>
          </a:bodyPr>
          <a:lstStyle/>
          <a:p>
            <a:r>
              <a:rPr lang="pt-BR" sz="2800" b="1" dirty="0">
                <a:solidFill>
                  <a:srgbClr val="FFC000"/>
                </a:solidFill>
                <a:effectLst/>
                <a:ea typeface="Calibri" panose="020F0502020204030204" pitchFamily="34" charset="0"/>
                <a:cs typeface="Times New Roman" panose="02020603050405020304" pitchFamily="18" charset="0"/>
              </a:rPr>
              <a:t>Colisão: </a:t>
            </a:r>
            <a:r>
              <a:rPr lang="pt-BR" sz="2800" b="1" dirty="0">
                <a:effectLst/>
                <a:ea typeface="Calibri" panose="020F0502020204030204" pitchFamily="34" charset="0"/>
                <a:cs typeface="Times New Roman" panose="02020603050405020304" pitchFamily="18" charset="0"/>
              </a:rPr>
              <a:t>liberdade de pensamento </a:t>
            </a:r>
            <a:r>
              <a:rPr lang="pt-BR" sz="2800" b="1" i="1" dirty="0">
                <a:solidFill>
                  <a:srgbClr val="FFC000"/>
                </a:solidFill>
                <a:effectLst/>
                <a:ea typeface="Calibri" panose="020F0502020204030204" pitchFamily="34" charset="0"/>
                <a:cs typeface="Times New Roman" panose="02020603050405020304" pitchFamily="18" charset="0"/>
              </a:rPr>
              <a:t>x</a:t>
            </a:r>
            <a:r>
              <a:rPr lang="pt-BR" sz="2800" b="1" dirty="0">
                <a:effectLst/>
                <a:ea typeface="Calibri" panose="020F0502020204030204" pitchFamily="34" charset="0"/>
                <a:cs typeface="Times New Roman" panose="02020603050405020304" pitchFamily="18" charset="0"/>
              </a:rPr>
              <a:t> ofensa à honra </a:t>
            </a:r>
            <a:endParaRPr lang="pt-BR" sz="2800" dirty="0">
              <a:effectLst/>
              <a:ea typeface="Calibri" panose="020F0502020204030204" pitchFamily="34" charset="0"/>
              <a:cs typeface="Times New Roman" panose="02020603050405020304" pitchFamily="18" charset="0"/>
            </a:endParaRPr>
          </a:p>
          <a:p>
            <a:endParaRPr lang="pt-BR" sz="2000" dirty="0"/>
          </a:p>
        </p:txBody>
      </p:sp>
      <p:graphicFrame>
        <p:nvGraphicFramePr>
          <p:cNvPr id="2" name="Tabela 3">
            <a:extLst>
              <a:ext uri="{FF2B5EF4-FFF2-40B4-BE49-F238E27FC236}">
                <a16:creationId xmlns:a16="http://schemas.microsoft.com/office/drawing/2014/main" id="{323594D2-C139-4671-B69E-F3DCA3771886}"/>
              </a:ext>
            </a:extLst>
          </p:cNvPr>
          <p:cNvGraphicFramePr>
            <a:graphicFrameLocks noGrp="1"/>
          </p:cNvGraphicFramePr>
          <p:nvPr>
            <p:extLst>
              <p:ext uri="{D42A27DB-BD31-4B8C-83A1-F6EECF244321}">
                <p14:modId xmlns:p14="http://schemas.microsoft.com/office/powerpoint/2010/main" val="3420761196"/>
              </p:ext>
            </p:extLst>
          </p:nvPr>
        </p:nvGraphicFramePr>
        <p:xfrm>
          <a:off x="448245" y="1310748"/>
          <a:ext cx="6503274" cy="5303520"/>
        </p:xfrm>
        <a:graphic>
          <a:graphicData uri="http://schemas.openxmlformats.org/drawingml/2006/table">
            <a:tbl>
              <a:tblPr firstRow="1" bandRow="1">
                <a:tableStyleId>{5C22544A-7EE6-4342-B048-85BDC9FD1C3A}</a:tableStyleId>
              </a:tblPr>
              <a:tblGrid>
                <a:gridCol w="6503274">
                  <a:extLst>
                    <a:ext uri="{9D8B030D-6E8A-4147-A177-3AD203B41FA5}">
                      <a16:colId xmlns:a16="http://schemas.microsoft.com/office/drawing/2014/main" val="568288417"/>
                    </a:ext>
                  </a:extLst>
                </a:gridCol>
              </a:tblGrid>
              <a:tr h="1423459">
                <a:tc>
                  <a:txBody>
                    <a:bodyPr/>
                    <a:lstStyle/>
                    <a:p>
                      <a:pPr algn="just"/>
                      <a:r>
                        <a:rPr lang="pt-BR" sz="1900" b="0" kern="1200" dirty="0">
                          <a:solidFill>
                            <a:schemeClr val="lt1"/>
                          </a:solidFill>
                          <a:effectLst/>
                          <a:latin typeface="+mn-lt"/>
                          <a:ea typeface="+mn-ea"/>
                          <a:cs typeface="+mn-cs"/>
                        </a:rPr>
                        <a:t>Art. 5º - (</a:t>
                      </a:r>
                      <a:r>
                        <a:rPr lang="pt-BR" sz="1900" b="0" i="1" kern="1200" dirty="0">
                          <a:solidFill>
                            <a:schemeClr val="lt1"/>
                          </a:solidFill>
                          <a:effectLst/>
                          <a:latin typeface="+mn-lt"/>
                          <a:ea typeface="+mn-ea"/>
                          <a:cs typeface="+mn-cs"/>
                        </a:rPr>
                        <a:t>cláusula pétrea)</a:t>
                      </a:r>
                    </a:p>
                    <a:p>
                      <a:pPr algn="just"/>
                      <a:r>
                        <a:rPr lang="pt-BR" sz="1900" b="0" i="1" kern="1200" dirty="0">
                          <a:solidFill>
                            <a:schemeClr val="lt1"/>
                          </a:solidFill>
                          <a:effectLst/>
                          <a:latin typeface="+mn-lt"/>
                          <a:ea typeface="+mn-ea"/>
                          <a:cs typeface="+mn-cs"/>
                        </a:rPr>
                        <a:t> </a:t>
                      </a:r>
                    </a:p>
                    <a:p>
                      <a:pPr algn="just"/>
                      <a:r>
                        <a:rPr lang="pt-BR" sz="1900" b="0" kern="1200" dirty="0">
                          <a:solidFill>
                            <a:schemeClr val="lt1"/>
                          </a:solidFill>
                          <a:effectLst/>
                          <a:latin typeface="+mn-lt"/>
                          <a:ea typeface="+mn-ea"/>
                          <a:cs typeface="+mn-cs"/>
                        </a:rPr>
                        <a:t>IV - é livre a manifestação do pensamento, sendo </a:t>
                      </a:r>
                      <a:r>
                        <a:rPr lang="pt-BR" sz="1900" b="0" u="sng" kern="1200" dirty="0">
                          <a:solidFill>
                            <a:schemeClr val="lt1"/>
                          </a:solidFill>
                          <a:effectLst/>
                          <a:latin typeface="+mn-lt"/>
                          <a:ea typeface="+mn-ea"/>
                          <a:cs typeface="+mn-cs"/>
                        </a:rPr>
                        <a:t>vedado o anonimato*</a:t>
                      </a:r>
                      <a:r>
                        <a:rPr lang="pt-BR" sz="1900" b="0" kern="1200" dirty="0">
                          <a:solidFill>
                            <a:schemeClr val="lt1"/>
                          </a:solidFill>
                          <a:effectLst/>
                          <a:latin typeface="+mn-lt"/>
                          <a:ea typeface="+mn-ea"/>
                          <a:cs typeface="+mn-cs"/>
                        </a:rPr>
                        <a:t>;</a:t>
                      </a:r>
                    </a:p>
                    <a:p>
                      <a:pPr algn="just"/>
                      <a:r>
                        <a:rPr lang="pt-BR" sz="1900" b="0" kern="1200" dirty="0">
                          <a:solidFill>
                            <a:schemeClr val="lt1"/>
                          </a:solidFill>
                          <a:effectLst/>
                          <a:latin typeface="+mn-lt"/>
                          <a:ea typeface="+mn-ea"/>
                          <a:cs typeface="+mn-cs"/>
                        </a:rPr>
                        <a:t> </a:t>
                      </a:r>
                    </a:p>
                    <a:p>
                      <a:pPr algn="just"/>
                      <a:r>
                        <a:rPr lang="pt-BR" sz="1900" b="0" kern="1200" dirty="0">
                          <a:solidFill>
                            <a:schemeClr val="lt1"/>
                          </a:solidFill>
                          <a:effectLst/>
                          <a:latin typeface="+mn-lt"/>
                          <a:ea typeface="+mn-ea"/>
                          <a:cs typeface="+mn-cs"/>
                        </a:rPr>
                        <a:t>V - é assegurado o </a:t>
                      </a:r>
                      <a:r>
                        <a:rPr lang="pt-BR" sz="1900" b="0" u="sng" kern="1200" dirty="0" err="1">
                          <a:solidFill>
                            <a:schemeClr val="lt1"/>
                          </a:solidFill>
                          <a:effectLst/>
                          <a:latin typeface="+mn-lt"/>
                          <a:ea typeface="+mn-ea"/>
                          <a:cs typeface="+mn-cs"/>
                        </a:rPr>
                        <a:t>dto</a:t>
                      </a:r>
                      <a:r>
                        <a:rPr lang="pt-BR" sz="1900" b="0" u="sng" kern="1200" dirty="0">
                          <a:solidFill>
                            <a:schemeClr val="lt1"/>
                          </a:solidFill>
                          <a:effectLst/>
                          <a:latin typeface="+mn-lt"/>
                          <a:ea typeface="+mn-ea"/>
                          <a:cs typeface="+mn-cs"/>
                        </a:rPr>
                        <a:t> de resposta</a:t>
                      </a:r>
                      <a:r>
                        <a:rPr lang="pt-BR" sz="1900" b="0" kern="1200" dirty="0">
                          <a:solidFill>
                            <a:schemeClr val="lt1"/>
                          </a:solidFill>
                          <a:effectLst/>
                          <a:latin typeface="+mn-lt"/>
                          <a:ea typeface="+mn-ea"/>
                          <a:cs typeface="+mn-cs"/>
                        </a:rPr>
                        <a:t>, proporcional ao agravo, além da </a:t>
                      </a:r>
                      <a:r>
                        <a:rPr lang="pt-BR" sz="1900" b="0" u="sng" kern="1200" dirty="0">
                          <a:solidFill>
                            <a:schemeClr val="lt1"/>
                          </a:solidFill>
                          <a:effectLst/>
                          <a:latin typeface="+mn-lt"/>
                          <a:ea typeface="+mn-ea"/>
                          <a:cs typeface="+mn-cs"/>
                        </a:rPr>
                        <a:t>indenização</a:t>
                      </a:r>
                      <a:r>
                        <a:rPr lang="pt-BR" sz="1900" b="0" kern="1200" dirty="0">
                          <a:solidFill>
                            <a:schemeClr val="lt1"/>
                          </a:solidFill>
                          <a:effectLst/>
                          <a:latin typeface="+mn-lt"/>
                          <a:ea typeface="+mn-ea"/>
                          <a:cs typeface="+mn-cs"/>
                        </a:rPr>
                        <a:t> por dano material, moral ou à imagem;</a:t>
                      </a:r>
                    </a:p>
                    <a:p>
                      <a:pPr algn="just"/>
                      <a:r>
                        <a:rPr lang="pt-BR" sz="1900" b="0" kern="1200" dirty="0">
                          <a:solidFill>
                            <a:schemeClr val="lt1"/>
                          </a:solidFill>
                          <a:effectLst/>
                          <a:latin typeface="+mn-lt"/>
                          <a:ea typeface="+mn-ea"/>
                          <a:cs typeface="+mn-cs"/>
                        </a:rPr>
                        <a:t> </a:t>
                      </a:r>
                    </a:p>
                    <a:p>
                      <a:pPr algn="just"/>
                      <a:r>
                        <a:rPr lang="pt-BR" sz="1900" b="0" kern="1200" dirty="0">
                          <a:solidFill>
                            <a:schemeClr val="lt1"/>
                          </a:solidFill>
                          <a:effectLst/>
                          <a:latin typeface="+mn-lt"/>
                          <a:ea typeface="+mn-ea"/>
                          <a:cs typeface="+mn-cs"/>
                        </a:rPr>
                        <a:t>VIII - </a:t>
                      </a:r>
                      <a:r>
                        <a:rPr lang="pt-BR" sz="1900" b="0" u="sng" kern="1200" dirty="0">
                          <a:solidFill>
                            <a:schemeClr val="lt1"/>
                          </a:solidFill>
                          <a:effectLst/>
                          <a:latin typeface="+mn-lt"/>
                          <a:ea typeface="+mn-ea"/>
                          <a:cs typeface="+mn-cs"/>
                        </a:rPr>
                        <a:t>ninguém será privado de </a:t>
                      </a:r>
                      <a:r>
                        <a:rPr lang="pt-BR" sz="1900" b="0" u="sng" kern="1200" dirty="0" err="1">
                          <a:solidFill>
                            <a:schemeClr val="lt1"/>
                          </a:solidFill>
                          <a:effectLst/>
                          <a:latin typeface="+mn-lt"/>
                          <a:ea typeface="+mn-ea"/>
                          <a:cs typeface="+mn-cs"/>
                        </a:rPr>
                        <a:t>dtos</a:t>
                      </a:r>
                      <a:r>
                        <a:rPr lang="pt-BR" sz="1900" b="0" u="sng" kern="1200" dirty="0">
                          <a:solidFill>
                            <a:schemeClr val="lt1"/>
                          </a:solidFill>
                          <a:effectLst/>
                          <a:latin typeface="+mn-lt"/>
                          <a:ea typeface="+mn-ea"/>
                          <a:cs typeface="+mn-cs"/>
                        </a:rPr>
                        <a:t> por crença</a:t>
                      </a:r>
                      <a:r>
                        <a:rPr lang="pt-BR" sz="1900" b="0" kern="1200" dirty="0">
                          <a:solidFill>
                            <a:schemeClr val="lt1"/>
                          </a:solidFill>
                          <a:effectLst/>
                          <a:latin typeface="+mn-lt"/>
                          <a:ea typeface="+mn-ea"/>
                          <a:cs typeface="+mn-cs"/>
                        </a:rPr>
                        <a:t> religiosa ou </a:t>
                      </a:r>
                      <a:r>
                        <a:rPr lang="pt-BR" sz="1900" b="0" u="sng" kern="1200" dirty="0">
                          <a:solidFill>
                            <a:schemeClr val="lt1"/>
                          </a:solidFill>
                          <a:effectLst/>
                          <a:latin typeface="+mn-lt"/>
                          <a:ea typeface="+mn-ea"/>
                          <a:cs typeface="+mn-cs"/>
                        </a:rPr>
                        <a:t>convicção filosófica ou política</a:t>
                      </a:r>
                      <a:r>
                        <a:rPr lang="pt-BR" sz="1900" b="0" kern="1200" dirty="0">
                          <a:solidFill>
                            <a:schemeClr val="lt1"/>
                          </a:solidFill>
                          <a:effectLst/>
                          <a:latin typeface="+mn-lt"/>
                          <a:ea typeface="+mn-ea"/>
                          <a:cs typeface="+mn-cs"/>
                        </a:rPr>
                        <a:t>, salvo se as invocar para eximir-se de obrigação legal e recusar-se a cumprir prestação alternativa;</a:t>
                      </a:r>
                    </a:p>
                    <a:p>
                      <a:pPr algn="just"/>
                      <a:r>
                        <a:rPr lang="pt-BR" sz="1900" b="0" kern="1200" dirty="0">
                          <a:solidFill>
                            <a:schemeClr val="lt1"/>
                          </a:solidFill>
                          <a:effectLst/>
                          <a:latin typeface="+mn-lt"/>
                          <a:ea typeface="+mn-ea"/>
                          <a:cs typeface="+mn-cs"/>
                        </a:rPr>
                        <a:t> </a:t>
                      </a:r>
                    </a:p>
                    <a:p>
                      <a:pPr algn="just"/>
                      <a:r>
                        <a:rPr lang="pt-BR" sz="1900" b="0" kern="1200" dirty="0">
                          <a:solidFill>
                            <a:schemeClr val="lt1"/>
                          </a:solidFill>
                          <a:effectLst/>
                          <a:latin typeface="+mn-lt"/>
                          <a:ea typeface="+mn-ea"/>
                          <a:cs typeface="+mn-cs"/>
                        </a:rPr>
                        <a:t>IX - </a:t>
                      </a:r>
                      <a:r>
                        <a:rPr lang="pt-BR" sz="1900" b="0" u="sng" kern="1200" dirty="0">
                          <a:solidFill>
                            <a:schemeClr val="lt1"/>
                          </a:solidFill>
                          <a:effectLst/>
                          <a:latin typeface="+mn-lt"/>
                          <a:ea typeface="+mn-ea"/>
                          <a:cs typeface="+mn-cs"/>
                        </a:rPr>
                        <a:t>é livre a expressão</a:t>
                      </a:r>
                      <a:r>
                        <a:rPr lang="pt-BR" sz="1900" b="0" kern="1200" dirty="0">
                          <a:solidFill>
                            <a:schemeClr val="lt1"/>
                          </a:solidFill>
                          <a:effectLst/>
                          <a:latin typeface="+mn-lt"/>
                          <a:ea typeface="+mn-ea"/>
                          <a:cs typeface="+mn-cs"/>
                        </a:rPr>
                        <a:t> da ativ. intelectual, artística, científica e de comunicação, </a:t>
                      </a:r>
                      <a:r>
                        <a:rPr lang="pt-BR" sz="1900" b="0" u="sng" kern="1200" dirty="0">
                          <a:solidFill>
                            <a:schemeClr val="lt1"/>
                          </a:solidFill>
                          <a:effectLst/>
                          <a:latin typeface="+mn-lt"/>
                          <a:ea typeface="+mn-ea"/>
                          <a:cs typeface="+mn-cs"/>
                        </a:rPr>
                        <a:t>independentemente de censura</a:t>
                      </a:r>
                      <a:r>
                        <a:rPr lang="pt-BR" sz="1900" b="0" kern="1200" dirty="0">
                          <a:solidFill>
                            <a:schemeClr val="lt1"/>
                          </a:solidFill>
                          <a:effectLst/>
                          <a:latin typeface="+mn-lt"/>
                          <a:ea typeface="+mn-ea"/>
                          <a:cs typeface="+mn-cs"/>
                        </a:rPr>
                        <a:t> ou licença; *idem: art. 220, § 2º, CF</a:t>
                      </a:r>
                    </a:p>
                    <a:p>
                      <a:pPr algn="just"/>
                      <a:endParaRPr lang="pt-BR" sz="1900" b="0" dirty="0"/>
                    </a:p>
                  </a:txBody>
                  <a:tcPr>
                    <a:solidFill>
                      <a:srgbClr val="2E6361"/>
                    </a:solidFill>
                  </a:tcPr>
                </a:tc>
                <a:extLst>
                  <a:ext uri="{0D108BD9-81ED-4DB2-BD59-A6C34878D82A}">
                    <a16:rowId xmlns:a16="http://schemas.microsoft.com/office/drawing/2014/main" val="4017907947"/>
                  </a:ext>
                </a:extLst>
              </a:tr>
            </a:tbl>
          </a:graphicData>
        </a:graphic>
      </p:graphicFrame>
    </p:spTree>
    <p:extLst>
      <p:ext uri="{BB962C8B-B14F-4D97-AF65-F5344CB8AC3E}">
        <p14:creationId xmlns:p14="http://schemas.microsoft.com/office/powerpoint/2010/main" val="2444258619"/>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E2AED3-6E5B-4319-B947-5D32FC926D18}"/>
              </a:ext>
            </a:extLst>
          </p:cNvPr>
          <p:cNvSpPr>
            <a:spLocks noGrp="1"/>
          </p:cNvSpPr>
          <p:nvPr>
            <p:ph type="title"/>
          </p:nvPr>
        </p:nvSpPr>
        <p:spPr>
          <a:xfrm>
            <a:off x="541220" y="355678"/>
            <a:ext cx="9404723" cy="1400530"/>
          </a:xfrm>
        </p:spPr>
        <p:txBody>
          <a:bodyPr/>
          <a:lstStyle/>
          <a:p>
            <a:r>
              <a:rPr lang="pt-BR" sz="4000" b="1" dirty="0">
                <a:solidFill>
                  <a:schemeClr val="tx1"/>
                </a:solidFill>
                <a:effectLst/>
                <a:ea typeface="Times New Roman" panose="02020603050405020304" pitchFamily="18" charset="0"/>
              </a:rPr>
              <a:t>Crimes contra a honra</a:t>
            </a:r>
            <a:r>
              <a:rPr lang="pt-BR" sz="4000" dirty="0">
                <a:solidFill>
                  <a:schemeClr val="tx1"/>
                </a:solidFill>
                <a:effectLst/>
                <a:ea typeface="Times New Roman" panose="02020603050405020304" pitchFamily="18" charset="0"/>
              </a:rPr>
              <a:t> </a:t>
            </a:r>
            <a:br>
              <a:rPr lang="pt-BR" sz="1800" dirty="0">
                <a:effectLst/>
                <a:latin typeface="Times New Roman" panose="02020603050405020304" pitchFamily="18" charset="0"/>
                <a:ea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8C283924-6BCF-4F0F-8DD1-AFE7866F8C74}"/>
              </a:ext>
            </a:extLst>
          </p:cNvPr>
          <p:cNvSpPr>
            <a:spLocks noGrp="1"/>
          </p:cNvSpPr>
          <p:nvPr>
            <p:ph idx="1"/>
          </p:nvPr>
        </p:nvSpPr>
        <p:spPr>
          <a:xfrm>
            <a:off x="239818" y="1137887"/>
            <a:ext cx="10183813" cy="2376207"/>
          </a:xfrm>
        </p:spPr>
        <p:txBody>
          <a:bodyPr>
            <a:normAutofit lnSpcReduction="10000"/>
          </a:bodyPr>
          <a:lstStyle/>
          <a:p>
            <a:pPr algn="just">
              <a:spcAft>
                <a:spcPts val="1440"/>
              </a:spcAft>
            </a:pPr>
            <a:r>
              <a:rPr lang="pt-BR" sz="2400" dirty="0">
                <a:effectLst/>
                <a:latin typeface="+mn-lt"/>
                <a:ea typeface="Times New Roman" panose="02020603050405020304" pitchFamily="18" charset="0"/>
              </a:rPr>
              <a:t>Código Penal: </a:t>
            </a:r>
          </a:p>
          <a:p>
            <a:pPr marL="0" indent="0" algn="just">
              <a:spcAft>
                <a:spcPts val="1440"/>
              </a:spcAft>
              <a:buNone/>
            </a:pPr>
            <a:r>
              <a:rPr lang="pt-BR" dirty="0">
                <a:effectLst/>
                <a:latin typeface="+mn-lt"/>
                <a:ea typeface="Times New Roman" panose="02020603050405020304" pitchFamily="18" charset="0"/>
              </a:rPr>
              <a:t>calúnia (</a:t>
            </a:r>
            <a:r>
              <a:rPr lang="pt-BR" dirty="0">
                <a:solidFill>
                  <a:schemeClr val="accent1">
                    <a:lumMod val="20000"/>
                    <a:lumOff val="80000"/>
                  </a:schemeClr>
                </a:solidFill>
                <a:effectLst/>
                <a:latin typeface="+mn-lt"/>
                <a:ea typeface="Times New Roman" panose="02020603050405020304" pitchFamily="18" charset="0"/>
              </a:rPr>
              <a:t>art. 138</a:t>
            </a:r>
            <a:r>
              <a:rPr lang="pt-BR" dirty="0">
                <a:effectLst/>
                <a:latin typeface="+mn-lt"/>
                <a:ea typeface="Times New Roman" panose="02020603050405020304" pitchFamily="18" charset="0"/>
              </a:rPr>
              <a:t>), difamação (</a:t>
            </a:r>
            <a:r>
              <a:rPr lang="pt-BR" dirty="0">
                <a:solidFill>
                  <a:schemeClr val="accent1">
                    <a:lumMod val="20000"/>
                    <a:lumOff val="80000"/>
                  </a:schemeClr>
                </a:solidFill>
                <a:effectLst/>
                <a:latin typeface="+mn-lt"/>
                <a:ea typeface="Times New Roman" panose="02020603050405020304" pitchFamily="18" charset="0"/>
              </a:rPr>
              <a:t>art. 139</a:t>
            </a:r>
            <a:r>
              <a:rPr lang="pt-BR" dirty="0">
                <a:effectLst/>
                <a:latin typeface="+mn-lt"/>
                <a:ea typeface="Times New Roman" panose="02020603050405020304" pitchFamily="18" charset="0"/>
              </a:rPr>
              <a:t>) e injúria (</a:t>
            </a:r>
            <a:r>
              <a:rPr lang="pt-BR" dirty="0">
                <a:solidFill>
                  <a:schemeClr val="accent1">
                    <a:lumMod val="20000"/>
                    <a:lumOff val="80000"/>
                  </a:schemeClr>
                </a:solidFill>
                <a:effectLst/>
                <a:latin typeface="+mn-lt"/>
                <a:ea typeface="Times New Roman" panose="02020603050405020304" pitchFamily="18" charset="0"/>
              </a:rPr>
              <a:t>art. 140</a:t>
            </a:r>
            <a:r>
              <a:rPr lang="pt-BR" dirty="0">
                <a:effectLst/>
                <a:latin typeface="+mn-lt"/>
                <a:ea typeface="Times New Roman" panose="02020603050405020304" pitchFamily="18" charset="0"/>
              </a:rPr>
              <a:t>)</a:t>
            </a:r>
          </a:p>
          <a:p>
            <a:pPr algn="just">
              <a:spcAft>
                <a:spcPts val="1440"/>
              </a:spcAft>
            </a:pPr>
            <a:r>
              <a:rPr lang="pt-BR" dirty="0">
                <a:effectLst/>
                <a:latin typeface="+mn-lt"/>
                <a:ea typeface="Times New Roman" panose="02020603050405020304" pitchFamily="18" charset="0"/>
              </a:rPr>
              <a:t>Honra objetiva e subjetiva </a:t>
            </a:r>
          </a:p>
          <a:p>
            <a:pPr algn="just">
              <a:spcAft>
                <a:spcPts val="1440"/>
              </a:spcAft>
            </a:pPr>
            <a:r>
              <a:rPr lang="pt-BR" dirty="0">
                <a:effectLst/>
                <a:latin typeface="+mn-lt"/>
                <a:ea typeface="Times New Roman" panose="02020603050405020304" pitchFamily="18" charset="0"/>
              </a:rPr>
              <a:t>vida pública e vida privada</a:t>
            </a:r>
          </a:p>
          <a:p>
            <a:pPr marL="0" indent="0" algn="just">
              <a:buNone/>
            </a:pPr>
            <a:endParaRPr lang="pt-B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236" y="3458319"/>
            <a:ext cx="4260269" cy="3378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2569715"/>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AB709-C29A-418A-967F-F334F5AC4E69}"/>
              </a:ext>
            </a:extLst>
          </p:cNvPr>
          <p:cNvSpPr>
            <a:spLocks noGrp="1"/>
          </p:cNvSpPr>
          <p:nvPr>
            <p:ph type="title"/>
          </p:nvPr>
        </p:nvSpPr>
        <p:spPr>
          <a:xfrm>
            <a:off x="446086" y="654984"/>
            <a:ext cx="7586087" cy="5574366"/>
          </a:xfrm>
        </p:spPr>
        <p:txBody>
          <a:bodyPr/>
          <a:lstStyle/>
          <a:p>
            <a:pPr>
              <a:lnSpc>
                <a:spcPct val="115000"/>
              </a:lnSpc>
              <a:spcAft>
                <a:spcPts val="1000"/>
              </a:spcAft>
            </a:pPr>
            <a:r>
              <a:rPr lang="pt-BR" sz="2400" b="1" dirty="0">
                <a:solidFill>
                  <a:schemeClr val="tx1"/>
                </a:solidFill>
                <a:effectLst/>
                <a:latin typeface="+mn-lt"/>
                <a:ea typeface="Calibri" panose="020F0502020204030204" pitchFamily="34" charset="0"/>
                <a:cs typeface="Times New Roman" panose="02020603050405020304" pitchFamily="18" charset="0"/>
              </a:rPr>
              <a:t>STJ teses</a:t>
            </a:r>
            <a:r>
              <a:rPr lang="pt-BR" sz="2400" dirty="0">
                <a:solidFill>
                  <a:schemeClr val="tx1"/>
                </a:solidFill>
                <a:effectLst/>
                <a:latin typeface="+mn-lt"/>
                <a:ea typeface="Calibri" panose="020F0502020204030204" pitchFamily="34" charset="0"/>
                <a:cs typeface="Times New Roman" panose="02020603050405020304" pitchFamily="18" charset="0"/>
              </a:rPr>
              <a:t> </a:t>
            </a:r>
            <a:r>
              <a:rPr lang="pt-BR" sz="2000" dirty="0">
                <a:solidFill>
                  <a:schemeClr val="tx1"/>
                </a:solidFill>
                <a:effectLst/>
                <a:latin typeface="+mn-lt"/>
                <a:ea typeface="Calibri" panose="020F0502020204030204" pitchFamily="34" charset="0"/>
                <a:cs typeface="Times New Roman" panose="02020603050405020304" pitchFamily="18" charset="0"/>
              </a:rPr>
              <a:t>s/ </a:t>
            </a:r>
            <a:r>
              <a:rPr lang="pt-BR" sz="2000" i="1" dirty="0">
                <a:solidFill>
                  <a:schemeClr val="tx1"/>
                </a:solidFill>
                <a:effectLst/>
                <a:latin typeface="+mn-lt"/>
                <a:ea typeface="Calibri" panose="020F0502020204030204" pitchFamily="34" charset="0"/>
                <a:cs typeface="Times New Roman" panose="02020603050405020304" pitchFamily="18" charset="0"/>
              </a:rPr>
              <a:t>crimes contra a honra</a:t>
            </a:r>
            <a:r>
              <a:rPr lang="pt-BR" sz="2000" dirty="0">
                <a:solidFill>
                  <a:schemeClr val="tx1"/>
                </a:solidFill>
                <a:effectLst/>
                <a:latin typeface="+mn-lt"/>
                <a:ea typeface="Calibri" panose="020F0502020204030204" pitchFamily="34" charset="0"/>
                <a:cs typeface="Times New Roman" panose="02020603050405020304" pitchFamily="18" charset="0"/>
              </a:rPr>
              <a:t> (08/2019)</a:t>
            </a:r>
            <a:br>
              <a:rPr lang="pt-BR" sz="2000" dirty="0">
                <a:solidFill>
                  <a:schemeClr val="tx1"/>
                </a:solidFill>
                <a:effectLst/>
                <a:latin typeface="+mn-lt"/>
                <a:ea typeface="Calibri" panose="020F0502020204030204" pitchFamily="34" charset="0"/>
                <a:cs typeface="Times New Roman" panose="02020603050405020304" pitchFamily="18" charset="0"/>
              </a:rPr>
            </a:br>
            <a:br>
              <a:rPr lang="pt-BR" sz="2400" dirty="0">
                <a:solidFill>
                  <a:schemeClr val="tx1"/>
                </a:solidFill>
                <a:effectLst/>
                <a:latin typeface="+mn-lt"/>
                <a:ea typeface="Calibri" panose="020F0502020204030204" pitchFamily="34" charset="0"/>
                <a:cs typeface="Times New Roman" panose="02020603050405020304" pitchFamily="18" charset="0"/>
              </a:rPr>
            </a:br>
            <a:r>
              <a:rPr lang="pt-BR" sz="2000" dirty="0">
                <a:solidFill>
                  <a:schemeClr val="tx1"/>
                </a:solidFill>
                <a:effectLst/>
                <a:latin typeface="+mn-lt"/>
                <a:ea typeface="Calibri" panose="020F0502020204030204" pitchFamily="34" charset="0"/>
                <a:cs typeface="Times New Roman" panose="02020603050405020304" pitchFamily="18" charset="0"/>
              </a:rPr>
              <a:t>*destaque para as de n. 1, 6, 7 e 12</a:t>
            </a:r>
            <a:br>
              <a:rPr lang="pt-BR" sz="2000" dirty="0">
                <a:solidFill>
                  <a:schemeClr val="tx1"/>
                </a:solidFill>
                <a:effectLst/>
                <a:latin typeface="+mn-lt"/>
                <a:ea typeface="Calibri" panose="020F0502020204030204" pitchFamily="34" charset="0"/>
                <a:cs typeface="Times New Roman" panose="02020603050405020304" pitchFamily="18" charset="0"/>
              </a:rPr>
            </a:br>
            <a:r>
              <a:rPr lang="pt-BR" sz="2400" dirty="0">
                <a:solidFill>
                  <a:schemeClr val="tx1"/>
                </a:solidFill>
                <a:effectLst/>
                <a:latin typeface="+mn-lt"/>
                <a:ea typeface="Calibri" panose="020F0502020204030204" pitchFamily="34" charset="0"/>
                <a:cs typeface="Times New Roman" panose="02020603050405020304" pitchFamily="18" charset="0"/>
              </a:rPr>
              <a:t> </a:t>
            </a:r>
            <a:br>
              <a:rPr lang="pt-BR" sz="2400" dirty="0">
                <a:solidFill>
                  <a:schemeClr val="tx1"/>
                </a:solidFill>
                <a:effectLst/>
                <a:latin typeface="+mn-lt"/>
                <a:ea typeface="Calibri" panose="020F0502020204030204" pitchFamily="34" charset="0"/>
                <a:cs typeface="Times New Roman" panose="02020603050405020304" pitchFamily="18" charset="0"/>
              </a:rPr>
            </a:br>
            <a:r>
              <a:rPr lang="pt-BR" sz="2100" dirty="0">
                <a:solidFill>
                  <a:srgbClr val="FFFF00"/>
                </a:solidFill>
                <a:effectLst/>
                <a:latin typeface="+mn-lt"/>
                <a:ea typeface="Calibri" panose="020F0502020204030204" pitchFamily="34" charset="0"/>
                <a:cs typeface="Times New Roman" panose="02020603050405020304" pitchFamily="18" charset="0"/>
              </a:rPr>
              <a:t>1) </a:t>
            </a:r>
            <a:r>
              <a:rPr lang="pt-BR" sz="2100" dirty="0">
                <a:solidFill>
                  <a:schemeClr val="tx1"/>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Para a </a:t>
            </a:r>
            <a:r>
              <a:rPr lang="pt-BR" sz="2100" u="sng" dirty="0">
                <a:solidFill>
                  <a:schemeClr val="tx1"/>
                </a:solidFill>
                <a:effectLst/>
                <a:latin typeface="+mn-lt"/>
                <a:ea typeface="Calibri" panose="020F0502020204030204" pitchFamily="34" charset="0"/>
                <a:cs typeface="Times New Roman" panose="02020603050405020304" pitchFamily="18" charset="0"/>
              </a:rPr>
              <a:t>configuração</a:t>
            </a:r>
            <a:r>
              <a:rPr lang="pt-BR" sz="2100" dirty="0">
                <a:solidFill>
                  <a:schemeClr val="tx1"/>
                </a:solidFill>
                <a:effectLst/>
                <a:latin typeface="+mn-lt"/>
                <a:ea typeface="Calibri" panose="020F0502020204030204" pitchFamily="34" charset="0"/>
                <a:cs typeface="Times New Roman" panose="02020603050405020304" pitchFamily="18" charset="0"/>
              </a:rPr>
              <a:t> dos crimes contra a honra, </a:t>
            </a:r>
            <a:r>
              <a:rPr lang="pt-BR" sz="2100" u="sng" dirty="0">
                <a:solidFill>
                  <a:schemeClr val="tx1"/>
                </a:solidFill>
                <a:effectLst/>
                <a:latin typeface="+mn-lt"/>
                <a:ea typeface="Calibri" panose="020F0502020204030204" pitchFamily="34" charset="0"/>
                <a:cs typeface="Times New Roman" panose="02020603050405020304" pitchFamily="18" charset="0"/>
              </a:rPr>
              <a:t>exige-se</a:t>
            </a:r>
            <a:r>
              <a:rPr lang="pt-BR" sz="2100" dirty="0">
                <a:solidFill>
                  <a:schemeClr val="tx1"/>
                </a:solidFill>
                <a:effectLst/>
                <a:latin typeface="+mn-lt"/>
                <a:ea typeface="Calibri" panose="020F0502020204030204" pitchFamily="34" charset="0"/>
                <a:cs typeface="Times New Roman" panose="02020603050405020304" pitchFamily="18" charset="0"/>
              </a:rPr>
              <a:t> a demonstração mínima do </a:t>
            </a:r>
            <a:r>
              <a:rPr lang="pt-BR" sz="2100" u="sng" dirty="0">
                <a:solidFill>
                  <a:schemeClr val="tx1"/>
                </a:solidFill>
                <a:effectLst/>
                <a:latin typeface="+mn-lt"/>
                <a:ea typeface="Calibri" panose="020F0502020204030204" pitchFamily="34" charset="0"/>
                <a:cs typeface="Times New Roman" panose="02020603050405020304" pitchFamily="18" charset="0"/>
              </a:rPr>
              <a:t>intento</a:t>
            </a:r>
            <a:r>
              <a:rPr lang="pt-BR" sz="2100" dirty="0">
                <a:solidFill>
                  <a:schemeClr val="tx1"/>
                </a:solidFill>
                <a:effectLst/>
                <a:latin typeface="+mn-lt"/>
                <a:ea typeface="Calibri" panose="020F0502020204030204" pitchFamily="34" charset="0"/>
                <a:cs typeface="Times New Roman" panose="02020603050405020304" pitchFamily="18" charset="0"/>
              </a:rPr>
              <a:t> positivo e </a:t>
            </a:r>
            <a:r>
              <a:rPr lang="pt-BR" sz="2100" u="sng" dirty="0">
                <a:solidFill>
                  <a:schemeClr val="tx1"/>
                </a:solidFill>
                <a:effectLst/>
                <a:latin typeface="+mn-lt"/>
                <a:ea typeface="Calibri" panose="020F0502020204030204" pitchFamily="34" charset="0"/>
                <a:cs typeface="Times New Roman" panose="02020603050405020304" pitchFamily="18" charset="0"/>
              </a:rPr>
              <a:t>deliberado de ofender</a:t>
            </a:r>
            <a:r>
              <a:rPr lang="pt-BR" sz="2100" dirty="0">
                <a:solidFill>
                  <a:schemeClr val="tx1"/>
                </a:solidFill>
                <a:effectLst/>
                <a:latin typeface="+mn-lt"/>
                <a:ea typeface="Calibri" panose="020F0502020204030204" pitchFamily="34" charset="0"/>
                <a:cs typeface="Times New Roman" panose="02020603050405020304" pitchFamily="18" charset="0"/>
              </a:rPr>
              <a:t> a honra alheia (dolo específico animus)</a:t>
            </a:r>
            <a:r>
              <a:rPr lang="pt-BR" sz="2100" i="1" dirty="0">
                <a:solidFill>
                  <a:schemeClr val="tx1"/>
                </a:solidFill>
                <a:effectLst/>
                <a:latin typeface="+mn-lt"/>
                <a:ea typeface="Calibri" panose="020F0502020204030204" pitchFamily="34" charset="0"/>
                <a:cs typeface="Times New Roman" panose="02020603050405020304" pitchFamily="18" charset="0"/>
              </a:rPr>
              <a:t>.</a:t>
            </a:r>
            <a:br>
              <a:rPr lang="pt-BR" sz="2100" dirty="0">
                <a:solidFill>
                  <a:schemeClr val="tx1"/>
                </a:solidFill>
                <a:effectLst/>
                <a:latin typeface="+mn-lt"/>
                <a:ea typeface="Calibri" panose="020F0502020204030204" pitchFamily="34" charset="0"/>
                <a:cs typeface="Times New Roman" panose="02020603050405020304" pitchFamily="18" charset="0"/>
              </a:rPr>
            </a:br>
            <a:br>
              <a:rPr lang="pt-BR" sz="2100" dirty="0">
                <a:solidFill>
                  <a:schemeClr val="tx1"/>
                </a:solidFill>
                <a:effectLst/>
                <a:latin typeface="+mn-lt"/>
                <a:ea typeface="Calibri" panose="020F0502020204030204" pitchFamily="34" charset="0"/>
                <a:cs typeface="Times New Roman" panose="02020603050405020304" pitchFamily="18" charset="0"/>
              </a:rPr>
            </a:br>
            <a:r>
              <a:rPr lang="pt-BR" sz="2100" dirty="0">
                <a:solidFill>
                  <a:srgbClr val="FFFF00"/>
                </a:solidFill>
                <a:effectLst/>
                <a:latin typeface="+mn-lt"/>
                <a:ea typeface="Calibri" panose="020F0502020204030204" pitchFamily="34" charset="0"/>
                <a:cs typeface="Times New Roman" panose="02020603050405020304" pitchFamily="18" charset="0"/>
              </a:rPr>
              <a:t>6) </a:t>
            </a:r>
            <a:r>
              <a:rPr lang="pt-BR" sz="2100" dirty="0">
                <a:solidFill>
                  <a:schemeClr val="tx1"/>
                </a:solidFill>
                <a:effectLst/>
                <a:latin typeface="+mn-lt"/>
                <a:ea typeface="Calibri" panose="020F0502020204030204" pitchFamily="34" charset="0"/>
                <a:cs typeface="Times New Roman" panose="02020603050405020304" pitchFamily="18" charset="0"/>
              </a:rPr>
              <a:t>Não se admite a </a:t>
            </a:r>
            <a:r>
              <a:rPr lang="pt-BR" sz="2100" u="sng" dirty="0">
                <a:solidFill>
                  <a:schemeClr val="tx1"/>
                </a:solidFill>
                <a:effectLst/>
                <a:latin typeface="+mn-lt"/>
                <a:ea typeface="Calibri" panose="020F0502020204030204" pitchFamily="34" charset="0"/>
                <a:cs typeface="Times New Roman" panose="02020603050405020304" pitchFamily="18" charset="0"/>
              </a:rPr>
              <a:t>exceção da verdade</a:t>
            </a:r>
            <a:r>
              <a:rPr lang="pt-BR" sz="2100" dirty="0">
                <a:solidFill>
                  <a:schemeClr val="tx1"/>
                </a:solidFill>
                <a:effectLst/>
                <a:latin typeface="+mn-lt"/>
                <a:ea typeface="Calibri" panose="020F0502020204030204" pitchFamily="34" charset="0"/>
                <a:cs typeface="Times New Roman" panose="02020603050405020304" pitchFamily="18" charset="0"/>
              </a:rPr>
              <a:t> quando o excipiente não consegue demonstrar a veracidade da prática de conduta criminosa do </a:t>
            </a:r>
            <a:r>
              <a:rPr lang="pt-BR" sz="2100" dirty="0" err="1">
                <a:solidFill>
                  <a:schemeClr val="tx1"/>
                </a:solidFill>
                <a:effectLst/>
                <a:latin typeface="+mn-lt"/>
                <a:ea typeface="Calibri" panose="020F0502020204030204" pitchFamily="34" charset="0"/>
                <a:cs typeface="Times New Roman" panose="02020603050405020304" pitchFamily="18" charset="0"/>
              </a:rPr>
              <a:t>excepto</a:t>
            </a:r>
            <a:r>
              <a:rPr lang="pt-BR" sz="2100" dirty="0">
                <a:effectLst/>
                <a:latin typeface="+mn-lt"/>
                <a:ea typeface="Calibri" panose="020F0502020204030204" pitchFamily="34" charset="0"/>
                <a:cs typeface="Times New Roman" panose="02020603050405020304" pitchFamily="18" charset="0"/>
              </a:rPr>
              <a:t>.</a:t>
            </a:r>
            <a:br>
              <a:rPr lang="pt-BR" sz="2100" dirty="0">
                <a:effectLst/>
                <a:latin typeface="Calibri" panose="020F0502020204030204" pitchFamily="34" charset="0"/>
                <a:ea typeface="Calibri" panose="020F0502020204030204" pitchFamily="34" charset="0"/>
                <a:cs typeface="Times New Roman" panose="02020603050405020304" pitchFamily="18" charset="0"/>
              </a:rPr>
            </a:br>
            <a:endParaRPr lang="pt-BR" sz="2100" dirty="0"/>
          </a:p>
        </p:txBody>
      </p:sp>
    </p:spTree>
    <p:extLst>
      <p:ext uri="{BB962C8B-B14F-4D97-AF65-F5344CB8AC3E}">
        <p14:creationId xmlns:p14="http://schemas.microsoft.com/office/powerpoint/2010/main" val="1393130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81304B-405B-4CCD-B3F0-15E01B407BE4}"/>
              </a:ext>
            </a:extLst>
          </p:cNvPr>
          <p:cNvSpPr>
            <a:spLocks noGrp="1"/>
          </p:cNvSpPr>
          <p:nvPr>
            <p:ph type="title"/>
          </p:nvPr>
        </p:nvSpPr>
        <p:spPr>
          <a:xfrm>
            <a:off x="487649" y="980053"/>
            <a:ext cx="7326314" cy="5119408"/>
          </a:xfrm>
        </p:spPr>
        <p:txBody>
          <a:bodyPr/>
          <a:lstStyle/>
          <a:p>
            <a:pPr>
              <a:lnSpc>
                <a:spcPct val="115000"/>
              </a:lnSpc>
              <a:spcAft>
                <a:spcPts val="1000"/>
              </a:spcAft>
            </a:pPr>
            <a:r>
              <a:rPr lang="pt-BR" sz="2000" dirty="0">
                <a:solidFill>
                  <a:srgbClr val="FFFF00"/>
                </a:solidFill>
                <a:effectLst/>
                <a:latin typeface="+mn-lt"/>
                <a:ea typeface="Calibri" panose="020F0502020204030204" pitchFamily="34" charset="0"/>
                <a:cs typeface="Times New Roman" panose="02020603050405020304" pitchFamily="18" charset="0"/>
              </a:rPr>
              <a:t>7) </a:t>
            </a:r>
            <a:r>
              <a:rPr lang="pt-BR" sz="2000" dirty="0">
                <a:effectLst/>
                <a:latin typeface="+mn-lt"/>
                <a:ea typeface="Calibri" panose="020F0502020204030204" pitchFamily="34" charset="0"/>
                <a:cs typeface="Times New Roman" panose="02020603050405020304" pitchFamily="18" charset="0"/>
              </a:rPr>
              <a:t>Expressões eventualmente contumeliosas </a:t>
            </a:r>
            <a:r>
              <a:rPr lang="pt-BR" sz="2000" dirty="0">
                <a:solidFill>
                  <a:schemeClr val="accent1">
                    <a:lumMod val="20000"/>
                    <a:lumOff val="80000"/>
                  </a:schemeClr>
                </a:solidFill>
                <a:effectLst/>
                <a:latin typeface="+mn-lt"/>
                <a:ea typeface="Calibri" panose="020F0502020204030204" pitchFamily="34" charset="0"/>
                <a:cs typeface="Times New Roman" panose="02020603050405020304" pitchFamily="18" charset="0"/>
              </a:rPr>
              <a:t>(ofensivas), </a:t>
            </a:r>
            <a:r>
              <a:rPr lang="pt-BR" sz="2000" dirty="0">
                <a:effectLst/>
                <a:latin typeface="+mn-lt"/>
                <a:ea typeface="Calibri" panose="020F0502020204030204" pitchFamily="34" charset="0"/>
                <a:cs typeface="Times New Roman" panose="02020603050405020304" pitchFamily="18" charset="0"/>
              </a:rPr>
              <a:t>quando </a:t>
            </a:r>
            <a:r>
              <a:rPr lang="pt-BR" sz="2000" u="sng" dirty="0">
                <a:effectLst/>
                <a:latin typeface="+mn-lt"/>
                <a:ea typeface="Calibri" panose="020F0502020204030204" pitchFamily="34" charset="0"/>
                <a:cs typeface="Times New Roman" panose="02020603050405020304" pitchFamily="18" charset="0"/>
              </a:rPr>
              <a:t>proferidas em momento de exaltação</a:t>
            </a:r>
            <a:r>
              <a:rPr lang="pt-BR" sz="2000" dirty="0">
                <a:effectLst/>
                <a:latin typeface="+mn-lt"/>
                <a:ea typeface="Calibri" panose="020F0502020204030204" pitchFamily="34" charset="0"/>
                <a:cs typeface="Times New Roman" panose="02020603050405020304" pitchFamily="18" charset="0"/>
              </a:rPr>
              <a:t>, bem assim no exercício do direito de crítica ou de censura profissional, ainda que veementes, atuam como fatores de descaracterização do elemento subjetivo peculiar aos tipos penais definidores dos crimes contra a honra.</a:t>
            </a:r>
            <a:br>
              <a:rPr lang="pt-BR" sz="2000" dirty="0">
                <a:effectLst/>
                <a:latin typeface="+mn-lt"/>
                <a:ea typeface="Calibri" panose="020F0502020204030204" pitchFamily="34" charset="0"/>
                <a:cs typeface="Times New Roman" panose="02020603050405020304" pitchFamily="18" charset="0"/>
              </a:rPr>
            </a:br>
            <a:br>
              <a:rPr lang="pt-BR" sz="2000" dirty="0">
                <a:effectLst/>
                <a:latin typeface="+mn-lt"/>
                <a:ea typeface="Calibri" panose="020F0502020204030204" pitchFamily="34" charset="0"/>
                <a:cs typeface="Times New Roman" panose="02020603050405020304" pitchFamily="18" charset="0"/>
              </a:rPr>
            </a:br>
            <a:br>
              <a:rPr lang="pt-BR" sz="2000" dirty="0">
                <a:effectLst/>
                <a:latin typeface="+mn-lt"/>
                <a:ea typeface="Calibri" panose="020F0502020204030204" pitchFamily="34" charset="0"/>
                <a:cs typeface="Times New Roman" panose="02020603050405020304" pitchFamily="18" charset="0"/>
              </a:rPr>
            </a:br>
            <a:r>
              <a:rPr lang="pt-BR" sz="2000" dirty="0">
                <a:solidFill>
                  <a:srgbClr val="FFFF00"/>
                </a:solidFill>
                <a:latin typeface="+mn-lt"/>
                <a:ea typeface="Calibri" panose="020F0502020204030204" pitchFamily="34" charset="0"/>
                <a:cs typeface="Times New Roman" panose="02020603050405020304" pitchFamily="18" charset="0"/>
              </a:rPr>
              <a:t>12) </a:t>
            </a:r>
            <a:r>
              <a:rPr lang="pt-BR" sz="2000" u="sng" dirty="0">
                <a:effectLst/>
                <a:latin typeface="+mn-lt"/>
                <a:ea typeface="Calibri" panose="020F0502020204030204" pitchFamily="34" charset="0"/>
                <a:cs typeface="Times New Roman" panose="02020603050405020304" pitchFamily="18" charset="0"/>
              </a:rPr>
              <a:t>A imunidade em favor do advogado</a:t>
            </a:r>
            <a:r>
              <a:rPr lang="pt-BR" sz="2000" dirty="0">
                <a:effectLst/>
                <a:latin typeface="+mn-lt"/>
                <a:ea typeface="Calibri" panose="020F0502020204030204" pitchFamily="34" charset="0"/>
                <a:cs typeface="Times New Roman" panose="02020603050405020304" pitchFamily="18" charset="0"/>
              </a:rPr>
              <a:t>, no exercício da sua atividade profissional, insculpida no artigo 7º, § 2º, do Estatuto da OAB (Lei 8.906/1994), </a:t>
            </a:r>
            <a:r>
              <a:rPr lang="pt-BR" sz="2000" u="sng" dirty="0">
                <a:effectLst/>
                <a:latin typeface="+mn-lt"/>
                <a:ea typeface="Calibri" panose="020F0502020204030204" pitchFamily="34" charset="0"/>
                <a:cs typeface="Times New Roman" panose="02020603050405020304" pitchFamily="18" charset="0"/>
              </a:rPr>
              <a:t>não abrange o crime de calúnia</a:t>
            </a:r>
            <a:r>
              <a:rPr lang="pt-BR" sz="2000" dirty="0">
                <a:effectLst/>
                <a:latin typeface="+mn-lt"/>
                <a:ea typeface="Calibri" panose="020F0502020204030204" pitchFamily="34" charset="0"/>
                <a:cs typeface="Times New Roman" panose="02020603050405020304" pitchFamily="18" charset="0"/>
              </a:rPr>
              <a:t>, restringindo-se aos delitos de injúria e difamação*. </a:t>
            </a:r>
            <a:r>
              <a:rPr lang="pt-BR" sz="2000" dirty="0">
                <a:solidFill>
                  <a:schemeClr val="accent1">
                    <a:lumMod val="20000"/>
                    <a:lumOff val="80000"/>
                  </a:schemeClr>
                </a:solidFill>
                <a:effectLst/>
                <a:latin typeface="+mn-lt"/>
                <a:ea typeface="Calibri" panose="020F0502020204030204" pitchFamily="34" charset="0"/>
                <a:cs typeface="Times New Roman" panose="02020603050405020304" pitchFamily="18" charset="0"/>
              </a:rPr>
              <a:t>STF, HC nº 84.446, 1ª Turma, DJ de 25/02/05)</a:t>
            </a:r>
            <a:br>
              <a:rPr lang="pt-BR" sz="2000" dirty="0">
                <a:solidFill>
                  <a:schemeClr val="accent1">
                    <a:lumMod val="20000"/>
                    <a:lumOff val="80000"/>
                  </a:schemeClr>
                </a:solidFill>
                <a:effectLst/>
                <a:latin typeface="+mn-lt"/>
                <a:ea typeface="Calibri" panose="020F0502020204030204" pitchFamily="34" charset="0"/>
                <a:cs typeface="Times New Roman" panose="02020603050405020304" pitchFamily="18" charset="0"/>
              </a:rPr>
            </a:br>
            <a:endParaRPr lang="pt-BR" sz="2000" dirty="0">
              <a:solidFill>
                <a:schemeClr val="accent1">
                  <a:lumMod val="20000"/>
                  <a:lumOff val="80000"/>
                </a:schemeClr>
              </a:solidFill>
              <a:latin typeface="+mn-lt"/>
            </a:endParaRPr>
          </a:p>
        </p:txBody>
      </p:sp>
      <p:pic>
        <p:nvPicPr>
          <p:cNvPr id="3" name="Imagem 2">
            <a:extLst>
              <a:ext uri="{FF2B5EF4-FFF2-40B4-BE49-F238E27FC236}">
                <a16:creationId xmlns:a16="http://schemas.microsoft.com/office/drawing/2014/main" id="{C786310A-FD88-4D78-8AE8-74DC04A77105}"/>
              </a:ext>
            </a:extLst>
          </p:cNvPr>
          <p:cNvPicPr>
            <a:picLocks noChangeAspect="1"/>
          </p:cNvPicPr>
          <p:nvPr/>
        </p:nvPicPr>
        <p:blipFill>
          <a:blip r:embed="rId2"/>
          <a:stretch>
            <a:fillRect/>
          </a:stretch>
        </p:blipFill>
        <p:spPr>
          <a:xfrm>
            <a:off x="10115956" y="4726538"/>
            <a:ext cx="1810669" cy="1810669"/>
          </a:xfrm>
          <a:prstGeom prst="rect">
            <a:avLst/>
          </a:prstGeom>
        </p:spPr>
      </p:pic>
    </p:spTree>
    <p:extLst>
      <p:ext uri="{BB962C8B-B14F-4D97-AF65-F5344CB8AC3E}">
        <p14:creationId xmlns:p14="http://schemas.microsoft.com/office/powerpoint/2010/main" val="142030256"/>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7AF75CC0-1540-4336-96C3-80C16256917A}"/>
              </a:ext>
            </a:extLst>
          </p:cNvPr>
          <p:cNvSpPr txBox="1"/>
          <p:nvPr/>
        </p:nvSpPr>
        <p:spPr>
          <a:xfrm>
            <a:off x="400051" y="836186"/>
            <a:ext cx="6956713" cy="4930389"/>
          </a:xfrm>
          <a:prstGeom prst="rect">
            <a:avLst/>
          </a:prstGeom>
          <a:noFill/>
        </p:spPr>
        <p:txBody>
          <a:bodyPr wrap="square">
            <a:spAutoFit/>
          </a:bodyPr>
          <a:lstStyle/>
          <a:p>
            <a:pPr algn="just">
              <a:lnSpc>
                <a:spcPct val="115000"/>
              </a:lnSpc>
              <a:spcAft>
                <a:spcPts val="1000"/>
              </a:spcAft>
            </a:pPr>
            <a:r>
              <a:rPr lang="pt-BR" sz="2200" b="1" dirty="0">
                <a:solidFill>
                  <a:srgbClr val="FFFF00"/>
                </a:solidFill>
                <a:effectLst/>
                <a:ea typeface="Calibri" panose="020F0502020204030204" pitchFamily="34" charset="0"/>
                <a:cs typeface="Times New Roman" panose="02020603050405020304" pitchFamily="18" charset="0"/>
              </a:rPr>
              <a:t>Mitigação da proteção à honra de </a:t>
            </a:r>
          </a:p>
          <a:p>
            <a:pPr algn="just">
              <a:lnSpc>
                <a:spcPct val="115000"/>
              </a:lnSpc>
              <a:spcAft>
                <a:spcPts val="1000"/>
              </a:spcAft>
            </a:pPr>
            <a:r>
              <a:rPr lang="pt-BR" sz="2200" b="1" dirty="0">
                <a:solidFill>
                  <a:srgbClr val="FFFF00"/>
                </a:solidFill>
                <a:effectLst/>
                <a:ea typeface="Calibri" panose="020F0502020204030204" pitchFamily="34" charset="0"/>
                <a:cs typeface="Times New Roman" panose="02020603050405020304" pitchFamily="18" charset="0"/>
              </a:rPr>
              <a:t>pessoas públicas</a:t>
            </a:r>
          </a:p>
          <a:p>
            <a:pPr algn="just">
              <a:lnSpc>
                <a:spcPct val="115000"/>
              </a:lnSpc>
              <a:spcAft>
                <a:spcPts val="1000"/>
              </a:spcAft>
            </a:pPr>
            <a:endParaRPr lang="pt-BR" sz="2200"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pt-BR" dirty="0">
                <a:effectLst/>
                <a:ea typeface="Calibri" panose="020F0502020204030204" pitchFamily="34" charset="0"/>
                <a:cs typeface="Times New Roman" panose="02020603050405020304" pitchFamily="18" charset="0"/>
              </a:rPr>
              <a:t>“ENTREVISTA CONCEDIDA POR ADVOGADO COM CRÍTICA A JULGADOS. 2. Críticas à ativ. desenvolvida pelo homem público</a:t>
            </a:r>
            <a:r>
              <a:rPr lang="pt-BR" i="1" dirty="0">
                <a:effectLst/>
                <a:ea typeface="Calibri" panose="020F0502020204030204" pitchFamily="34" charset="0"/>
                <a:cs typeface="Times New Roman" panose="02020603050405020304" pitchFamily="18" charset="0"/>
              </a:rPr>
              <a:t>, in </a:t>
            </a:r>
            <a:r>
              <a:rPr lang="pt-BR" i="1" dirty="0" err="1">
                <a:effectLst/>
                <a:ea typeface="Calibri" panose="020F0502020204030204" pitchFamily="34" charset="0"/>
                <a:cs typeface="Times New Roman" panose="02020603050405020304" pitchFamily="18" charset="0"/>
              </a:rPr>
              <a:t>casu</a:t>
            </a:r>
            <a:r>
              <a:rPr lang="pt-BR" dirty="0">
                <a:effectLst/>
                <a:ea typeface="Calibri" panose="020F0502020204030204" pitchFamily="34" charset="0"/>
                <a:cs typeface="Times New Roman" panose="02020603050405020304" pitchFamily="18" charset="0"/>
              </a:rPr>
              <a:t>, o magistrado, são decorrência natural da atividade por ele desenvolvida e não ensejam indenização </a:t>
            </a:r>
            <a:r>
              <a:rPr lang="pt-BR" dirty="0" err="1">
                <a:effectLst/>
                <a:ea typeface="Calibri" panose="020F0502020204030204" pitchFamily="34" charset="0"/>
                <a:cs typeface="Times New Roman" panose="02020603050405020304" pitchFamily="18" charset="0"/>
              </a:rPr>
              <a:t>qdo</a:t>
            </a:r>
            <a:r>
              <a:rPr lang="pt-BR" dirty="0">
                <a:effectLst/>
                <a:ea typeface="Calibri" panose="020F0502020204030204" pitchFamily="34" charset="0"/>
                <a:cs typeface="Times New Roman" panose="02020603050405020304" pitchFamily="18" charset="0"/>
              </a:rPr>
              <a:t> baseadas em fatos reais, aferíveis concretamente. 3. Respaldado nas disposições do § 2º do art. 7º da Lei 8.906/1994, </a:t>
            </a:r>
            <a:r>
              <a:rPr lang="pt-BR" u="sng" dirty="0">
                <a:effectLst/>
                <a:ea typeface="Calibri" panose="020F0502020204030204" pitchFamily="34" charset="0"/>
                <a:cs typeface="Times New Roman" panose="02020603050405020304" pitchFamily="18" charset="0"/>
              </a:rPr>
              <a:t>pode o advogado manifestar-se, </a:t>
            </a:r>
            <a:r>
              <a:rPr lang="pt-BR" u="sng" dirty="0" err="1">
                <a:effectLst/>
                <a:ea typeface="Calibri" panose="020F0502020204030204" pitchFamily="34" charset="0"/>
                <a:cs typeface="Times New Roman" panose="02020603050405020304" pitchFamily="18" charset="0"/>
              </a:rPr>
              <a:t>qdo</a:t>
            </a:r>
            <a:r>
              <a:rPr lang="pt-BR" u="sng" dirty="0">
                <a:effectLst/>
                <a:ea typeface="Calibri" panose="020F0502020204030204" pitchFamily="34" charset="0"/>
                <a:cs typeface="Times New Roman" panose="02020603050405020304" pitchFamily="18" charset="0"/>
              </a:rPr>
              <a:t> no exercício profissional, s/ decisões judiciais</a:t>
            </a:r>
            <a:r>
              <a:rPr lang="pt-BR" dirty="0">
                <a:effectLst/>
                <a:ea typeface="Calibri" panose="020F0502020204030204" pitchFamily="34" charset="0"/>
                <a:cs typeface="Times New Roman" panose="02020603050405020304" pitchFamily="18" charset="0"/>
              </a:rPr>
              <a:t>, mesmo que  para criticá-las. </a:t>
            </a:r>
            <a:r>
              <a:rPr lang="pt-BR" u="sng" dirty="0">
                <a:effectLst/>
                <a:ea typeface="Calibri" panose="020F0502020204030204" pitchFamily="34" charset="0"/>
                <a:cs typeface="Times New Roman" panose="02020603050405020304" pitchFamily="18" charset="0"/>
              </a:rPr>
              <a:t>O que não se permite</a:t>
            </a:r>
            <a:r>
              <a:rPr lang="pt-BR" dirty="0">
                <a:effectLst/>
                <a:ea typeface="Calibri" panose="020F0502020204030204" pitchFamily="34" charset="0"/>
                <a:cs typeface="Times New Roman" panose="02020603050405020304" pitchFamily="18" charset="0"/>
              </a:rPr>
              <a:t> </a:t>
            </a:r>
            <a:r>
              <a:rPr lang="pt-BR" u="sng" dirty="0">
                <a:effectLst/>
                <a:ea typeface="Calibri" panose="020F0502020204030204" pitchFamily="34" charset="0"/>
                <a:cs typeface="Times New Roman" panose="02020603050405020304" pitchFamily="18" charset="0"/>
              </a:rPr>
              <a:t>é crítica pessoal ao juiz</a:t>
            </a:r>
            <a:r>
              <a:rPr lang="pt-BR" dirty="0">
                <a:effectLst/>
                <a:ea typeface="Calibri" panose="020F0502020204030204" pitchFamily="34" charset="0"/>
                <a:cs typeface="Times New Roman" panose="02020603050405020304" pitchFamily="18" charset="0"/>
              </a:rPr>
              <a:t>.”. </a:t>
            </a:r>
          </a:p>
          <a:p>
            <a:pPr algn="just">
              <a:lnSpc>
                <a:spcPct val="115000"/>
              </a:lnSpc>
              <a:spcAft>
                <a:spcPts val="1000"/>
              </a:spcAft>
            </a:pPr>
            <a:r>
              <a:rPr lang="pt-BR" dirty="0">
                <a:solidFill>
                  <a:schemeClr val="accent1">
                    <a:lumMod val="20000"/>
                    <a:lumOff val="80000"/>
                  </a:schemeClr>
                </a:solidFill>
                <a:effectLst/>
                <a:ea typeface="Calibri" panose="020F0502020204030204" pitchFamily="34" charset="0"/>
                <a:cs typeface="Times New Roman" panose="02020603050405020304" pitchFamily="18" charset="0"/>
              </a:rPr>
              <a:t>(STJ, </a:t>
            </a:r>
            <a:r>
              <a:rPr lang="pt-BR" dirty="0" err="1">
                <a:solidFill>
                  <a:schemeClr val="accent1">
                    <a:lumMod val="20000"/>
                    <a:lumOff val="80000"/>
                  </a:schemeClr>
                </a:solidFill>
                <a:effectLst/>
                <a:ea typeface="Calibri" panose="020F0502020204030204" pitchFamily="34" charset="0"/>
                <a:cs typeface="Times New Roman" panose="02020603050405020304" pitchFamily="18" charset="0"/>
              </a:rPr>
              <a:t>Resp</a:t>
            </a:r>
            <a:r>
              <a:rPr lang="pt-BR" dirty="0">
                <a:solidFill>
                  <a:schemeClr val="accent1">
                    <a:lumMod val="20000"/>
                    <a:lumOff val="80000"/>
                  </a:schemeClr>
                </a:solidFill>
                <a:effectLst/>
                <a:ea typeface="Calibri" panose="020F0502020204030204" pitchFamily="34" charset="0"/>
                <a:cs typeface="Times New Roman" panose="02020603050405020304" pitchFamily="18" charset="0"/>
              </a:rPr>
              <a:t> n. 531.355/MT,  3ª T.,</a:t>
            </a:r>
            <a:r>
              <a:rPr lang="pt-BR" dirty="0" err="1">
                <a:solidFill>
                  <a:schemeClr val="accent1">
                    <a:lumMod val="20000"/>
                    <a:lumOff val="80000"/>
                  </a:schemeClr>
                </a:solidFill>
                <a:effectLst/>
                <a:ea typeface="Calibri" panose="020F0502020204030204" pitchFamily="34" charset="0"/>
                <a:cs typeface="Times New Roman" panose="02020603050405020304" pitchFamily="18" charset="0"/>
              </a:rPr>
              <a:t>Dje</a:t>
            </a:r>
            <a:r>
              <a:rPr lang="pt-BR" dirty="0">
                <a:solidFill>
                  <a:schemeClr val="accent1">
                    <a:lumMod val="20000"/>
                    <a:lumOff val="80000"/>
                  </a:schemeClr>
                </a:solidFill>
                <a:effectLst/>
                <a:ea typeface="Calibri" panose="020F0502020204030204" pitchFamily="34" charset="0"/>
                <a:cs typeface="Times New Roman" panose="02020603050405020304" pitchFamily="18" charset="0"/>
              </a:rPr>
              <a:t>: 19/12/08).   </a:t>
            </a:r>
          </a:p>
        </p:txBody>
      </p:sp>
    </p:spTree>
    <p:extLst>
      <p:ext uri="{BB962C8B-B14F-4D97-AF65-F5344CB8AC3E}">
        <p14:creationId xmlns:p14="http://schemas.microsoft.com/office/powerpoint/2010/main" val="3373328309"/>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4334CB45-7047-4F0D-B2CB-65AED0AC67C8}"/>
              </a:ext>
            </a:extLst>
          </p:cNvPr>
          <p:cNvSpPr txBox="1"/>
          <p:nvPr/>
        </p:nvSpPr>
        <p:spPr>
          <a:xfrm>
            <a:off x="407843" y="652072"/>
            <a:ext cx="7863322" cy="5452583"/>
          </a:xfrm>
          <a:prstGeom prst="rect">
            <a:avLst/>
          </a:prstGeom>
          <a:noFill/>
        </p:spPr>
        <p:txBody>
          <a:bodyPr wrap="square">
            <a:spAutoFit/>
          </a:bodyPr>
          <a:lstStyle/>
          <a:p>
            <a:pPr algn="just">
              <a:lnSpc>
                <a:spcPct val="115000"/>
              </a:lnSpc>
              <a:spcAft>
                <a:spcPts val="1000"/>
              </a:spcAft>
            </a:pPr>
            <a:r>
              <a:rPr lang="pt-BR" sz="2000" dirty="0">
                <a:solidFill>
                  <a:schemeClr val="accent1">
                    <a:lumMod val="20000"/>
                    <a:lumOff val="80000"/>
                  </a:schemeClr>
                </a:solidFill>
                <a:effectLst/>
                <a:ea typeface="Calibri" panose="020F0502020204030204" pitchFamily="34" charset="0"/>
                <a:cs typeface="Times New Roman" panose="02020603050405020304" pitchFamily="18" charset="0"/>
              </a:rPr>
              <a:t>CIVIL. RECURSO ESPECIAL. OFENSA À HONRA</a:t>
            </a:r>
            <a:r>
              <a:rPr lang="pt-BR" sz="2000" dirty="0">
                <a:effectLst/>
                <a:ea typeface="Calibri" panose="020F0502020204030204" pitchFamily="34" charset="0"/>
                <a:cs typeface="Times New Roman" panose="02020603050405020304" pitchFamily="18" charset="0"/>
              </a:rPr>
              <a:t>. </a:t>
            </a:r>
            <a:r>
              <a:rPr lang="pt-BR" u="sng" dirty="0">
                <a:effectLst/>
                <a:ea typeface="Calibri" panose="020F0502020204030204" pitchFamily="34" charset="0"/>
                <a:cs typeface="Times New Roman" panose="02020603050405020304" pitchFamily="18" charset="0"/>
              </a:rPr>
              <a:t>Político de grande destaque nacional acusado de manter relação extraconjugal com adolescente</a:t>
            </a:r>
            <a:r>
              <a:rPr lang="pt-BR" dirty="0">
                <a:effectLst/>
                <a:ea typeface="Calibri" panose="020F0502020204030204" pitchFamily="34" charset="0"/>
                <a:cs typeface="Times New Roman" panose="02020603050405020304" pitchFamily="18" charset="0"/>
              </a:rPr>
              <a:t>, da qual teria resultado uma gravidez. O Acórdão afastou a pretensão, sob entendimento de que </a:t>
            </a:r>
            <a:r>
              <a:rPr lang="pt-BR" b="1" i="1" dirty="0">
                <a:effectLst/>
                <a:ea typeface="Calibri" panose="020F0502020204030204" pitchFamily="34" charset="0"/>
                <a:cs typeface="Times New Roman" panose="02020603050405020304" pitchFamily="18" charset="0"/>
              </a:rPr>
              <a:t>pessoas públicas têm diminuída a sua esfera de proteção à honra</a:t>
            </a:r>
            <a:r>
              <a:rPr lang="pt-BR" dirty="0">
                <a:effectLst/>
                <a:ea typeface="Calibri" panose="020F0502020204030204" pitchFamily="34" charset="0"/>
                <a:cs typeface="Times New Roman" panose="02020603050405020304" pitchFamily="18" charset="0"/>
              </a:rPr>
              <a:t>. Inaplicabilidade de tal tese ao caso, pois comprovada a inverdade da acusação.</a:t>
            </a:r>
          </a:p>
          <a:p>
            <a:pPr algn="just">
              <a:lnSpc>
                <a:spcPct val="115000"/>
              </a:lnSpc>
              <a:spcAft>
                <a:spcPts val="1000"/>
              </a:spcAft>
            </a:pPr>
            <a:endParaRPr lang="pt-BR"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pt-BR" dirty="0">
                <a:effectLst/>
                <a:ea typeface="Calibri" panose="020F0502020204030204" pitchFamily="34" charset="0"/>
                <a:cs typeface="Times New Roman" panose="02020603050405020304" pitchFamily="18" charset="0"/>
              </a:rPr>
              <a:t>– A </a:t>
            </a:r>
            <a:r>
              <a:rPr lang="pt-BR" u="sng" dirty="0">
                <a:effectLst/>
                <a:ea typeface="Calibri" panose="020F0502020204030204" pitchFamily="34" charset="0"/>
                <a:cs typeface="Times New Roman" panose="02020603050405020304" pitchFamily="18" charset="0"/>
              </a:rPr>
              <a:t>redução do âmbito de proteção</a:t>
            </a:r>
            <a:r>
              <a:rPr lang="pt-BR" dirty="0">
                <a:effectLst/>
                <a:ea typeface="Calibri" panose="020F0502020204030204" pitchFamily="34" charset="0"/>
                <a:cs typeface="Times New Roman" panose="02020603050405020304" pitchFamily="18" charset="0"/>
              </a:rPr>
              <a:t> aos direitos de personalidade, no caso dos políticos, </a:t>
            </a:r>
            <a:r>
              <a:rPr lang="pt-BR" u="sng" dirty="0">
                <a:effectLst/>
                <a:ea typeface="Calibri" panose="020F0502020204030204" pitchFamily="34" charset="0"/>
                <a:cs typeface="Times New Roman" panose="02020603050405020304" pitchFamily="18" charset="0"/>
              </a:rPr>
              <a:t>pode</a:t>
            </a:r>
            <a:r>
              <a:rPr lang="pt-BR" dirty="0">
                <a:effectLst/>
                <a:ea typeface="Calibri" panose="020F0502020204030204" pitchFamily="34" charset="0"/>
                <a:cs typeface="Times New Roman" panose="02020603050405020304" pitchFamily="18" charset="0"/>
              </a:rPr>
              <a:t>, </a:t>
            </a:r>
            <a:r>
              <a:rPr lang="pt-BR" u="sng" dirty="0">
                <a:effectLst/>
                <a:ea typeface="Calibri" panose="020F0502020204030204" pitchFamily="34" charset="0"/>
                <a:cs typeface="Times New Roman" panose="02020603050405020304" pitchFamily="18" charset="0"/>
              </a:rPr>
              <a:t>em tese ser aceitável</a:t>
            </a:r>
            <a:r>
              <a:rPr lang="pt-BR" dirty="0">
                <a:effectLst/>
                <a:ea typeface="Calibri" panose="020F0502020204030204" pitchFamily="34" charset="0"/>
                <a:cs typeface="Times New Roman" panose="02020603050405020304" pitchFamily="18" charset="0"/>
              </a:rPr>
              <a:t> </a:t>
            </a:r>
            <a:r>
              <a:rPr lang="pt-BR" dirty="0" err="1">
                <a:effectLst/>
                <a:ea typeface="Calibri" panose="020F0502020204030204" pitchFamily="34" charset="0"/>
                <a:cs typeface="Times New Roman" panose="02020603050405020304" pitchFamily="18" charset="0"/>
              </a:rPr>
              <a:t>qdo</a:t>
            </a:r>
            <a:r>
              <a:rPr lang="pt-BR" dirty="0">
                <a:effectLst/>
                <a:ea typeface="Calibri" panose="020F0502020204030204" pitchFamily="34" charset="0"/>
                <a:cs typeface="Times New Roman" panose="02020603050405020304" pitchFamily="18" charset="0"/>
              </a:rPr>
              <a:t> a informação, ainda que de conteúdo familiar, diga algo sobre o caráter do homem público, </a:t>
            </a:r>
            <a:r>
              <a:rPr lang="pt-BR" u="sng" dirty="0">
                <a:effectLst/>
                <a:ea typeface="Calibri" panose="020F0502020204030204" pitchFamily="34" charset="0"/>
                <a:cs typeface="Times New Roman" panose="02020603050405020304" pitchFamily="18" charset="0"/>
              </a:rPr>
              <a:t>pois existe interesse </a:t>
            </a:r>
            <a:r>
              <a:rPr lang="pt-BR" dirty="0">
                <a:effectLst/>
                <a:ea typeface="Calibri" panose="020F0502020204030204" pitchFamily="34" charset="0"/>
                <a:cs typeface="Times New Roman" panose="02020603050405020304" pitchFamily="18" charset="0"/>
              </a:rPr>
              <a:t>relevante na divulgação de dados que permitam a </a:t>
            </a:r>
            <a:r>
              <a:rPr lang="pt-BR" u="sng" dirty="0">
                <a:effectLst/>
                <a:ea typeface="Calibri" panose="020F0502020204030204" pitchFamily="34" charset="0"/>
                <a:cs typeface="Times New Roman" panose="02020603050405020304" pitchFamily="18" charset="0"/>
              </a:rPr>
              <a:t>formação de juízo crítico </a:t>
            </a:r>
            <a:r>
              <a:rPr lang="pt-BR" dirty="0">
                <a:effectLst/>
                <a:ea typeface="Calibri" panose="020F0502020204030204" pitchFamily="34" charset="0"/>
                <a:cs typeface="Times New Roman" panose="02020603050405020304" pitchFamily="18" charset="0"/>
              </a:rPr>
              <a:t>por parte dos eleitores. </a:t>
            </a:r>
            <a:r>
              <a:rPr lang="pt-BR" u="sng" dirty="0">
                <a:effectLst/>
                <a:ea typeface="Calibri" panose="020F0502020204030204" pitchFamily="34" charset="0"/>
                <a:cs typeface="Times New Roman" panose="02020603050405020304" pitchFamily="18" charset="0"/>
              </a:rPr>
              <a:t>Porém, nesta hipótese</a:t>
            </a:r>
            <a:r>
              <a:rPr lang="pt-BR" dirty="0">
                <a:effectLst/>
                <a:ea typeface="Calibri" panose="020F0502020204030204" pitchFamily="34" charset="0"/>
                <a:cs typeface="Times New Roman" panose="02020603050405020304" pitchFamily="18" charset="0"/>
              </a:rPr>
              <a:t>, não se está a discutir danos decorrentes da invasão de privacidade do político, mas em vista de uma </a:t>
            </a:r>
            <a:r>
              <a:rPr lang="pt-BR" u="sng" dirty="0">
                <a:effectLst/>
                <a:ea typeface="Calibri" panose="020F0502020204030204" pitchFamily="34" charset="0"/>
                <a:cs typeface="Times New Roman" panose="02020603050405020304" pitchFamily="18" charset="0"/>
              </a:rPr>
              <a:t>alegação comprovadamente falsa</a:t>
            </a:r>
            <a:r>
              <a:rPr lang="pt-BR" dirty="0">
                <a:effectLst/>
                <a:ea typeface="Calibri" panose="020F0502020204030204" pitchFamily="34" charset="0"/>
                <a:cs typeface="Times New Roman" panose="02020603050405020304" pitchFamily="18" charset="0"/>
              </a:rPr>
              <a:t>. </a:t>
            </a:r>
            <a:r>
              <a:rPr lang="pt-BR" dirty="0">
                <a:solidFill>
                  <a:schemeClr val="accent1">
                    <a:lumMod val="20000"/>
                    <a:lumOff val="80000"/>
                  </a:schemeClr>
                </a:solidFill>
                <a:effectLst/>
                <a:ea typeface="Calibri" panose="020F0502020204030204" pitchFamily="34" charset="0"/>
                <a:cs typeface="Times New Roman" panose="02020603050405020304" pitchFamily="18" charset="0"/>
              </a:rPr>
              <a:t>(STJ, </a:t>
            </a:r>
            <a:r>
              <a:rPr lang="pt-BR" dirty="0" err="1">
                <a:solidFill>
                  <a:schemeClr val="accent1">
                    <a:lumMod val="20000"/>
                    <a:lumOff val="80000"/>
                  </a:schemeClr>
                </a:solidFill>
                <a:effectLst/>
                <a:ea typeface="Calibri" panose="020F0502020204030204" pitchFamily="34" charset="0"/>
                <a:cs typeface="Times New Roman" panose="02020603050405020304" pitchFamily="18" charset="0"/>
              </a:rPr>
              <a:t>Resp</a:t>
            </a:r>
            <a:r>
              <a:rPr lang="pt-BR" dirty="0">
                <a:solidFill>
                  <a:schemeClr val="accent1">
                    <a:lumMod val="20000"/>
                    <a:lumOff val="80000"/>
                  </a:schemeClr>
                </a:solidFill>
                <a:effectLst/>
                <a:ea typeface="Calibri" panose="020F0502020204030204" pitchFamily="34" charset="0"/>
                <a:cs typeface="Times New Roman" panose="02020603050405020304" pitchFamily="18" charset="0"/>
              </a:rPr>
              <a:t> n. 1025.047/SP, 3ª T., </a:t>
            </a:r>
            <a:r>
              <a:rPr lang="pt-BR" dirty="0" err="1">
                <a:solidFill>
                  <a:schemeClr val="accent1">
                    <a:lumMod val="20000"/>
                    <a:lumOff val="80000"/>
                  </a:schemeClr>
                </a:solidFill>
                <a:effectLst/>
                <a:ea typeface="Calibri" panose="020F0502020204030204" pitchFamily="34" charset="0"/>
                <a:cs typeface="Times New Roman" panose="02020603050405020304" pitchFamily="18" charset="0"/>
              </a:rPr>
              <a:t>Dje</a:t>
            </a:r>
            <a:r>
              <a:rPr lang="pt-BR" dirty="0">
                <a:solidFill>
                  <a:schemeClr val="accent1">
                    <a:lumMod val="20000"/>
                    <a:lumOff val="80000"/>
                  </a:schemeClr>
                </a:solidFill>
                <a:effectLst/>
                <a:ea typeface="Calibri" panose="020F0502020204030204" pitchFamily="34" charset="0"/>
                <a:cs typeface="Times New Roman" panose="02020603050405020304" pitchFamily="18" charset="0"/>
              </a:rPr>
              <a:t>: 5/08/08)</a:t>
            </a:r>
          </a:p>
        </p:txBody>
      </p:sp>
    </p:spTree>
    <p:extLst>
      <p:ext uri="{BB962C8B-B14F-4D97-AF65-F5344CB8AC3E}">
        <p14:creationId xmlns:p14="http://schemas.microsoft.com/office/powerpoint/2010/main" val="2702478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0E70FFB6-3403-4290-B0BB-8D247801A4FA}"/>
              </a:ext>
            </a:extLst>
          </p:cNvPr>
          <p:cNvSpPr txBox="1"/>
          <p:nvPr/>
        </p:nvSpPr>
        <p:spPr>
          <a:xfrm>
            <a:off x="421480" y="647369"/>
            <a:ext cx="7693820" cy="4869731"/>
          </a:xfrm>
          <a:prstGeom prst="rect">
            <a:avLst/>
          </a:prstGeom>
          <a:noFill/>
        </p:spPr>
        <p:txBody>
          <a:bodyPr wrap="square">
            <a:spAutoFit/>
          </a:bodyPr>
          <a:lstStyle/>
          <a:p>
            <a:pPr>
              <a:lnSpc>
                <a:spcPct val="115000"/>
              </a:lnSpc>
              <a:spcAft>
                <a:spcPts val="1000"/>
              </a:spcAft>
            </a:pPr>
            <a:r>
              <a:rPr lang="pt-BR" sz="2400" dirty="0">
                <a:solidFill>
                  <a:srgbClr val="FFFF00"/>
                </a:solidFill>
                <a:effectLst/>
                <a:ea typeface="Calibri" panose="020F0502020204030204" pitchFamily="34" charset="0"/>
                <a:cs typeface="Times New Roman" panose="02020603050405020304" pitchFamily="18" charset="0"/>
              </a:rPr>
              <a:t>Bravatas = </a:t>
            </a:r>
            <a:r>
              <a:rPr lang="pt-BR" sz="2000" dirty="0">
                <a:solidFill>
                  <a:srgbClr val="FFFF00"/>
                </a:solidFill>
                <a:effectLst/>
                <a:ea typeface="Calibri" panose="020F0502020204030204" pitchFamily="34" charset="0"/>
                <a:cs typeface="Times New Roman" panose="02020603050405020304" pitchFamily="18" charset="0"/>
              </a:rPr>
              <a:t>arrogância, pretensão de alto-bravura, altivez</a:t>
            </a:r>
          </a:p>
          <a:p>
            <a:pPr>
              <a:lnSpc>
                <a:spcPct val="115000"/>
              </a:lnSpc>
              <a:spcAft>
                <a:spcPts val="1000"/>
              </a:spcAft>
            </a:pPr>
            <a:endParaRPr lang="pt-BR" sz="1000"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pt-BR" sz="2200" dirty="0">
                <a:effectLst/>
                <a:ea typeface="Calibri" panose="020F0502020204030204" pitchFamily="34" charset="0"/>
                <a:cs typeface="Times New Roman" panose="02020603050405020304" pitchFamily="18" charset="0"/>
              </a:rPr>
              <a:t>“De acordo com os autos, a parte autora ajuizou uma </a:t>
            </a:r>
            <a:r>
              <a:rPr lang="pt-BR" sz="2200" u="sng" dirty="0">
                <a:effectLst/>
                <a:ea typeface="Calibri" panose="020F0502020204030204" pitchFamily="34" charset="0"/>
                <a:cs typeface="Times New Roman" panose="02020603050405020304" pitchFamily="18" charset="0"/>
              </a:rPr>
              <a:t>ação</a:t>
            </a:r>
            <a:r>
              <a:rPr lang="pt-BR" sz="2200" dirty="0">
                <a:effectLst/>
                <a:ea typeface="Calibri" panose="020F0502020204030204" pitchFamily="34" charset="0"/>
                <a:cs typeface="Times New Roman" panose="02020603050405020304" pitchFamily="18" charset="0"/>
              </a:rPr>
              <a:t> de indenização </a:t>
            </a:r>
            <a:r>
              <a:rPr lang="pt-BR" sz="2200" u="sng" dirty="0">
                <a:effectLst/>
                <a:ea typeface="Calibri" panose="020F0502020204030204" pitchFamily="34" charset="0"/>
                <a:cs typeface="Times New Roman" panose="02020603050405020304" pitchFamily="18" charset="0"/>
              </a:rPr>
              <a:t>contra irmão </a:t>
            </a:r>
            <a:r>
              <a:rPr lang="pt-BR" sz="2200" dirty="0">
                <a:effectLst/>
                <a:ea typeface="Calibri" panose="020F0502020204030204" pitchFamily="34" charset="0"/>
                <a:cs typeface="Times New Roman" panose="02020603050405020304" pitchFamily="18" charset="0"/>
              </a:rPr>
              <a:t>após se sentir ofendida por conta de msgs enviadas via </a:t>
            </a:r>
            <a:r>
              <a:rPr lang="pt-BR" sz="2200" dirty="0" err="1">
                <a:effectLst/>
                <a:ea typeface="Calibri" panose="020F0502020204030204" pitchFamily="34" charset="0"/>
                <a:cs typeface="Times New Roman" panose="02020603050405020304" pitchFamily="18" charset="0"/>
              </a:rPr>
              <a:t>Whatsapp</a:t>
            </a:r>
            <a:r>
              <a:rPr lang="pt-BR" sz="2200" dirty="0">
                <a:effectLst/>
                <a:ea typeface="Calibri" panose="020F0502020204030204" pitchFamily="34" charset="0"/>
                <a:cs typeface="Times New Roman" panose="02020603050405020304" pitchFamily="18" charset="0"/>
              </a:rPr>
              <a:t> a um irmão comum às duas partes. O relator da apelação pontuou que as ofensas proferidas se deram no </a:t>
            </a:r>
            <a:r>
              <a:rPr lang="pt-BR" sz="2200" i="1" u="sng" dirty="0">
                <a:effectLst/>
                <a:ea typeface="Calibri" panose="020F0502020204030204" pitchFamily="34" charset="0"/>
                <a:cs typeface="Times New Roman" panose="02020603050405020304" pitchFamily="18" charset="0"/>
              </a:rPr>
              <a:t>contexto de um desentendimento familiar</a:t>
            </a:r>
            <a:r>
              <a:rPr lang="pt-BR" sz="2200" i="1" dirty="0">
                <a:effectLst/>
                <a:ea typeface="Calibri" panose="020F0502020204030204" pitchFamily="34" charset="0"/>
                <a:cs typeface="Times New Roman" panose="02020603050405020304" pitchFamily="18" charset="0"/>
              </a:rPr>
              <a:t>, </a:t>
            </a:r>
            <a:r>
              <a:rPr lang="pt-BR" sz="2200" i="1" u="sng" dirty="0">
                <a:effectLst/>
                <a:ea typeface="Calibri" panose="020F0502020204030204" pitchFamily="34" charset="0"/>
                <a:cs typeface="Times New Roman" panose="02020603050405020304" pitchFamily="18" charset="0"/>
              </a:rPr>
              <a:t>retratando, antes, uma </a:t>
            </a:r>
            <a:r>
              <a:rPr lang="pt-BR" sz="2200" b="1" i="1" u="sng" dirty="0">
                <a:effectLst/>
                <a:ea typeface="Calibri" panose="020F0502020204030204" pitchFamily="34" charset="0"/>
                <a:cs typeface="Times New Roman" panose="02020603050405020304" pitchFamily="18" charset="0"/>
              </a:rPr>
              <a:t>bravata</a:t>
            </a:r>
            <a:r>
              <a:rPr lang="pt-BR" sz="2200" i="1" u="sng" dirty="0">
                <a:effectLst/>
                <a:ea typeface="Calibri" panose="020F0502020204030204" pitchFamily="34" charset="0"/>
                <a:cs typeface="Times New Roman" panose="02020603050405020304" pitchFamily="18" charset="0"/>
              </a:rPr>
              <a:t> sua, do que propriamente um ato ilícito a ensejar reparação</a:t>
            </a:r>
            <a:r>
              <a:rPr lang="pt-BR" sz="2200" dirty="0">
                <a:effectLst/>
                <a:ea typeface="Calibri" panose="020F0502020204030204" pitchFamily="34" charset="0"/>
                <a:cs typeface="Times New Roman" panose="02020603050405020304" pitchFamily="18" charset="0"/>
              </a:rPr>
              <a:t>”. </a:t>
            </a:r>
          </a:p>
          <a:p>
            <a:pPr algn="just">
              <a:lnSpc>
                <a:spcPct val="115000"/>
              </a:lnSpc>
              <a:spcAft>
                <a:spcPts val="1000"/>
              </a:spcAft>
            </a:pPr>
            <a:r>
              <a:rPr lang="pt-BR" sz="2000" dirty="0">
                <a:solidFill>
                  <a:schemeClr val="accent1">
                    <a:lumMod val="20000"/>
                    <a:lumOff val="80000"/>
                  </a:schemeClr>
                </a:solidFill>
                <a:effectLst/>
                <a:ea typeface="Calibri" panose="020F0502020204030204" pitchFamily="34" charset="0"/>
                <a:cs typeface="Times New Roman" panose="02020603050405020304" pitchFamily="18" charset="0"/>
              </a:rPr>
              <a:t>(TJ-SP, Apelação nº 1045055-04.2017.8.26.0602, notícia de </a:t>
            </a:r>
            <a:r>
              <a:rPr lang="pt-BR" sz="2000" dirty="0" err="1">
                <a:solidFill>
                  <a:schemeClr val="accent1">
                    <a:lumMod val="20000"/>
                    <a:lumOff val="80000"/>
                  </a:schemeClr>
                </a:solidFill>
                <a:effectLst/>
                <a:ea typeface="Calibri" panose="020F0502020204030204" pitchFamily="34" charset="0"/>
                <a:cs typeface="Times New Roman" panose="02020603050405020304" pitchFamily="18" charset="0"/>
              </a:rPr>
              <a:t>jan</a:t>
            </a:r>
            <a:r>
              <a:rPr lang="pt-BR" sz="2000" dirty="0">
                <a:solidFill>
                  <a:schemeClr val="accent1">
                    <a:lumMod val="20000"/>
                    <a:lumOff val="80000"/>
                  </a:schemeClr>
                </a:solidFill>
                <a:effectLst/>
                <a:ea typeface="Calibri" panose="020F0502020204030204" pitchFamily="34" charset="0"/>
                <a:cs typeface="Times New Roman" panose="02020603050405020304" pitchFamily="18" charset="0"/>
              </a:rPr>
              <a:t>/2020)</a:t>
            </a:r>
          </a:p>
        </p:txBody>
      </p:sp>
    </p:spTree>
    <p:extLst>
      <p:ext uri="{BB962C8B-B14F-4D97-AF65-F5344CB8AC3E}">
        <p14:creationId xmlns:p14="http://schemas.microsoft.com/office/powerpoint/2010/main" val="2203529434"/>
      </p:ext>
    </p:extLst>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14E88882-BC24-46D5-818B-C256D1B5BA6F}"/>
              </a:ext>
            </a:extLst>
          </p:cNvPr>
          <p:cNvSpPr txBox="1"/>
          <p:nvPr/>
        </p:nvSpPr>
        <p:spPr>
          <a:xfrm>
            <a:off x="535781" y="1129258"/>
            <a:ext cx="9379744" cy="543354"/>
          </a:xfrm>
          <a:prstGeom prst="rect">
            <a:avLst/>
          </a:prstGeom>
          <a:noFill/>
        </p:spPr>
        <p:txBody>
          <a:bodyPr wrap="square">
            <a:spAutoFit/>
          </a:bodyPr>
          <a:lstStyle/>
          <a:p>
            <a:pPr algn="just">
              <a:lnSpc>
                <a:spcPct val="115000"/>
              </a:lnSpc>
              <a:spcAft>
                <a:spcPts val="1000"/>
              </a:spcAft>
            </a:pPr>
            <a:r>
              <a:rPr lang="pt-BR" sz="2800" b="1" dirty="0">
                <a:solidFill>
                  <a:srgbClr val="FFFF00"/>
                </a:solidFill>
                <a:effectLst/>
                <a:ea typeface="Calibri" panose="020F0502020204030204" pitchFamily="34" charset="0"/>
                <a:cs typeface="Times New Roman" panose="02020603050405020304" pitchFamily="18" charset="0"/>
              </a:rPr>
              <a:t>Responsabilidade civil e criminal</a:t>
            </a:r>
            <a:endParaRPr lang="pt-BR" sz="2800" dirty="0">
              <a:solidFill>
                <a:srgbClr val="FFFF00"/>
              </a:solidFill>
              <a:effectLst/>
              <a:ea typeface="Calibri" panose="020F0502020204030204" pitchFamily="34" charset="0"/>
              <a:cs typeface="Times New Roman" panose="02020603050405020304" pitchFamily="18" charset="0"/>
            </a:endParaRPr>
          </a:p>
        </p:txBody>
      </p:sp>
      <p:graphicFrame>
        <p:nvGraphicFramePr>
          <p:cNvPr id="6" name="Tabela 6">
            <a:extLst>
              <a:ext uri="{FF2B5EF4-FFF2-40B4-BE49-F238E27FC236}">
                <a16:creationId xmlns:a16="http://schemas.microsoft.com/office/drawing/2014/main" id="{3B8EA39D-1EDE-4038-B607-3DA4DB061C07}"/>
              </a:ext>
            </a:extLst>
          </p:cNvPr>
          <p:cNvGraphicFramePr>
            <a:graphicFrameLocks noGrp="1"/>
          </p:cNvGraphicFramePr>
          <p:nvPr/>
        </p:nvGraphicFramePr>
        <p:xfrm>
          <a:off x="344709" y="2003670"/>
          <a:ext cx="6492816" cy="1463040"/>
        </p:xfrm>
        <a:graphic>
          <a:graphicData uri="http://schemas.openxmlformats.org/drawingml/2006/table">
            <a:tbl>
              <a:tblPr firstRow="1" bandRow="1">
                <a:tableStyleId>{5C22544A-7EE6-4342-B048-85BDC9FD1C3A}</a:tableStyleId>
              </a:tblPr>
              <a:tblGrid>
                <a:gridCol w="6492816">
                  <a:extLst>
                    <a:ext uri="{9D8B030D-6E8A-4147-A177-3AD203B41FA5}">
                      <a16:colId xmlns:a16="http://schemas.microsoft.com/office/drawing/2014/main" val="274867214"/>
                    </a:ext>
                  </a:extLst>
                </a:gridCol>
              </a:tblGrid>
              <a:tr h="10234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800" b="1" kern="1200" dirty="0">
                          <a:solidFill>
                            <a:schemeClr val="lt1"/>
                          </a:solidFill>
                          <a:effectLst/>
                          <a:latin typeface="+mn-lt"/>
                          <a:ea typeface="+mn-ea"/>
                          <a:cs typeface="+mn-cs"/>
                        </a:rPr>
                        <a:t>Art. 935, CC: </a:t>
                      </a:r>
                      <a:r>
                        <a:rPr lang="pt-BR" sz="1800" b="0" kern="1200" dirty="0">
                          <a:solidFill>
                            <a:schemeClr val="lt1"/>
                          </a:solidFill>
                          <a:effectLst/>
                          <a:latin typeface="+mn-lt"/>
                          <a:ea typeface="+mn-ea"/>
                          <a:cs typeface="+mn-cs"/>
                        </a:rPr>
                        <a:t>A RC é independente da criminal, não se podendo questionar mais sobre a </a:t>
                      </a:r>
                      <a:r>
                        <a:rPr lang="pt-BR" sz="1800" b="0" u="sng" kern="1200" dirty="0">
                          <a:solidFill>
                            <a:schemeClr val="lt1"/>
                          </a:solidFill>
                          <a:effectLst/>
                          <a:latin typeface="+mn-lt"/>
                          <a:ea typeface="+mn-ea"/>
                          <a:cs typeface="+mn-cs"/>
                        </a:rPr>
                        <a:t>existência do fato</a:t>
                      </a:r>
                      <a:r>
                        <a:rPr lang="pt-BR" sz="1800" b="0" kern="1200" dirty="0">
                          <a:solidFill>
                            <a:schemeClr val="lt1"/>
                          </a:solidFill>
                          <a:effectLst/>
                          <a:latin typeface="+mn-lt"/>
                          <a:ea typeface="+mn-ea"/>
                          <a:cs typeface="+mn-cs"/>
                        </a:rPr>
                        <a:t>, ou sobre quem seja o seu </a:t>
                      </a:r>
                      <a:r>
                        <a:rPr lang="pt-BR" sz="1800" b="0" u="sng" kern="1200" dirty="0">
                          <a:solidFill>
                            <a:schemeClr val="lt1"/>
                          </a:solidFill>
                          <a:effectLst/>
                          <a:latin typeface="+mn-lt"/>
                          <a:ea typeface="+mn-ea"/>
                          <a:cs typeface="+mn-cs"/>
                        </a:rPr>
                        <a:t>autor</a:t>
                      </a:r>
                      <a:r>
                        <a:rPr lang="pt-BR" sz="1800" b="0" kern="1200" dirty="0">
                          <a:solidFill>
                            <a:schemeClr val="lt1"/>
                          </a:solidFill>
                          <a:effectLst/>
                          <a:latin typeface="+mn-lt"/>
                          <a:ea typeface="+mn-ea"/>
                          <a:cs typeface="+mn-cs"/>
                        </a:rPr>
                        <a:t>, quando estas questões se acharem decididas no juízo criminal.</a:t>
                      </a:r>
                    </a:p>
                    <a:p>
                      <a:pPr algn="just"/>
                      <a:endParaRPr lang="pt-BR" b="0" dirty="0"/>
                    </a:p>
                  </a:txBody>
                  <a:tcPr>
                    <a:solidFill>
                      <a:srgbClr val="3E7A6F"/>
                    </a:solidFill>
                  </a:tcPr>
                </a:tc>
                <a:extLst>
                  <a:ext uri="{0D108BD9-81ED-4DB2-BD59-A6C34878D82A}">
                    <a16:rowId xmlns:a16="http://schemas.microsoft.com/office/drawing/2014/main" val="3926641755"/>
                  </a:ext>
                </a:extLst>
              </a:tr>
            </a:tbl>
          </a:graphicData>
        </a:graphic>
      </p:graphicFrame>
      <p:sp>
        <p:nvSpPr>
          <p:cNvPr id="8" name="CaixaDeTexto 7">
            <a:extLst>
              <a:ext uri="{FF2B5EF4-FFF2-40B4-BE49-F238E27FC236}">
                <a16:creationId xmlns:a16="http://schemas.microsoft.com/office/drawing/2014/main" id="{FD77F61A-9BF2-4D26-9B5C-BD9B3BDC6572}"/>
              </a:ext>
            </a:extLst>
          </p:cNvPr>
          <p:cNvSpPr txBox="1"/>
          <p:nvPr/>
        </p:nvSpPr>
        <p:spPr>
          <a:xfrm>
            <a:off x="358357" y="3909498"/>
            <a:ext cx="6683885" cy="1331134"/>
          </a:xfrm>
          <a:prstGeom prst="rect">
            <a:avLst/>
          </a:prstGeom>
          <a:noFill/>
        </p:spPr>
        <p:txBody>
          <a:bodyPr wrap="square">
            <a:spAutoFit/>
          </a:bodyPr>
          <a:lstStyle/>
          <a:p>
            <a:pPr algn="just">
              <a:lnSpc>
                <a:spcPct val="115000"/>
              </a:lnSpc>
              <a:spcAft>
                <a:spcPts val="1000"/>
              </a:spcAft>
            </a:pPr>
            <a:r>
              <a:rPr lang="pt-BR" dirty="0">
                <a:effectLst/>
                <a:ea typeface="Calibri" panose="020F0502020204030204" pitchFamily="34" charset="0"/>
                <a:cs typeface="Times New Roman" panose="02020603050405020304" pitchFamily="18" charset="0"/>
              </a:rPr>
              <a:t>“A </a:t>
            </a:r>
            <a:r>
              <a:rPr lang="pt-BR" u="sng" dirty="0">
                <a:effectLst/>
                <a:ea typeface="Calibri" panose="020F0502020204030204" pitchFamily="34" charset="0"/>
                <a:cs typeface="Times New Roman" panose="02020603050405020304" pitchFamily="18" charset="0"/>
              </a:rPr>
              <a:t>existência de inquérito policial</a:t>
            </a:r>
            <a:r>
              <a:rPr lang="pt-BR" dirty="0">
                <a:effectLst/>
                <a:ea typeface="Calibri" panose="020F0502020204030204" pitchFamily="34" charset="0"/>
                <a:cs typeface="Times New Roman" panose="02020603050405020304" pitchFamily="18" charset="0"/>
              </a:rPr>
              <a:t> para apuração de delito supostamente praticado pela </a:t>
            </a:r>
            <a:r>
              <a:rPr lang="pt-BR" dirty="0" err="1">
                <a:effectLst/>
                <a:ea typeface="Calibri" panose="020F0502020204030204" pitchFamily="34" charset="0"/>
                <a:cs typeface="Times New Roman" panose="02020603050405020304" pitchFamily="18" charset="0"/>
              </a:rPr>
              <a:t>Rcte</a:t>
            </a:r>
            <a:r>
              <a:rPr lang="pt-BR" dirty="0">
                <a:effectLst/>
                <a:ea typeface="Calibri" panose="020F0502020204030204" pitchFamily="34" charset="0"/>
                <a:cs typeface="Times New Roman" panose="02020603050405020304" pitchFamily="18" charset="0"/>
              </a:rPr>
              <a:t> </a:t>
            </a:r>
            <a:r>
              <a:rPr lang="pt-BR" u="sng" dirty="0">
                <a:effectLst/>
                <a:ea typeface="Calibri" panose="020F0502020204030204" pitchFamily="34" charset="0"/>
                <a:cs typeface="Times New Roman" panose="02020603050405020304" pitchFamily="18" charset="0"/>
              </a:rPr>
              <a:t>não tem o condão de suspender</a:t>
            </a:r>
            <a:r>
              <a:rPr lang="pt-BR" dirty="0">
                <a:effectLst/>
                <a:ea typeface="Calibri" panose="020F0502020204030204" pitchFamily="34" charset="0"/>
                <a:cs typeface="Times New Roman" panose="02020603050405020304" pitchFamily="18" charset="0"/>
              </a:rPr>
              <a:t> o trâmite da RT. Art. 935, CC”.                  </a:t>
            </a:r>
            <a:r>
              <a:rPr lang="pt-BR" sz="1600" dirty="0">
                <a:solidFill>
                  <a:schemeClr val="accent1">
                    <a:lumMod val="20000"/>
                    <a:lumOff val="80000"/>
                  </a:schemeClr>
                </a:solidFill>
                <a:effectLst/>
                <a:ea typeface="Calibri" panose="020F0502020204030204" pitchFamily="34" charset="0"/>
                <a:cs typeface="Times New Roman" panose="02020603050405020304" pitchFamily="18" charset="0"/>
              </a:rPr>
              <a:t>(TRT 13ª R.; AP 0786-89.2019.5.13.0002; 2ª. T.; DEJTPB 27/01/2022)</a:t>
            </a:r>
          </a:p>
        </p:txBody>
      </p:sp>
    </p:spTree>
    <p:extLst>
      <p:ext uri="{BB962C8B-B14F-4D97-AF65-F5344CB8AC3E}">
        <p14:creationId xmlns:p14="http://schemas.microsoft.com/office/powerpoint/2010/main" val="360778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A3807D50-9D49-4C44-9B46-66412D82C6F9}"/>
              </a:ext>
            </a:extLst>
          </p:cNvPr>
          <p:cNvSpPr txBox="1"/>
          <p:nvPr/>
        </p:nvSpPr>
        <p:spPr>
          <a:xfrm>
            <a:off x="314325" y="343065"/>
            <a:ext cx="8608218" cy="1109214"/>
          </a:xfrm>
          <a:prstGeom prst="rect">
            <a:avLst/>
          </a:prstGeom>
          <a:noFill/>
        </p:spPr>
        <p:txBody>
          <a:bodyPr wrap="square">
            <a:spAutoFit/>
          </a:bodyPr>
          <a:lstStyle/>
          <a:p>
            <a:pPr>
              <a:lnSpc>
                <a:spcPct val="115000"/>
              </a:lnSpc>
              <a:spcAft>
                <a:spcPts val="1000"/>
              </a:spcAft>
            </a:pPr>
            <a:r>
              <a:rPr lang="pt-BR" sz="3200" b="1" dirty="0">
                <a:solidFill>
                  <a:srgbClr val="FFFF00"/>
                </a:solidFill>
                <a:effectLst/>
                <a:latin typeface="+mj-lt"/>
                <a:ea typeface="Calibri" panose="020F0502020204030204" pitchFamily="34" charset="0"/>
                <a:cs typeface="Times New Roman" panose="02020603050405020304" pitchFamily="18" charset="0"/>
              </a:rPr>
              <a:t>DANO EXTRAPATRIMONIAL </a:t>
            </a:r>
            <a:r>
              <a:rPr lang="pt-BR" sz="3200" b="1" dirty="0">
                <a:effectLst/>
                <a:latin typeface="+mj-lt"/>
                <a:ea typeface="Calibri" panose="020F0502020204030204" pitchFamily="34" charset="0"/>
                <a:cs typeface="Times New Roman" panose="02020603050405020304" pitchFamily="18" charset="0"/>
              </a:rPr>
              <a:t>– </a:t>
            </a:r>
          </a:p>
          <a:p>
            <a:pPr>
              <a:lnSpc>
                <a:spcPct val="115000"/>
              </a:lnSpc>
              <a:spcAft>
                <a:spcPts val="1000"/>
              </a:spcAft>
            </a:pPr>
            <a:r>
              <a:rPr lang="pt-BR" sz="2000" dirty="0">
                <a:effectLst/>
                <a:latin typeface="+mj-lt"/>
                <a:ea typeface="Calibri" panose="020F0502020204030204" pitchFamily="34" charset="0"/>
                <a:cs typeface="Times New Roman" panose="02020603050405020304" pitchFamily="18" charset="0"/>
              </a:rPr>
              <a:t>CLT – REFORMA TRABALHISTA </a:t>
            </a:r>
          </a:p>
        </p:txBody>
      </p:sp>
      <p:graphicFrame>
        <p:nvGraphicFramePr>
          <p:cNvPr id="8" name="Tabela 8">
            <a:extLst>
              <a:ext uri="{FF2B5EF4-FFF2-40B4-BE49-F238E27FC236}">
                <a16:creationId xmlns:a16="http://schemas.microsoft.com/office/drawing/2014/main" id="{5D8A62C7-1CFF-4AF1-A1B0-18B4689EDA48}"/>
              </a:ext>
            </a:extLst>
          </p:cNvPr>
          <p:cNvGraphicFramePr>
            <a:graphicFrameLocks noGrp="1"/>
          </p:cNvGraphicFramePr>
          <p:nvPr/>
        </p:nvGraphicFramePr>
        <p:xfrm>
          <a:off x="314325" y="1599679"/>
          <a:ext cx="10687050" cy="5242560"/>
        </p:xfrm>
        <a:graphic>
          <a:graphicData uri="http://schemas.openxmlformats.org/drawingml/2006/table">
            <a:tbl>
              <a:tblPr firstRow="1" bandRow="1">
                <a:tableStyleId>{5C22544A-7EE6-4342-B048-85BDC9FD1C3A}</a:tableStyleId>
              </a:tblPr>
              <a:tblGrid>
                <a:gridCol w="10687050">
                  <a:extLst>
                    <a:ext uri="{9D8B030D-6E8A-4147-A177-3AD203B41FA5}">
                      <a16:colId xmlns:a16="http://schemas.microsoft.com/office/drawing/2014/main" val="3826971876"/>
                    </a:ext>
                  </a:extLst>
                </a:gridCol>
              </a:tblGrid>
              <a:tr h="2566459">
                <a:tc>
                  <a:txBody>
                    <a:bodyPr/>
                    <a:lstStyle/>
                    <a:p>
                      <a:pPr algn="just"/>
                      <a:r>
                        <a:rPr lang="pt-BR" sz="2400" b="1" kern="1200" dirty="0">
                          <a:solidFill>
                            <a:schemeClr val="lt1"/>
                          </a:solidFill>
                          <a:effectLst/>
                          <a:latin typeface="+mn-lt"/>
                          <a:ea typeface="+mn-ea"/>
                          <a:cs typeface="+mn-cs"/>
                        </a:rPr>
                        <a:t>‘Art. 223-B. </a:t>
                      </a:r>
                      <a:r>
                        <a:rPr lang="pt-BR" sz="2200" b="0" u="sng" kern="1200" dirty="0">
                          <a:solidFill>
                            <a:schemeClr val="lt1"/>
                          </a:solidFill>
                          <a:effectLst/>
                          <a:latin typeface="+mn-lt"/>
                          <a:ea typeface="+mn-ea"/>
                          <a:cs typeface="+mn-cs"/>
                        </a:rPr>
                        <a:t>Causa dano</a:t>
                      </a:r>
                      <a:r>
                        <a:rPr lang="pt-BR" sz="2200" b="0" kern="1200" dirty="0">
                          <a:solidFill>
                            <a:schemeClr val="lt1"/>
                          </a:solidFill>
                          <a:effectLst/>
                          <a:latin typeface="+mn-lt"/>
                          <a:ea typeface="+mn-ea"/>
                          <a:cs typeface="+mn-cs"/>
                        </a:rPr>
                        <a:t> de natureza extrapatrimonial a </a:t>
                      </a:r>
                      <a:r>
                        <a:rPr lang="pt-BR" sz="2200" b="0" u="sng" kern="1200" dirty="0">
                          <a:solidFill>
                            <a:schemeClr val="lt1"/>
                          </a:solidFill>
                          <a:effectLst/>
                          <a:latin typeface="+mn-lt"/>
                          <a:ea typeface="+mn-ea"/>
                          <a:cs typeface="+mn-cs"/>
                        </a:rPr>
                        <a:t>ação ou omissão que ofenda</a:t>
                      </a:r>
                      <a:r>
                        <a:rPr lang="pt-BR" sz="2200" b="0" kern="1200" dirty="0">
                          <a:solidFill>
                            <a:schemeClr val="lt1"/>
                          </a:solidFill>
                          <a:effectLst/>
                          <a:latin typeface="+mn-lt"/>
                          <a:ea typeface="+mn-ea"/>
                          <a:cs typeface="+mn-cs"/>
                        </a:rPr>
                        <a:t> a esfera moral ou existencial da pessoa física ou jurídica, as quais são as titulares exclusivas do direito à reparação.’</a:t>
                      </a:r>
                    </a:p>
                    <a:p>
                      <a:pPr algn="just"/>
                      <a:endParaRPr lang="pt-BR" sz="2400" b="0" kern="1200" dirty="0">
                        <a:solidFill>
                          <a:schemeClr val="lt1"/>
                        </a:solidFill>
                        <a:effectLst/>
                        <a:latin typeface="+mn-lt"/>
                        <a:ea typeface="+mn-ea"/>
                        <a:cs typeface="+mn-cs"/>
                      </a:endParaRPr>
                    </a:p>
                    <a:p>
                      <a:pPr algn="just"/>
                      <a:r>
                        <a:rPr lang="pt-BR" sz="2400" b="0" kern="1200" dirty="0">
                          <a:solidFill>
                            <a:schemeClr val="lt1"/>
                          </a:solidFill>
                          <a:effectLst/>
                          <a:latin typeface="+mn-lt"/>
                          <a:ea typeface="+mn-ea"/>
                          <a:cs typeface="+mn-cs"/>
                        </a:rPr>
                        <a:t>‘</a:t>
                      </a:r>
                      <a:r>
                        <a:rPr lang="pt-BR" sz="2400" b="1" kern="1200" dirty="0">
                          <a:solidFill>
                            <a:schemeClr val="lt1"/>
                          </a:solidFill>
                          <a:effectLst/>
                          <a:latin typeface="+mn-lt"/>
                          <a:ea typeface="+mn-ea"/>
                          <a:cs typeface="+mn-cs"/>
                        </a:rPr>
                        <a:t>Art. 223-C</a:t>
                      </a:r>
                      <a:r>
                        <a:rPr lang="pt-BR" sz="2400" b="0" kern="1200" dirty="0">
                          <a:solidFill>
                            <a:schemeClr val="lt1"/>
                          </a:solidFill>
                          <a:effectLst/>
                          <a:latin typeface="+mn-lt"/>
                          <a:ea typeface="+mn-ea"/>
                          <a:cs typeface="+mn-cs"/>
                        </a:rPr>
                        <a:t>. </a:t>
                      </a:r>
                      <a:r>
                        <a:rPr lang="pt-BR" sz="2200" b="0" kern="1200" dirty="0">
                          <a:solidFill>
                            <a:schemeClr val="lt1"/>
                          </a:solidFill>
                          <a:effectLst/>
                          <a:latin typeface="+mn-lt"/>
                          <a:ea typeface="+mn-ea"/>
                          <a:cs typeface="+mn-cs"/>
                        </a:rPr>
                        <a:t>A honra, a imagem, a intimidade, a liberdade de ação, a autoestima, a sexualidade, a saúde, o lazer e a integridade física são os bens juridicamente tutelados inerentes à </a:t>
                      </a:r>
                      <a:r>
                        <a:rPr lang="pt-BR" sz="2200" b="0" u="sng" kern="1200" dirty="0">
                          <a:solidFill>
                            <a:schemeClr val="lt1"/>
                          </a:solidFill>
                          <a:effectLst/>
                          <a:latin typeface="+mn-lt"/>
                          <a:ea typeface="+mn-ea"/>
                          <a:cs typeface="+mn-cs"/>
                        </a:rPr>
                        <a:t>pessoa física</a:t>
                      </a:r>
                      <a:r>
                        <a:rPr lang="pt-BR" sz="2200" b="0" kern="1200" dirty="0">
                          <a:solidFill>
                            <a:schemeClr val="lt1"/>
                          </a:solidFill>
                          <a:effectLst/>
                          <a:latin typeface="+mn-lt"/>
                          <a:ea typeface="+mn-ea"/>
                          <a:cs typeface="+mn-cs"/>
                        </a:rPr>
                        <a:t>.’</a:t>
                      </a:r>
                    </a:p>
                    <a:p>
                      <a:pPr algn="just"/>
                      <a:endParaRPr lang="pt-BR" sz="2400" b="0" kern="1200" dirty="0">
                        <a:solidFill>
                          <a:schemeClr val="lt1"/>
                        </a:solidFill>
                        <a:effectLst/>
                        <a:latin typeface="+mn-lt"/>
                        <a:ea typeface="+mn-ea"/>
                        <a:cs typeface="+mn-cs"/>
                      </a:endParaRPr>
                    </a:p>
                    <a:p>
                      <a:pPr algn="just"/>
                      <a:r>
                        <a:rPr lang="pt-BR" sz="2400" b="0" kern="1200" dirty="0">
                          <a:solidFill>
                            <a:schemeClr val="lt1"/>
                          </a:solidFill>
                          <a:effectLst/>
                          <a:latin typeface="+mn-lt"/>
                          <a:ea typeface="+mn-ea"/>
                          <a:cs typeface="+mn-cs"/>
                        </a:rPr>
                        <a:t>‘</a:t>
                      </a:r>
                      <a:r>
                        <a:rPr lang="pt-BR" sz="2400" b="1" kern="1200" dirty="0">
                          <a:solidFill>
                            <a:schemeClr val="lt1"/>
                          </a:solidFill>
                          <a:effectLst/>
                          <a:latin typeface="+mn-lt"/>
                          <a:ea typeface="+mn-ea"/>
                          <a:cs typeface="+mn-cs"/>
                        </a:rPr>
                        <a:t>Art. 223-D</a:t>
                      </a:r>
                      <a:r>
                        <a:rPr lang="pt-BR" sz="2400" b="0" kern="1200" dirty="0">
                          <a:solidFill>
                            <a:schemeClr val="lt1"/>
                          </a:solidFill>
                          <a:effectLst/>
                          <a:latin typeface="+mn-lt"/>
                          <a:ea typeface="+mn-ea"/>
                          <a:cs typeface="+mn-cs"/>
                        </a:rPr>
                        <a:t>. </a:t>
                      </a:r>
                      <a:r>
                        <a:rPr lang="pt-BR" sz="2200" b="0" kern="1200" dirty="0">
                          <a:solidFill>
                            <a:schemeClr val="lt1"/>
                          </a:solidFill>
                          <a:effectLst/>
                          <a:latin typeface="+mn-lt"/>
                          <a:ea typeface="+mn-ea"/>
                          <a:cs typeface="+mn-cs"/>
                        </a:rPr>
                        <a:t>A imagem, a marca, o nome, o segredo empresarial e o sigilo da correspondência são bens juridicamente tutelados inerentes à </a:t>
                      </a:r>
                      <a:r>
                        <a:rPr lang="pt-BR" sz="2200" b="0" u="sng" kern="1200" dirty="0">
                          <a:solidFill>
                            <a:schemeClr val="lt1"/>
                          </a:solidFill>
                          <a:effectLst/>
                          <a:latin typeface="+mn-lt"/>
                          <a:ea typeface="+mn-ea"/>
                          <a:cs typeface="+mn-cs"/>
                        </a:rPr>
                        <a:t>pessoa jurídica</a:t>
                      </a:r>
                      <a:r>
                        <a:rPr lang="pt-BR" sz="2200" b="0" kern="1200" dirty="0">
                          <a:solidFill>
                            <a:schemeClr val="lt1"/>
                          </a:solidFill>
                          <a:effectLst/>
                          <a:latin typeface="+mn-lt"/>
                          <a:ea typeface="+mn-ea"/>
                          <a:cs typeface="+mn-cs"/>
                        </a:rPr>
                        <a:t>.’</a:t>
                      </a:r>
                    </a:p>
                    <a:p>
                      <a:pPr algn="just"/>
                      <a:endParaRPr lang="pt-BR" sz="2200" b="0" kern="1200" dirty="0">
                        <a:solidFill>
                          <a:schemeClr val="lt1"/>
                        </a:solidFill>
                        <a:effectLst/>
                        <a:latin typeface="+mn-lt"/>
                        <a:ea typeface="+mn-ea"/>
                        <a:cs typeface="+mn-cs"/>
                      </a:endParaRPr>
                    </a:p>
                    <a:p>
                      <a:pPr algn="just"/>
                      <a:r>
                        <a:rPr lang="pt-BR" sz="2400" b="1" kern="1200" dirty="0">
                          <a:solidFill>
                            <a:schemeClr val="lt1"/>
                          </a:solidFill>
                          <a:effectLst/>
                          <a:latin typeface="+mn-lt"/>
                          <a:ea typeface="+mn-ea"/>
                          <a:cs typeface="+mn-cs"/>
                        </a:rPr>
                        <a:t>‘Art. 223-F. </a:t>
                      </a:r>
                      <a:r>
                        <a:rPr lang="pt-BR" sz="2200" b="0" kern="1200" dirty="0">
                          <a:solidFill>
                            <a:schemeClr val="lt1"/>
                          </a:solidFill>
                          <a:effectLst/>
                          <a:latin typeface="+mn-lt"/>
                          <a:ea typeface="+mn-ea"/>
                          <a:cs typeface="+mn-cs"/>
                        </a:rPr>
                        <a:t>A reparação pode ser pedida </a:t>
                      </a:r>
                      <a:r>
                        <a:rPr lang="pt-BR" sz="2200" b="0" u="sng" kern="1200" dirty="0">
                          <a:solidFill>
                            <a:schemeClr val="lt1"/>
                          </a:solidFill>
                          <a:effectLst/>
                          <a:latin typeface="+mn-lt"/>
                          <a:ea typeface="+mn-ea"/>
                          <a:cs typeface="+mn-cs"/>
                        </a:rPr>
                        <a:t>cumulativamente</a:t>
                      </a:r>
                      <a:r>
                        <a:rPr lang="pt-BR" sz="2200" b="0" kern="1200" dirty="0">
                          <a:solidFill>
                            <a:schemeClr val="lt1"/>
                          </a:solidFill>
                          <a:effectLst/>
                          <a:latin typeface="+mn-lt"/>
                          <a:ea typeface="+mn-ea"/>
                          <a:cs typeface="+mn-cs"/>
                        </a:rPr>
                        <a:t> com a indenização por </a:t>
                      </a:r>
                      <a:r>
                        <a:rPr lang="pt-BR" sz="2200" b="0" u="sng" kern="1200" dirty="0">
                          <a:solidFill>
                            <a:schemeClr val="lt1"/>
                          </a:solidFill>
                          <a:effectLst/>
                          <a:latin typeface="+mn-lt"/>
                          <a:ea typeface="+mn-ea"/>
                          <a:cs typeface="+mn-cs"/>
                        </a:rPr>
                        <a:t>danos materiais</a:t>
                      </a:r>
                      <a:r>
                        <a:rPr lang="pt-BR" sz="2200" b="0" kern="1200" dirty="0">
                          <a:solidFill>
                            <a:schemeClr val="lt1"/>
                          </a:solidFill>
                          <a:effectLst/>
                          <a:latin typeface="+mn-lt"/>
                          <a:ea typeface="+mn-ea"/>
                          <a:cs typeface="+mn-cs"/>
                        </a:rPr>
                        <a:t> decorrentes do mesmo ato lesivo.</a:t>
                      </a:r>
                    </a:p>
                    <a:p>
                      <a:endParaRPr lang="pt-BR" dirty="0"/>
                    </a:p>
                  </a:txBody>
                  <a:tcPr>
                    <a:solidFill>
                      <a:srgbClr val="306764"/>
                    </a:solidFill>
                  </a:tcPr>
                </a:tc>
                <a:extLst>
                  <a:ext uri="{0D108BD9-81ED-4DB2-BD59-A6C34878D82A}">
                    <a16:rowId xmlns:a16="http://schemas.microsoft.com/office/drawing/2014/main" val="2311686764"/>
                  </a:ext>
                </a:extLst>
              </a:tr>
            </a:tbl>
          </a:graphicData>
        </a:graphic>
      </p:graphicFrame>
    </p:spTree>
    <p:extLst>
      <p:ext uri="{BB962C8B-B14F-4D97-AF65-F5344CB8AC3E}">
        <p14:creationId xmlns:p14="http://schemas.microsoft.com/office/powerpoint/2010/main" val="273454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41976FA-791D-45D8-AE33-DB0A4D9A1901}"/>
              </a:ext>
            </a:extLst>
          </p:cNvPr>
          <p:cNvSpPr txBox="1"/>
          <p:nvPr/>
        </p:nvSpPr>
        <p:spPr>
          <a:xfrm>
            <a:off x="657225" y="1483014"/>
            <a:ext cx="10344150" cy="4301755"/>
          </a:xfrm>
          <a:prstGeom prst="rect">
            <a:avLst/>
          </a:prstGeom>
          <a:noFill/>
        </p:spPr>
        <p:txBody>
          <a:bodyPr wrap="square">
            <a:spAutoFit/>
          </a:bodyPr>
          <a:lstStyle/>
          <a:p>
            <a:pPr algn="just">
              <a:lnSpc>
                <a:spcPct val="115000"/>
              </a:lnSpc>
              <a:spcAft>
                <a:spcPts val="1000"/>
              </a:spcAft>
            </a:pPr>
            <a:r>
              <a:rPr lang="pt-BR" sz="2400" dirty="0">
                <a:solidFill>
                  <a:schemeClr val="accent3">
                    <a:lumMod val="60000"/>
                    <a:lumOff val="40000"/>
                  </a:schemeClr>
                </a:solidFill>
                <a:effectLst/>
                <a:ea typeface="Calibri" panose="020F0502020204030204" pitchFamily="34" charset="0"/>
                <a:cs typeface="Times New Roman" panose="02020603050405020304" pitchFamily="18" charset="0"/>
              </a:rPr>
              <a:t>REVERSÃO DA JUSTA CAUSA. POSTAGEM EM REDE SOCIAL                    </a:t>
            </a:r>
            <a:r>
              <a:rPr lang="pt-BR" sz="2400" dirty="0">
                <a:effectLst/>
                <a:ea typeface="Calibri" panose="020F0502020204030204" pitchFamily="34" charset="0"/>
                <a:cs typeface="Times New Roman" panose="02020603050405020304" pitchFamily="18" charset="0"/>
              </a:rPr>
              <a:t> O TRT consignou que “a configuração de um único ato faltoso, ainda que grave, sem notícia de nenhuma outra conduta desabonadora ou quanto à aplicação de punições anteriores, não é suficiente para embasar a despedida por JC" e "</a:t>
            </a:r>
            <a:r>
              <a:rPr lang="pt-BR" sz="2400" u="sng" dirty="0">
                <a:effectLst/>
                <a:ea typeface="Calibri" panose="020F0502020204030204" pitchFamily="34" charset="0"/>
                <a:cs typeface="Times New Roman" panose="02020603050405020304" pitchFamily="18" charset="0"/>
              </a:rPr>
              <a:t>a empresa não comprovou cabalmente que teve qualquer prejuízo com a referida publicação</a:t>
            </a:r>
            <a:r>
              <a:rPr lang="pt-BR" sz="2400" dirty="0">
                <a:effectLst/>
                <a:ea typeface="Calibri" panose="020F0502020204030204" pitchFamily="34" charset="0"/>
                <a:cs typeface="Times New Roman" panose="02020603050405020304" pitchFamily="18" charset="0"/>
              </a:rPr>
              <a:t>". (...) A JC aplicada ao trabalhador foi excessiva e desproporcional, especialmente considerando que ele era detentor da estabilidade da CIPA." </a:t>
            </a:r>
            <a:r>
              <a:rPr lang="pt-BR" sz="2000" dirty="0">
                <a:solidFill>
                  <a:schemeClr val="accent3">
                    <a:lumMod val="60000"/>
                    <a:lumOff val="40000"/>
                  </a:schemeClr>
                </a:solidFill>
                <a:effectLst/>
                <a:ea typeface="Calibri" panose="020F0502020204030204" pitchFamily="34" charset="0"/>
                <a:cs typeface="Times New Roman" panose="02020603050405020304" pitchFamily="18" charset="0"/>
              </a:rPr>
              <a:t>(</a:t>
            </a:r>
            <a:r>
              <a:rPr lang="pt-BR" sz="2000" b="1" dirty="0">
                <a:solidFill>
                  <a:schemeClr val="accent3">
                    <a:lumMod val="60000"/>
                    <a:lumOff val="40000"/>
                  </a:schemeClr>
                </a:solidFill>
                <a:effectLst/>
                <a:ea typeface="Calibri" panose="020F0502020204030204" pitchFamily="34" charset="0"/>
                <a:cs typeface="Times New Roman" panose="02020603050405020304" pitchFamily="18" charset="0"/>
              </a:rPr>
              <a:t>TST</a:t>
            </a:r>
            <a:r>
              <a:rPr lang="pt-BR" sz="2000" dirty="0">
                <a:solidFill>
                  <a:schemeClr val="accent3">
                    <a:lumMod val="60000"/>
                    <a:lumOff val="40000"/>
                  </a:schemeClr>
                </a:solidFill>
                <a:effectLst/>
                <a:ea typeface="Calibri" panose="020F0502020204030204" pitchFamily="34" charset="0"/>
                <a:cs typeface="Times New Roman" panose="02020603050405020304" pitchFamily="18" charset="0"/>
              </a:rPr>
              <a:t>. ARR:20992- 40.2015.5.04.0221, 7ª T., Rel. Min. Claudio M. Brandao, DEJT 30/06/</a:t>
            </a:r>
            <a:r>
              <a:rPr lang="pt-BR" sz="2000" b="1" dirty="0">
                <a:solidFill>
                  <a:schemeClr val="accent3">
                    <a:lumMod val="60000"/>
                    <a:lumOff val="40000"/>
                  </a:schemeClr>
                </a:solidFill>
                <a:effectLst/>
                <a:ea typeface="Calibri" panose="020F0502020204030204" pitchFamily="34" charset="0"/>
                <a:cs typeface="Times New Roman" panose="02020603050405020304" pitchFamily="18" charset="0"/>
              </a:rPr>
              <a:t>2021</a:t>
            </a:r>
            <a:r>
              <a:rPr lang="pt-BR" sz="2000" dirty="0">
                <a:solidFill>
                  <a:schemeClr val="accent3">
                    <a:lumMod val="60000"/>
                    <a:lumOff val="40000"/>
                  </a:schemeClr>
                </a:solidFill>
                <a:effectLs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904077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66C3E53C-31AF-451D-A58C-67D09C1E0FF2}"/>
              </a:ext>
            </a:extLst>
          </p:cNvPr>
          <p:cNvSpPr txBox="1"/>
          <p:nvPr/>
        </p:nvSpPr>
        <p:spPr>
          <a:xfrm>
            <a:off x="735805" y="451266"/>
            <a:ext cx="10798103" cy="5341014"/>
          </a:xfrm>
          <a:prstGeom prst="rect">
            <a:avLst/>
          </a:prstGeom>
          <a:noFill/>
        </p:spPr>
        <p:txBody>
          <a:bodyPr wrap="square">
            <a:spAutoFit/>
          </a:bodyPr>
          <a:lstStyle/>
          <a:p>
            <a:pPr>
              <a:lnSpc>
                <a:spcPct val="115000"/>
              </a:lnSpc>
              <a:spcAft>
                <a:spcPts val="1000"/>
              </a:spcAft>
            </a:pPr>
            <a:r>
              <a:rPr lang="pt-BR" sz="3200" b="1" dirty="0">
                <a:solidFill>
                  <a:srgbClr val="FFFF00"/>
                </a:solidFill>
                <a:effectLst/>
                <a:ea typeface="Calibri" panose="020F0502020204030204" pitchFamily="34" charset="0"/>
                <a:cs typeface="Times New Roman" panose="02020603050405020304" pitchFamily="18" charset="0"/>
              </a:rPr>
              <a:t>Moderna visão do Contrato de Trabalho</a:t>
            </a:r>
          </a:p>
          <a:p>
            <a:pPr>
              <a:lnSpc>
                <a:spcPct val="115000"/>
              </a:lnSpc>
              <a:spcAft>
                <a:spcPts val="1000"/>
              </a:spcAft>
            </a:pPr>
            <a:endParaRPr lang="pt-BR" sz="3200" b="1" dirty="0">
              <a:solidFill>
                <a:srgbClr val="FFFF00"/>
              </a:solidFill>
              <a:ea typeface="Calibri" panose="020F0502020204030204" pitchFamily="34" charset="0"/>
              <a:cs typeface="Times New Roman" panose="02020603050405020304" pitchFamily="18" charset="0"/>
            </a:endParaRPr>
          </a:p>
          <a:p>
            <a:pPr marL="457200" indent="-457200" algn="just">
              <a:lnSpc>
                <a:spcPct val="115000"/>
              </a:lnSpc>
              <a:spcAft>
                <a:spcPts val="1000"/>
              </a:spcAft>
              <a:buFont typeface="Wingdings" panose="05000000000000000000" pitchFamily="2" charset="2"/>
              <a:buChar char="§"/>
            </a:pPr>
            <a:r>
              <a:rPr lang="pt-BR" sz="3200" dirty="0">
                <a:effectLst/>
                <a:ea typeface="Calibri" panose="020F0502020204030204" pitchFamily="34" charset="0"/>
                <a:cs typeface="Times New Roman" panose="02020603050405020304" pitchFamily="18" charset="0"/>
              </a:rPr>
              <a:t>obrigações principais</a:t>
            </a:r>
          </a:p>
          <a:p>
            <a:pPr marL="457200" indent="-457200" algn="just">
              <a:lnSpc>
                <a:spcPct val="115000"/>
              </a:lnSpc>
              <a:spcAft>
                <a:spcPts val="1000"/>
              </a:spcAft>
              <a:buFont typeface="Wingdings" panose="05000000000000000000" pitchFamily="2" charset="2"/>
              <a:buChar char="§"/>
            </a:pPr>
            <a:r>
              <a:rPr lang="pt-BR" sz="3200" dirty="0">
                <a:ea typeface="Calibri" panose="020F0502020204030204" pitchFamily="34" charset="0"/>
                <a:cs typeface="Times New Roman" panose="02020603050405020304" pitchFamily="18" charset="0"/>
              </a:rPr>
              <a:t>obrigações</a:t>
            </a:r>
            <a:r>
              <a:rPr lang="pt-BR" sz="3200" dirty="0">
                <a:effectLst/>
                <a:ea typeface="Calibri" panose="020F0502020204030204" pitchFamily="34" charset="0"/>
                <a:cs typeface="Times New Roman" panose="02020603050405020304" pitchFamily="18" charset="0"/>
              </a:rPr>
              <a:t> secundárias</a:t>
            </a:r>
          </a:p>
          <a:p>
            <a:pPr marL="457200" indent="-457200" algn="just">
              <a:lnSpc>
                <a:spcPct val="115000"/>
              </a:lnSpc>
              <a:spcAft>
                <a:spcPts val="1000"/>
              </a:spcAft>
              <a:buFont typeface="Wingdings" panose="05000000000000000000" pitchFamily="2" charset="2"/>
              <a:buChar char="§"/>
            </a:pPr>
            <a:r>
              <a:rPr lang="pt-BR" sz="3200" dirty="0">
                <a:effectLst/>
                <a:ea typeface="Calibri" panose="020F0502020204030204" pitchFamily="34" charset="0"/>
                <a:cs typeface="Times New Roman" panose="02020603050405020304" pitchFamily="18" charset="0"/>
              </a:rPr>
              <a:t>deveres anexos: </a:t>
            </a:r>
          </a:p>
          <a:p>
            <a:pPr algn="just">
              <a:lnSpc>
                <a:spcPct val="115000"/>
              </a:lnSpc>
              <a:spcAft>
                <a:spcPts val="1000"/>
              </a:spcAft>
            </a:pPr>
            <a:r>
              <a:rPr lang="pt-BR" sz="3200" dirty="0">
                <a:ea typeface="Calibri" panose="020F0502020204030204" pitchFamily="34" charset="0"/>
                <a:cs typeface="Times New Roman" panose="02020603050405020304" pitchFamily="18" charset="0"/>
              </a:rPr>
              <a:t>    </a:t>
            </a:r>
            <a:r>
              <a:rPr lang="pt-BR" sz="2800" i="1" dirty="0">
                <a:solidFill>
                  <a:srgbClr val="FFC000"/>
                </a:solidFill>
                <a:effectLst/>
                <a:ea typeface="Calibri" panose="020F0502020204030204" pitchFamily="34" charset="0"/>
                <a:cs typeface="Times New Roman" panose="02020603050405020304" pitchFamily="18" charset="0"/>
              </a:rPr>
              <a:t>proteção, lealdade e informação </a:t>
            </a:r>
          </a:p>
          <a:p>
            <a:pPr algn="just">
              <a:lnSpc>
                <a:spcPct val="115000"/>
              </a:lnSpc>
              <a:spcAft>
                <a:spcPts val="1000"/>
              </a:spcAft>
            </a:pPr>
            <a:r>
              <a:rPr lang="pt-BR" sz="3200" dirty="0">
                <a:solidFill>
                  <a:schemeClr val="tx2">
                    <a:lumMod val="90000"/>
                  </a:schemeClr>
                </a:solidFill>
                <a:ea typeface="Calibri" panose="020F0502020204030204" pitchFamily="34" charset="0"/>
                <a:cs typeface="Times New Roman" panose="02020603050405020304" pitchFamily="18" charset="0"/>
              </a:rPr>
              <a:t>	</a:t>
            </a:r>
            <a:r>
              <a:rPr lang="pt-BR" sz="2400" dirty="0">
                <a:solidFill>
                  <a:schemeClr val="tx2">
                    <a:lumMod val="90000"/>
                  </a:schemeClr>
                </a:solidFill>
                <a:effectLst/>
                <a:ea typeface="Calibri" panose="020F0502020204030204" pitchFamily="34" charset="0"/>
                <a:cs typeface="Times New Roman" panose="02020603050405020304" pitchFamily="18" charset="0"/>
              </a:rPr>
              <a:t>(</a:t>
            </a:r>
            <a:r>
              <a:rPr lang="pt-BR" sz="2400" dirty="0" err="1">
                <a:solidFill>
                  <a:schemeClr val="tx2">
                    <a:lumMod val="90000"/>
                  </a:schemeClr>
                </a:solidFill>
                <a:effectLst/>
                <a:ea typeface="Calibri" panose="020F0502020204030204" pitchFamily="34" charset="0"/>
                <a:cs typeface="Times New Roman" panose="02020603050405020304" pitchFamily="18" charset="0"/>
              </a:rPr>
              <a:t>Antonio</a:t>
            </a:r>
            <a:r>
              <a:rPr lang="pt-BR" sz="2400" dirty="0">
                <a:solidFill>
                  <a:schemeClr val="tx2">
                    <a:lumMod val="90000"/>
                  </a:schemeClr>
                </a:solidFill>
                <a:effectLst/>
                <a:ea typeface="Calibri" panose="020F0502020204030204" pitchFamily="34" charset="0"/>
                <a:cs typeface="Times New Roman" panose="02020603050405020304" pitchFamily="18" charset="0"/>
              </a:rPr>
              <a:t> M. Cordeiro).</a:t>
            </a:r>
          </a:p>
          <a:p>
            <a:pPr algn="just">
              <a:lnSpc>
                <a:spcPct val="115000"/>
              </a:lnSpc>
              <a:spcAft>
                <a:spcPts val="1000"/>
              </a:spcAft>
            </a:pPr>
            <a:r>
              <a:rPr lang="pt-BR" sz="2400" dirty="0">
                <a:ea typeface="Calibri" panose="020F0502020204030204" pitchFamily="34" charset="0"/>
                <a:cs typeface="Times New Roman" panose="02020603050405020304" pitchFamily="18" charset="0"/>
              </a:rPr>
              <a:t>      b</a:t>
            </a:r>
            <a:r>
              <a:rPr lang="pt-BR" sz="2400" dirty="0">
                <a:effectLst/>
                <a:ea typeface="Calibri" panose="020F0502020204030204" pitchFamily="34" charset="0"/>
                <a:cs typeface="Times New Roman" panose="02020603050405020304" pitchFamily="18" charset="0"/>
              </a:rPr>
              <a:t>oa-fé negocial (art. 422, CC);</a:t>
            </a:r>
            <a:endParaRPr lang="pt-BR" sz="2400" dirty="0">
              <a:solidFill>
                <a:schemeClr val="tx2">
                  <a:lumMod val="90000"/>
                </a:schemeClr>
              </a:solidFill>
              <a:effectLst/>
              <a:ea typeface="Calibri" panose="020F0502020204030204" pitchFamily="34" charset="0"/>
              <a:cs typeface="Times New Roman" panose="02020603050405020304" pitchFamily="18" charset="0"/>
            </a:endParaRPr>
          </a:p>
        </p:txBody>
      </p:sp>
      <p:pic>
        <p:nvPicPr>
          <p:cNvPr id="2" name="Imagem 1">
            <a:extLst>
              <a:ext uri="{FF2B5EF4-FFF2-40B4-BE49-F238E27FC236}">
                <a16:creationId xmlns:a16="http://schemas.microsoft.com/office/drawing/2014/main" id="{EF1E4BEE-A7EA-45D0-84AF-E1E5B8D9207F}"/>
              </a:ext>
            </a:extLst>
          </p:cNvPr>
          <p:cNvPicPr>
            <a:picLocks noChangeAspect="1"/>
          </p:cNvPicPr>
          <p:nvPr/>
        </p:nvPicPr>
        <p:blipFill>
          <a:blip r:embed="rId2"/>
          <a:stretch>
            <a:fillRect/>
          </a:stretch>
        </p:blipFill>
        <p:spPr>
          <a:xfrm>
            <a:off x="8499764" y="1309254"/>
            <a:ext cx="3269671" cy="4904506"/>
          </a:xfrm>
          <a:prstGeom prst="rect">
            <a:avLst/>
          </a:prstGeom>
        </p:spPr>
      </p:pic>
    </p:spTree>
    <p:extLst>
      <p:ext uri="{BB962C8B-B14F-4D97-AF65-F5344CB8AC3E}">
        <p14:creationId xmlns:p14="http://schemas.microsoft.com/office/powerpoint/2010/main" val="3531443394"/>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6D86873A-2CFE-4953-B868-197E955F5650}"/>
              </a:ext>
            </a:extLst>
          </p:cNvPr>
          <p:cNvSpPr txBox="1"/>
          <p:nvPr/>
        </p:nvSpPr>
        <p:spPr>
          <a:xfrm>
            <a:off x="436418" y="222568"/>
            <a:ext cx="7387935" cy="6439007"/>
          </a:xfrm>
          <a:prstGeom prst="rect">
            <a:avLst/>
          </a:prstGeom>
          <a:noFill/>
        </p:spPr>
        <p:txBody>
          <a:bodyPr wrap="square">
            <a:spAutoFit/>
          </a:bodyPr>
          <a:lstStyle/>
          <a:p>
            <a:pPr algn="just">
              <a:lnSpc>
                <a:spcPct val="115000"/>
              </a:lnSpc>
              <a:spcAft>
                <a:spcPts val="1000"/>
              </a:spcAft>
            </a:pPr>
            <a:r>
              <a:rPr lang="pt-BR" b="1" dirty="0">
                <a:effectLst/>
                <a:ea typeface="Calibri" panose="020F0502020204030204" pitchFamily="34" charset="0"/>
                <a:cs typeface="Times New Roman" panose="02020603050405020304" pitchFamily="18" charset="0"/>
              </a:rPr>
              <a:t>OFENSAS EM PLATAFORMA DIGITAL. LIVRE EXPRESSÃO. UTILIZAÇÃO ABUSIVA</a:t>
            </a:r>
          </a:p>
          <a:p>
            <a:pPr algn="just">
              <a:lnSpc>
                <a:spcPct val="115000"/>
              </a:lnSpc>
              <a:spcAft>
                <a:spcPts val="1000"/>
              </a:spcAft>
            </a:pPr>
            <a:r>
              <a:rPr lang="pt-BR" b="1" dirty="0">
                <a:effectLst/>
                <a:ea typeface="Calibri" panose="020F0502020204030204" pitchFamily="34" charset="0"/>
                <a:cs typeface="Times New Roman" panose="02020603050405020304" pitchFamily="18" charset="0"/>
              </a:rPr>
              <a:t> </a:t>
            </a:r>
          </a:p>
          <a:p>
            <a:pPr marL="457200" indent="-457200" algn="just">
              <a:lnSpc>
                <a:spcPct val="115000"/>
              </a:lnSpc>
              <a:spcAft>
                <a:spcPts val="1000"/>
              </a:spcAft>
              <a:buAutoNum type="arabicPeriod"/>
            </a:pPr>
            <a:r>
              <a:rPr lang="pt-BR" u="sng" dirty="0">
                <a:effectLst/>
                <a:ea typeface="Calibri" panose="020F0502020204030204" pitchFamily="34" charset="0"/>
                <a:cs typeface="Times New Roman" panose="02020603050405020304" pitchFamily="18" charset="0"/>
              </a:rPr>
              <a:t>O acordo e retratação realizados no âmbito penal</a:t>
            </a:r>
            <a:r>
              <a:rPr lang="pt-BR" dirty="0">
                <a:effectLst/>
                <a:ea typeface="Calibri" panose="020F0502020204030204" pitchFamily="34" charset="0"/>
                <a:cs typeface="Times New Roman" panose="02020603050405020304" pitchFamily="18" charset="0"/>
              </a:rPr>
              <a:t>, que têm efeito de extinguir a punibilidade do ofensor,</a:t>
            </a:r>
            <a:r>
              <a:rPr lang="pt-BR" u="sng" dirty="0">
                <a:effectLst/>
                <a:ea typeface="Calibri" panose="020F0502020204030204" pitchFamily="34" charset="0"/>
                <a:cs typeface="Times New Roman" panose="02020603050405020304" pitchFamily="18" charset="0"/>
              </a:rPr>
              <a:t> não é causa impeditiva para o reconhecimento da responsabilidade civil</a:t>
            </a:r>
            <a:r>
              <a:rPr lang="pt-BR" dirty="0">
                <a:effectLst/>
                <a:ea typeface="Calibri" panose="020F0502020204030204" pitchFamily="34" charset="0"/>
                <a:cs typeface="Times New Roman" panose="02020603050405020304" pitchFamily="18" charset="0"/>
              </a:rPr>
              <a:t>, tendo em vida a independência das instâncias civil e penal, nos termos do art. 935 do CC. </a:t>
            </a:r>
          </a:p>
          <a:p>
            <a:pPr marL="457200" indent="-457200" algn="just">
              <a:lnSpc>
                <a:spcPct val="115000"/>
              </a:lnSpc>
              <a:spcAft>
                <a:spcPts val="1000"/>
              </a:spcAft>
              <a:buAutoNum type="arabicPeriod"/>
            </a:pPr>
            <a:r>
              <a:rPr lang="pt-BR" dirty="0">
                <a:effectLst/>
                <a:ea typeface="Calibri" panose="020F0502020204030204" pitchFamily="34" charset="0"/>
                <a:cs typeface="Times New Roman" panose="02020603050405020304" pitchFamily="18" charset="0"/>
              </a:rPr>
              <a:t>O </a:t>
            </a:r>
            <a:r>
              <a:rPr lang="pt-BR" dirty="0" err="1">
                <a:effectLst/>
                <a:ea typeface="Calibri" panose="020F0502020204030204" pitchFamily="34" charset="0"/>
                <a:cs typeface="Times New Roman" panose="02020603050405020304" pitchFamily="18" charset="0"/>
              </a:rPr>
              <a:t>dto</a:t>
            </a:r>
            <a:r>
              <a:rPr lang="pt-BR" dirty="0">
                <a:effectLst/>
                <a:ea typeface="Calibri" panose="020F0502020204030204" pitchFamily="34" charset="0"/>
                <a:cs typeface="Times New Roman" panose="02020603050405020304" pitchFamily="18" charset="0"/>
              </a:rPr>
              <a:t> à </a:t>
            </a:r>
            <a:r>
              <a:rPr lang="pt-BR" u="sng" dirty="0">
                <a:effectLst/>
                <a:ea typeface="Calibri" panose="020F0502020204030204" pitchFamily="34" charset="0"/>
                <a:cs typeface="Times New Roman" panose="02020603050405020304" pitchFamily="18" charset="0"/>
              </a:rPr>
              <a:t>livre manifestação de pensamento não é absoluto</a:t>
            </a:r>
            <a:r>
              <a:rPr lang="pt-BR" dirty="0">
                <a:effectLst/>
                <a:ea typeface="Calibri" panose="020F0502020204030204" pitchFamily="34" charset="0"/>
                <a:cs typeface="Times New Roman" panose="02020603050405020304" pitchFamily="18" charset="0"/>
              </a:rPr>
              <a:t>, devendo estar em harmonia c/outros princípios constitucionais, quais sejam, a inviolabilidade da intimidade, da vida privada, da honra e da imagem das pessoas. </a:t>
            </a:r>
          </a:p>
          <a:p>
            <a:pPr lvl="1" algn="just">
              <a:lnSpc>
                <a:spcPct val="115000"/>
              </a:lnSpc>
              <a:spcAft>
                <a:spcPts val="1000"/>
              </a:spcAft>
            </a:pPr>
            <a:r>
              <a:rPr lang="pt-BR" dirty="0">
                <a:effectLst/>
                <a:ea typeface="Calibri" panose="020F0502020204030204" pitchFamily="34" charset="0"/>
                <a:cs typeface="Times New Roman" panose="02020603050405020304" pitchFamily="18" charset="0"/>
              </a:rPr>
              <a:t>2.1. Ao magistrado cabe utilizar o </a:t>
            </a:r>
            <a:r>
              <a:rPr lang="pt-BR" b="1" u="sng" dirty="0">
                <a:effectLst/>
                <a:ea typeface="Calibri" panose="020F0502020204030204" pitchFamily="34" charset="0"/>
                <a:cs typeface="Times New Roman" panose="02020603050405020304" pitchFamily="18" charset="0"/>
              </a:rPr>
              <a:t>princípio da proporcionalidade</a:t>
            </a:r>
            <a:r>
              <a:rPr lang="pt-BR" dirty="0">
                <a:effectLst/>
                <a:ea typeface="Calibri" panose="020F0502020204030204" pitchFamily="34" charset="0"/>
                <a:cs typeface="Times New Roman" panose="02020603050405020304" pitchFamily="18" charset="0"/>
              </a:rPr>
              <a:t> e ponderar os interesses em conflito e fazer prevalecer aquele que for mais justo ao caso (...) </a:t>
            </a:r>
            <a:r>
              <a:rPr lang="pt-BR" u="sng" dirty="0">
                <a:effectLst/>
                <a:ea typeface="Calibri" panose="020F0502020204030204" pitchFamily="34" charset="0"/>
                <a:cs typeface="Times New Roman" panose="02020603050405020304" pitchFamily="18" charset="0"/>
              </a:rPr>
              <a:t>cabível</a:t>
            </a:r>
            <a:r>
              <a:rPr lang="pt-BR" dirty="0">
                <a:effectLst/>
                <a:ea typeface="Calibri" panose="020F0502020204030204" pitchFamily="34" charset="0"/>
                <a:cs typeface="Times New Roman" panose="02020603050405020304" pitchFamily="18" charset="0"/>
              </a:rPr>
              <a:t> o dever de indenizar por</a:t>
            </a:r>
            <a:r>
              <a:rPr lang="pt-BR" u="sng" dirty="0">
                <a:effectLst/>
                <a:ea typeface="Calibri" panose="020F0502020204030204" pitchFamily="34" charset="0"/>
                <a:cs typeface="Times New Roman" panose="02020603050405020304" pitchFamily="18" charset="0"/>
              </a:rPr>
              <a:t> danos extrapatrimoniais.</a:t>
            </a:r>
            <a:r>
              <a:rPr lang="pt-BR" dirty="0">
                <a:effectLst/>
                <a:ea typeface="Calibri" panose="020F0502020204030204" pitchFamily="34" charset="0"/>
                <a:cs typeface="Times New Roman" panose="02020603050405020304" pitchFamily="18" charset="0"/>
              </a:rPr>
              <a:t> </a:t>
            </a:r>
          </a:p>
          <a:p>
            <a:pPr algn="just">
              <a:lnSpc>
                <a:spcPct val="115000"/>
              </a:lnSpc>
              <a:spcAft>
                <a:spcPts val="1000"/>
              </a:spcAft>
            </a:pPr>
            <a:r>
              <a:rPr lang="pt-BR" dirty="0">
                <a:solidFill>
                  <a:schemeClr val="accent1">
                    <a:lumMod val="20000"/>
                    <a:lumOff val="80000"/>
                  </a:schemeClr>
                </a:solidFill>
                <a:ea typeface="Calibri" panose="020F0502020204030204" pitchFamily="34" charset="0"/>
                <a:cs typeface="Times New Roman" panose="02020603050405020304" pitchFamily="18" charset="0"/>
              </a:rPr>
              <a:t>     </a:t>
            </a:r>
            <a:r>
              <a:rPr lang="pt-BR" dirty="0">
                <a:solidFill>
                  <a:schemeClr val="accent1">
                    <a:lumMod val="20000"/>
                    <a:lumOff val="80000"/>
                  </a:schemeClr>
                </a:solidFill>
                <a:effectLst/>
                <a:ea typeface="Calibri" panose="020F0502020204030204" pitchFamily="34" charset="0"/>
                <a:cs typeface="Times New Roman" panose="02020603050405020304" pitchFamily="18" charset="0"/>
              </a:rPr>
              <a:t>(TJDF; APC 07068.80-79.2020.8.07.0006; Ac. 137.0324; 1ª. T. 	Cível; </a:t>
            </a:r>
            <a:r>
              <a:rPr lang="pt-BR" dirty="0" err="1">
                <a:solidFill>
                  <a:schemeClr val="accent1">
                    <a:lumMod val="20000"/>
                    <a:lumOff val="80000"/>
                  </a:schemeClr>
                </a:solidFill>
                <a:effectLst/>
                <a:ea typeface="Calibri" panose="020F0502020204030204" pitchFamily="34" charset="0"/>
                <a:cs typeface="Times New Roman" panose="02020603050405020304" pitchFamily="18" charset="0"/>
              </a:rPr>
              <a:t>PJe</a:t>
            </a:r>
            <a:r>
              <a:rPr lang="pt-BR" dirty="0">
                <a:solidFill>
                  <a:schemeClr val="accent1">
                    <a:lumMod val="20000"/>
                    <a:lumOff val="80000"/>
                  </a:schemeClr>
                </a:solidFill>
                <a:effectLst/>
                <a:ea typeface="Calibri" panose="020F0502020204030204" pitchFamily="34" charset="0"/>
                <a:cs typeface="Times New Roman" panose="02020603050405020304" pitchFamily="18" charset="0"/>
              </a:rPr>
              <a:t> 21/09/2021)</a:t>
            </a:r>
          </a:p>
        </p:txBody>
      </p:sp>
    </p:spTree>
    <p:extLst>
      <p:ext uri="{BB962C8B-B14F-4D97-AF65-F5344CB8AC3E}">
        <p14:creationId xmlns:p14="http://schemas.microsoft.com/office/powerpoint/2010/main" val="14712216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66C3E53C-31AF-451D-A58C-67D09C1E0FF2}"/>
              </a:ext>
            </a:extLst>
          </p:cNvPr>
          <p:cNvSpPr txBox="1"/>
          <p:nvPr/>
        </p:nvSpPr>
        <p:spPr>
          <a:xfrm>
            <a:off x="490141" y="1120018"/>
            <a:ext cx="10798103" cy="4799263"/>
          </a:xfrm>
          <a:prstGeom prst="rect">
            <a:avLst/>
          </a:prstGeom>
          <a:noFill/>
        </p:spPr>
        <p:txBody>
          <a:bodyPr wrap="square">
            <a:spAutoFit/>
          </a:bodyPr>
          <a:lstStyle/>
          <a:p>
            <a:pPr>
              <a:lnSpc>
                <a:spcPct val="115000"/>
              </a:lnSpc>
              <a:spcAft>
                <a:spcPts val="1000"/>
              </a:spcAft>
            </a:pPr>
            <a:r>
              <a:rPr lang="pt-BR" sz="2400" b="1" dirty="0">
                <a:solidFill>
                  <a:srgbClr val="FFFF00"/>
                </a:solidFill>
                <a:effectLst/>
                <a:ea typeface="Calibri" panose="020F0502020204030204" pitchFamily="34" charset="0"/>
                <a:cs typeface="Times New Roman" panose="02020603050405020304" pitchFamily="18" charset="0"/>
              </a:rPr>
              <a:t>Moderna visão do Contrato de Trabalho</a:t>
            </a:r>
          </a:p>
          <a:p>
            <a:pPr>
              <a:lnSpc>
                <a:spcPct val="115000"/>
              </a:lnSpc>
              <a:spcAft>
                <a:spcPts val="1000"/>
              </a:spcAft>
            </a:pPr>
            <a:endParaRPr lang="pt-BR" sz="3200" b="1" dirty="0">
              <a:solidFill>
                <a:srgbClr val="FFFF00"/>
              </a:solidFill>
              <a:ea typeface="Calibri" panose="020F0502020204030204" pitchFamily="34" charset="0"/>
              <a:cs typeface="Times New Roman" panose="02020603050405020304" pitchFamily="18" charset="0"/>
            </a:endParaRPr>
          </a:p>
          <a:p>
            <a:pPr marL="457200" indent="-457200" algn="just">
              <a:lnSpc>
                <a:spcPct val="115000"/>
              </a:lnSpc>
              <a:spcAft>
                <a:spcPts val="1000"/>
              </a:spcAft>
              <a:buFont typeface="Wingdings" panose="05000000000000000000" pitchFamily="2" charset="2"/>
              <a:buChar char="§"/>
            </a:pPr>
            <a:r>
              <a:rPr lang="pt-BR" sz="2400" dirty="0">
                <a:effectLst/>
                <a:ea typeface="Calibri" panose="020F0502020204030204" pitchFamily="34" charset="0"/>
                <a:cs typeface="Times New Roman" panose="02020603050405020304" pitchFamily="18" charset="0"/>
              </a:rPr>
              <a:t>obrigações </a:t>
            </a:r>
          </a:p>
          <a:p>
            <a:pPr marL="457200" indent="-457200" algn="just">
              <a:lnSpc>
                <a:spcPct val="115000"/>
              </a:lnSpc>
              <a:spcAft>
                <a:spcPts val="1000"/>
              </a:spcAft>
              <a:buFont typeface="Wingdings" panose="05000000000000000000" pitchFamily="2" charset="2"/>
              <a:buChar char="§"/>
            </a:pPr>
            <a:r>
              <a:rPr lang="pt-BR" sz="2400" dirty="0">
                <a:effectLst/>
                <a:ea typeface="Calibri" panose="020F0502020204030204" pitchFamily="34" charset="0"/>
                <a:cs typeface="Times New Roman" panose="02020603050405020304" pitchFamily="18" charset="0"/>
              </a:rPr>
              <a:t>deveres anexos: </a:t>
            </a:r>
          </a:p>
          <a:p>
            <a:pPr algn="just">
              <a:lnSpc>
                <a:spcPct val="115000"/>
              </a:lnSpc>
              <a:spcAft>
                <a:spcPts val="1000"/>
              </a:spcAft>
            </a:pPr>
            <a:r>
              <a:rPr lang="pt-BR" sz="2400" dirty="0">
                <a:ea typeface="Calibri" panose="020F0502020204030204" pitchFamily="34" charset="0"/>
                <a:cs typeface="Times New Roman" panose="02020603050405020304" pitchFamily="18" charset="0"/>
              </a:rPr>
              <a:t>    </a:t>
            </a:r>
            <a:r>
              <a:rPr lang="pt-BR" i="1" dirty="0">
                <a:solidFill>
                  <a:srgbClr val="FFC000"/>
                </a:solidFill>
                <a:effectLst/>
                <a:ea typeface="Calibri" panose="020F0502020204030204" pitchFamily="34" charset="0"/>
                <a:cs typeface="Times New Roman" panose="02020603050405020304" pitchFamily="18" charset="0"/>
              </a:rPr>
              <a:t>proteção, lealdade e informação </a:t>
            </a:r>
          </a:p>
          <a:p>
            <a:pPr algn="just">
              <a:lnSpc>
                <a:spcPct val="115000"/>
              </a:lnSpc>
              <a:spcAft>
                <a:spcPts val="1000"/>
              </a:spcAft>
            </a:pPr>
            <a:r>
              <a:rPr lang="pt-BR" sz="2000" dirty="0">
                <a:solidFill>
                  <a:schemeClr val="tx2">
                    <a:lumMod val="90000"/>
                  </a:schemeClr>
                </a:solidFill>
                <a:effectLst/>
                <a:ea typeface="Calibri" panose="020F0502020204030204" pitchFamily="34" charset="0"/>
                <a:cs typeface="Times New Roman" panose="02020603050405020304" pitchFamily="18" charset="0"/>
              </a:rPr>
              <a:t>     </a:t>
            </a:r>
            <a:r>
              <a:rPr lang="pt-BR" sz="2000" dirty="0" err="1">
                <a:solidFill>
                  <a:schemeClr val="tx2">
                    <a:lumMod val="90000"/>
                  </a:schemeClr>
                </a:solidFill>
                <a:effectLst/>
                <a:ea typeface="Calibri" panose="020F0502020204030204" pitchFamily="34" charset="0"/>
                <a:cs typeface="Times New Roman" panose="02020603050405020304" pitchFamily="18" charset="0"/>
              </a:rPr>
              <a:t>Antonio</a:t>
            </a:r>
            <a:r>
              <a:rPr lang="pt-BR" sz="2000" dirty="0">
                <a:solidFill>
                  <a:schemeClr val="tx2">
                    <a:lumMod val="90000"/>
                  </a:schemeClr>
                </a:solidFill>
                <a:effectLst/>
                <a:ea typeface="Calibri" panose="020F0502020204030204" pitchFamily="34" charset="0"/>
                <a:cs typeface="Times New Roman" panose="02020603050405020304" pitchFamily="18" charset="0"/>
              </a:rPr>
              <a:t> M. Cordeiro</a:t>
            </a:r>
          </a:p>
          <a:p>
            <a:pPr algn="just">
              <a:lnSpc>
                <a:spcPct val="115000"/>
              </a:lnSpc>
              <a:spcAft>
                <a:spcPts val="1000"/>
              </a:spcAft>
            </a:pPr>
            <a:endParaRPr lang="pt-BR" sz="2000" dirty="0">
              <a:solidFill>
                <a:schemeClr val="tx2">
                  <a:lumMod val="90000"/>
                </a:schemeClr>
              </a:solidFill>
              <a:ea typeface="Calibri" panose="020F0502020204030204" pitchFamily="34" charset="0"/>
              <a:cs typeface="Times New Roman" panose="02020603050405020304" pitchFamily="18" charset="0"/>
            </a:endParaRPr>
          </a:p>
          <a:p>
            <a:pPr algn="just">
              <a:lnSpc>
                <a:spcPct val="115000"/>
              </a:lnSpc>
              <a:spcAft>
                <a:spcPts val="1000"/>
              </a:spcAft>
            </a:pPr>
            <a:endParaRPr lang="pt-BR" sz="2000" dirty="0">
              <a:solidFill>
                <a:schemeClr val="tx2">
                  <a:lumMod val="90000"/>
                </a:schemeClr>
              </a:solidFill>
              <a:effectLst/>
              <a:ea typeface="Calibri" panose="020F0502020204030204" pitchFamily="34" charset="0"/>
              <a:cs typeface="Times New Roman" panose="02020603050405020304" pitchFamily="18" charset="0"/>
            </a:endParaRPr>
          </a:p>
          <a:p>
            <a:pPr algn="just">
              <a:lnSpc>
                <a:spcPct val="115000"/>
              </a:lnSpc>
              <a:spcAft>
                <a:spcPts val="1000"/>
              </a:spcAft>
            </a:pPr>
            <a:r>
              <a:rPr lang="pt-BR" sz="2000" b="1" dirty="0">
                <a:ea typeface="Calibri" panose="020F0502020204030204" pitchFamily="34" charset="0"/>
                <a:cs typeface="Times New Roman" panose="02020603050405020304" pitchFamily="18" charset="0"/>
              </a:rPr>
              <a:t>b</a:t>
            </a:r>
            <a:r>
              <a:rPr lang="pt-BR" sz="2000" b="1" dirty="0">
                <a:effectLst/>
                <a:ea typeface="Calibri" panose="020F0502020204030204" pitchFamily="34" charset="0"/>
                <a:cs typeface="Times New Roman" panose="02020603050405020304" pitchFamily="18" charset="0"/>
              </a:rPr>
              <a:t>oa-fé negocial </a:t>
            </a:r>
            <a:r>
              <a:rPr lang="pt-BR" sz="2000" dirty="0">
                <a:effectLst/>
                <a:ea typeface="Calibri" panose="020F0502020204030204" pitchFamily="34" charset="0"/>
                <a:cs typeface="Times New Roman" panose="02020603050405020304" pitchFamily="18" charset="0"/>
              </a:rPr>
              <a:t>(art. 422, CC);</a:t>
            </a:r>
            <a:endParaRPr lang="pt-BR" sz="2000" dirty="0">
              <a:solidFill>
                <a:schemeClr val="tx2">
                  <a:lumMod val="90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2612453"/>
      </p:ext>
    </p:extLst>
  </p:cSld>
  <p:clrMapOvr>
    <a:masterClrMapping/>
  </p:clrMapOvr>
  <p:transition spd="slow">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A598A23D-D8D3-430E-B89C-CFA795B7DDCE}"/>
              </a:ext>
            </a:extLst>
          </p:cNvPr>
          <p:cNvSpPr txBox="1"/>
          <p:nvPr/>
        </p:nvSpPr>
        <p:spPr>
          <a:xfrm>
            <a:off x="112273" y="1069006"/>
            <a:ext cx="6616073" cy="4976491"/>
          </a:xfrm>
          <a:prstGeom prst="rect">
            <a:avLst/>
          </a:prstGeom>
          <a:noFill/>
        </p:spPr>
        <p:txBody>
          <a:bodyPr wrap="square">
            <a:spAutoFit/>
          </a:bodyPr>
          <a:lstStyle/>
          <a:p>
            <a:pPr algn="just">
              <a:lnSpc>
                <a:spcPct val="115000"/>
              </a:lnSpc>
              <a:spcAft>
                <a:spcPts val="1000"/>
              </a:spcAft>
            </a:pPr>
            <a:r>
              <a:rPr lang="pt-BR" sz="2000" dirty="0">
                <a:solidFill>
                  <a:schemeClr val="tx1">
                    <a:lumMod val="85000"/>
                  </a:schemeClr>
                </a:solidFill>
                <a:effectLst/>
                <a:latin typeface="+mj-lt"/>
                <a:ea typeface="Calibri" panose="020F0502020204030204" pitchFamily="34" charset="0"/>
                <a:cs typeface="CIDFont+F4"/>
              </a:rPr>
              <a:t>DESLEALDADE. PROFESSORA. JUSTA CAUSA MANTIDA</a:t>
            </a:r>
            <a:r>
              <a:rPr lang="pt-BR" sz="2000" dirty="0">
                <a:effectLst/>
                <a:latin typeface="+mj-lt"/>
                <a:ea typeface="Calibri" panose="020F0502020204030204" pitchFamily="34" charset="0"/>
                <a:cs typeface="CIDFont+F4"/>
              </a:rPr>
              <a:t>. </a:t>
            </a:r>
          </a:p>
          <a:p>
            <a:pPr algn="just">
              <a:lnSpc>
                <a:spcPct val="115000"/>
              </a:lnSpc>
              <a:spcAft>
                <a:spcPts val="1000"/>
              </a:spcAft>
            </a:pPr>
            <a:r>
              <a:rPr lang="pt-BR" sz="1900" dirty="0">
                <a:effectLst/>
                <a:latin typeface="+mj-lt"/>
                <a:ea typeface="Calibri" panose="020F0502020204030204" pitchFamily="34" charset="0"/>
                <a:cs typeface="CIDFont+F4"/>
              </a:rPr>
              <a:t>“Verifico que a </a:t>
            </a:r>
            <a:r>
              <a:rPr lang="pt-BR" sz="1900" dirty="0" err="1">
                <a:effectLst/>
                <a:latin typeface="+mj-lt"/>
                <a:ea typeface="Calibri" panose="020F0502020204030204" pitchFamily="34" charset="0"/>
                <a:cs typeface="CIDFont+F4"/>
              </a:rPr>
              <a:t>Recte</a:t>
            </a:r>
            <a:r>
              <a:rPr lang="pt-BR" sz="1900" dirty="0">
                <a:effectLst/>
                <a:latin typeface="+mj-lt"/>
                <a:ea typeface="Calibri" panose="020F0502020204030204" pitchFamily="34" charset="0"/>
                <a:cs typeface="CIDFont+F4"/>
              </a:rPr>
              <a:t> </a:t>
            </a:r>
            <a:r>
              <a:rPr lang="pt-BR" sz="1900" u="sng" dirty="0">
                <a:effectLst/>
                <a:latin typeface="+mj-lt"/>
                <a:ea typeface="Calibri" panose="020F0502020204030204" pitchFamily="34" charset="0"/>
                <a:cs typeface="CIDFont+F4"/>
              </a:rPr>
              <a:t>agiu com deslealdade </a:t>
            </a:r>
            <a:r>
              <a:rPr lang="pt-BR" sz="1900" dirty="0">
                <a:effectLst/>
                <a:latin typeface="+mj-lt"/>
                <a:ea typeface="Calibri" panose="020F0502020204030204" pitchFamily="34" charset="0"/>
                <a:cs typeface="CIDFont+F4"/>
              </a:rPr>
              <a:t>ao divulgar para a comunidade, inclusive pais e alunos, ainda que discreta e veladamente, mas no curso do CT com a ré, a sua mudança para a nova instituição de ensino a partir de 2015. </a:t>
            </a:r>
          </a:p>
          <a:p>
            <a:pPr algn="just">
              <a:lnSpc>
                <a:spcPct val="115000"/>
              </a:lnSpc>
              <a:spcAft>
                <a:spcPts val="1000"/>
              </a:spcAft>
            </a:pPr>
            <a:r>
              <a:rPr lang="pt-BR" sz="1900" dirty="0">
                <a:effectLst/>
                <a:latin typeface="+mj-lt"/>
                <a:ea typeface="Calibri" panose="020F0502020204030204" pitchFamily="34" charset="0"/>
                <a:cs typeface="CIDFont+F4"/>
              </a:rPr>
              <a:t>Note-se que a </a:t>
            </a:r>
            <a:r>
              <a:rPr lang="pt-BR" sz="1900" dirty="0" err="1">
                <a:effectLst/>
                <a:latin typeface="+mj-lt"/>
                <a:ea typeface="Calibri" panose="020F0502020204030204" pitchFamily="34" charset="0"/>
                <a:cs typeface="CIDFont+F4"/>
              </a:rPr>
              <a:t>Recte</a:t>
            </a:r>
            <a:r>
              <a:rPr lang="pt-BR" sz="1900" dirty="0">
                <a:effectLst/>
                <a:latin typeface="+mj-lt"/>
                <a:ea typeface="Calibri" panose="020F0502020204030204" pitchFamily="34" charset="0"/>
                <a:cs typeface="CIDFont+F4"/>
              </a:rPr>
              <a:t> permitiu ser fotografada segurando a camisa com o logotipo da nova escola, juntamente com outras professoras. Fotografia esta utilizada nas redes sociais, no </a:t>
            </a:r>
            <a:r>
              <a:rPr lang="pt-BR" sz="1900" dirty="0" err="1">
                <a:effectLst/>
                <a:latin typeface="+mj-lt"/>
                <a:ea typeface="Calibri" panose="020F0502020204030204" pitchFamily="34" charset="0"/>
                <a:cs typeface="CIDFont+F4"/>
              </a:rPr>
              <a:t>facebook</a:t>
            </a:r>
            <a:r>
              <a:rPr lang="pt-BR" sz="1900" dirty="0">
                <a:effectLst/>
                <a:latin typeface="+mj-lt"/>
                <a:ea typeface="Calibri" panose="020F0502020204030204" pitchFamily="34" charset="0"/>
                <a:cs typeface="CIDFont+F4"/>
              </a:rPr>
              <a:t>". </a:t>
            </a:r>
          </a:p>
          <a:p>
            <a:pPr algn="just">
              <a:lnSpc>
                <a:spcPct val="115000"/>
              </a:lnSpc>
              <a:spcAft>
                <a:spcPts val="1000"/>
              </a:spcAft>
            </a:pPr>
            <a:endParaRPr lang="pt-BR" sz="2000" dirty="0">
              <a:effectLst/>
              <a:latin typeface="+mj-lt"/>
              <a:ea typeface="Calibri" panose="020F0502020204030204" pitchFamily="34" charset="0"/>
              <a:cs typeface="CIDFont+F4"/>
            </a:endParaRPr>
          </a:p>
          <a:p>
            <a:pPr algn="just">
              <a:lnSpc>
                <a:spcPct val="115000"/>
              </a:lnSpc>
              <a:spcAft>
                <a:spcPts val="1000"/>
              </a:spcAft>
            </a:pPr>
            <a:r>
              <a:rPr lang="pt-BR" sz="1600" dirty="0">
                <a:solidFill>
                  <a:schemeClr val="accent1">
                    <a:lumMod val="40000"/>
                    <a:lumOff val="60000"/>
                  </a:schemeClr>
                </a:solidFill>
                <a:effectLst/>
                <a:latin typeface="+mj-lt"/>
                <a:ea typeface="Calibri" panose="020F0502020204030204" pitchFamily="34" charset="0"/>
                <a:cs typeface="CIDFont+F4"/>
              </a:rPr>
              <a:t>(</a:t>
            </a:r>
            <a:r>
              <a:rPr lang="pt-BR" sz="1600" b="1" dirty="0">
                <a:solidFill>
                  <a:schemeClr val="accent1">
                    <a:lumMod val="40000"/>
                    <a:lumOff val="60000"/>
                  </a:schemeClr>
                </a:solidFill>
                <a:effectLst/>
                <a:latin typeface="+mj-lt"/>
                <a:ea typeface="Calibri" panose="020F0502020204030204" pitchFamily="34" charset="0"/>
                <a:cs typeface="CIDFont+F1"/>
              </a:rPr>
              <a:t>TST</a:t>
            </a:r>
            <a:r>
              <a:rPr lang="pt-BR" sz="1600" dirty="0">
                <a:solidFill>
                  <a:schemeClr val="accent1">
                    <a:lumMod val="40000"/>
                    <a:lumOff val="60000"/>
                  </a:schemeClr>
                </a:solidFill>
                <a:effectLst/>
                <a:latin typeface="+mj-lt"/>
                <a:ea typeface="Calibri" panose="020F0502020204030204" pitchFamily="34" charset="0"/>
                <a:cs typeface="CIDFont+F1"/>
              </a:rPr>
              <a:t>-AIRR-10034-75.2015.5.03.0171 – Ac. 6ª. T., DEJT 16/04/2021)</a:t>
            </a:r>
            <a:endParaRPr lang="pt-BR" sz="1600" dirty="0">
              <a:solidFill>
                <a:schemeClr val="accent1">
                  <a:lumMod val="40000"/>
                  <a:lumOff val="60000"/>
                </a:schemeClr>
              </a:solidFill>
              <a:effectLst/>
              <a:latin typeface="+mj-lt"/>
              <a:ea typeface="Calibri" panose="020F0502020204030204" pitchFamily="34" charset="0"/>
              <a:cs typeface="Times New Roman" panose="02020603050405020304" pitchFamily="18" charset="0"/>
            </a:endParaRPr>
          </a:p>
        </p:txBody>
      </p:sp>
      <p:pic>
        <p:nvPicPr>
          <p:cNvPr id="2" name="Imagem 1">
            <a:extLst>
              <a:ext uri="{FF2B5EF4-FFF2-40B4-BE49-F238E27FC236}">
                <a16:creationId xmlns:a16="http://schemas.microsoft.com/office/drawing/2014/main" id="{77E556EB-320E-4435-89F4-53CDB0CBAE5E}"/>
              </a:ext>
            </a:extLst>
          </p:cNvPr>
          <p:cNvPicPr>
            <a:picLocks noChangeAspect="1"/>
          </p:cNvPicPr>
          <p:nvPr/>
        </p:nvPicPr>
        <p:blipFill>
          <a:blip r:embed="rId2"/>
          <a:stretch>
            <a:fillRect/>
          </a:stretch>
        </p:blipFill>
        <p:spPr>
          <a:xfrm>
            <a:off x="7533933" y="4365536"/>
            <a:ext cx="2537705" cy="1679961"/>
          </a:xfrm>
          <a:prstGeom prst="rect">
            <a:avLst/>
          </a:prstGeom>
        </p:spPr>
      </p:pic>
    </p:spTree>
    <p:extLst>
      <p:ext uri="{BB962C8B-B14F-4D97-AF65-F5344CB8AC3E}">
        <p14:creationId xmlns:p14="http://schemas.microsoft.com/office/powerpoint/2010/main" val="2047475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29468C57-2F52-4062-879E-5E70CD0E216A}"/>
              </a:ext>
            </a:extLst>
          </p:cNvPr>
          <p:cNvSpPr txBox="1"/>
          <p:nvPr/>
        </p:nvSpPr>
        <p:spPr>
          <a:xfrm>
            <a:off x="542924" y="532583"/>
            <a:ext cx="7000875" cy="1211614"/>
          </a:xfrm>
          <a:prstGeom prst="rect">
            <a:avLst/>
          </a:prstGeom>
          <a:noFill/>
        </p:spPr>
        <p:txBody>
          <a:bodyPr wrap="square">
            <a:spAutoFit/>
          </a:bodyPr>
          <a:lstStyle/>
          <a:p>
            <a:pPr algn="just">
              <a:lnSpc>
                <a:spcPct val="115000"/>
              </a:lnSpc>
              <a:spcAft>
                <a:spcPts val="1000"/>
              </a:spcAft>
            </a:pPr>
            <a:r>
              <a:rPr lang="pt-BR" sz="2800" dirty="0">
                <a:effectLst/>
                <a:latin typeface="+mj-lt"/>
                <a:ea typeface="Calibri" panose="020F0502020204030204" pitchFamily="34" charset="0"/>
                <a:cs typeface="CIDFont+F1"/>
              </a:rPr>
              <a:t>As 2 faces da moeda: </a:t>
            </a:r>
          </a:p>
          <a:p>
            <a:pPr algn="just">
              <a:lnSpc>
                <a:spcPct val="115000"/>
              </a:lnSpc>
              <a:spcAft>
                <a:spcPts val="1000"/>
              </a:spcAft>
            </a:pPr>
            <a:r>
              <a:rPr lang="pt-BR" sz="2800" dirty="0">
                <a:solidFill>
                  <a:schemeClr val="accent1">
                    <a:lumMod val="40000"/>
                    <a:lumOff val="60000"/>
                  </a:schemeClr>
                </a:solidFill>
                <a:effectLst/>
                <a:latin typeface="+mj-lt"/>
                <a:ea typeface="Calibri" panose="020F0502020204030204" pitchFamily="34" charset="0"/>
                <a:cs typeface="CIDFont+F1"/>
              </a:rPr>
              <a:t>subordinação x </a:t>
            </a:r>
            <a:r>
              <a:rPr lang="pt-BR" sz="2800" i="1" dirty="0">
                <a:solidFill>
                  <a:schemeClr val="accent1">
                    <a:lumMod val="40000"/>
                    <a:lumOff val="60000"/>
                  </a:schemeClr>
                </a:solidFill>
                <a:effectLst/>
                <a:latin typeface="+mj-lt"/>
                <a:ea typeface="Calibri" panose="020F0502020204030204" pitchFamily="34" charset="0"/>
                <a:cs typeface="CIDFont+F1"/>
              </a:rPr>
              <a:t>jus </a:t>
            </a:r>
            <a:r>
              <a:rPr lang="pt-BR" sz="2800" i="1" dirty="0" err="1">
                <a:solidFill>
                  <a:schemeClr val="accent1">
                    <a:lumMod val="40000"/>
                    <a:lumOff val="60000"/>
                  </a:schemeClr>
                </a:solidFill>
                <a:effectLst/>
                <a:latin typeface="+mj-lt"/>
                <a:ea typeface="Calibri" panose="020F0502020204030204" pitchFamily="34" charset="0"/>
                <a:cs typeface="CIDFont+F1"/>
              </a:rPr>
              <a:t>variandi</a:t>
            </a:r>
            <a:endParaRPr lang="pt-BR" sz="2800" dirty="0">
              <a:solidFill>
                <a:schemeClr val="accent1">
                  <a:lumMod val="40000"/>
                  <a:lumOff val="60000"/>
                </a:schemeClr>
              </a:solidFill>
              <a:effectLst/>
              <a:latin typeface="+mj-lt"/>
              <a:ea typeface="Calibri" panose="020F0502020204030204" pitchFamily="34" charset="0"/>
              <a:cs typeface="Times New Roman" panose="02020603050405020304" pitchFamily="18" charset="0"/>
            </a:endParaRPr>
          </a:p>
        </p:txBody>
      </p:sp>
      <p:pic>
        <p:nvPicPr>
          <p:cNvPr id="5" name="Imagem 4">
            <a:extLst>
              <a:ext uri="{FF2B5EF4-FFF2-40B4-BE49-F238E27FC236}">
                <a16:creationId xmlns:a16="http://schemas.microsoft.com/office/drawing/2014/main" id="{77DF3735-92AC-4470-A014-628BABC92410}"/>
              </a:ext>
            </a:extLst>
          </p:cNvPr>
          <p:cNvPicPr>
            <a:picLocks noChangeAspect="1"/>
          </p:cNvPicPr>
          <p:nvPr/>
        </p:nvPicPr>
        <p:blipFill>
          <a:blip r:embed="rId2"/>
          <a:stretch>
            <a:fillRect/>
          </a:stretch>
        </p:blipFill>
        <p:spPr>
          <a:xfrm>
            <a:off x="457198" y="2038656"/>
            <a:ext cx="4478546" cy="2522913"/>
          </a:xfrm>
          <a:prstGeom prst="rect">
            <a:avLst/>
          </a:prstGeom>
        </p:spPr>
      </p:pic>
      <p:sp>
        <p:nvSpPr>
          <p:cNvPr id="7" name="CaixaDeTexto 6">
            <a:extLst>
              <a:ext uri="{FF2B5EF4-FFF2-40B4-BE49-F238E27FC236}">
                <a16:creationId xmlns:a16="http://schemas.microsoft.com/office/drawing/2014/main" id="{516DEEC9-FE3B-4DC3-BF6B-E98CF70F0110}"/>
              </a:ext>
            </a:extLst>
          </p:cNvPr>
          <p:cNvSpPr txBox="1"/>
          <p:nvPr/>
        </p:nvSpPr>
        <p:spPr>
          <a:xfrm>
            <a:off x="501359" y="4685608"/>
            <a:ext cx="8686801" cy="1481431"/>
          </a:xfrm>
          <a:prstGeom prst="rect">
            <a:avLst/>
          </a:prstGeom>
          <a:noFill/>
        </p:spPr>
        <p:txBody>
          <a:bodyPr wrap="square">
            <a:spAutoFit/>
          </a:bodyPr>
          <a:lstStyle/>
          <a:p>
            <a:pPr>
              <a:lnSpc>
                <a:spcPct val="115000"/>
              </a:lnSpc>
              <a:spcAft>
                <a:spcPts val="1000"/>
              </a:spcAft>
            </a:pPr>
            <a:r>
              <a:rPr lang="pt-BR" sz="2400" dirty="0">
                <a:effectLst/>
                <a:ea typeface="Calibri" panose="020F0502020204030204" pitchFamily="34" charset="0"/>
                <a:cs typeface="Times New Roman" panose="02020603050405020304" pitchFamily="18" charset="0"/>
              </a:rPr>
              <a:t>Poder de direção: art. 2º, CLT</a:t>
            </a:r>
          </a:p>
          <a:p>
            <a:pPr>
              <a:lnSpc>
                <a:spcPct val="115000"/>
              </a:lnSpc>
              <a:spcAft>
                <a:spcPts val="1000"/>
              </a:spcAft>
            </a:pPr>
            <a:r>
              <a:rPr lang="pt-BR" sz="2000" dirty="0">
                <a:effectLst/>
                <a:ea typeface="Calibri" panose="020F0502020204030204" pitchFamily="34" charset="0"/>
                <a:cs typeface="Times New Roman" panose="02020603050405020304" pitchFamily="18" charset="0"/>
              </a:rPr>
              <a:t>comando, fiscalização e disciplina –</a:t>
            </a:r>
          </a:p>
          <a:p>
            <a:pPr>
              <a:lnSpc>
                <a:spcPct val="115000"/>
              </a:lnSpc>
              <a:spcAft>
                <a:spcPts val="1000"/>
              </a:spcAft>
            </a:pPr>
            <a:r>
              <a:rPr lang="pt-BR" sz="2000" i="1" dirty="0" err="1">
                <a:solidFill>
                  <a:schemeClr val="accent1">
                    <a:lumMod val="40000"/>
                    <a:lumOff val="60000"/>
                  </a:schemeClr>
                </a:solidFill>
                <a:ea typeface="Calibri" panose="020F0502020204030204" pitchFamily="34" charset="0"/>
                <a:cs typeface="Times New Roman" panose="02020603050405020304" pitchFamily="18" charset="0"/>
              </a:rPr>
              <a:t>Ubi</a:t>
            </a:r>
            <a:r>
              <a:rPr lang="pt-BR" sz="2000" i="1" dirty="0">
                <a:solidFill>
                  <a:schemeClr val="accent1">
                    <a:lumMod val="40000"/>
                    <a:lumOff val="60000"/>
                  </a:schemeClr>
                </a:solidFill>
                <a:ea typeface="Calibri" panose="020F0502020204030204" pitchFamily="34" charset="0"/>
                <a:cs typeface="Times New Roman" panose="02020603050405020304" pitchFamily="18" charset="0"/>
              </a:rPr>
              <a:t> </a:t>
            </a:r>
            <a:r>
              <a:rPr lang="pt-BR" sz="2000" i="1" dirty="0" err="1">
                <a:solidFill>
                  <a:schemeClr val="accent1">
                    <a:lumMod val="40000"/>
                    <a:lumOff val="60000"/>
                  </a:schemeClr>
                </a:solidFill>
                <a:ea typeface="Calibri" panose="020F0502020204030204" pitchFamily="34" charset="0"/>
                <a:cs typeface="Times New Roman" panose="02020603050405020304" pitchFamily="18" charset="0"/>
              </a:rPr>
              <a:t>emolumentum</a:t>
            </a:r>
            <a:r>
              <a:rPr lang="pt-BR" sz="2000" i="1" dirty="0">
                <a:solidFill>
                  <a:schemeClr val="accent1">
                    <a:lumMod val="40000"/>
                    <a:lumOff val="60000"/>
                  </a:schemeClr>
                </a:solidFill>
                <a:ea typeface="Calibri" panose="020F0502020204030204" pitchFamily="34" charset="0"/>
                <a:cs typeface="Times New Roman" panose="02020603050405020304" pitchFamily="18" charset="0"/>
              </a:rPr>
              <a:t> </a:t>
            </a:r>
            <a:r>
              <a:rPr lang="pt-BR" sz="2000" i="1" dirty="0" err="1">
                <a:solidFill>
                  <a:schemeClr val="accent1">
                    <a:lumMod val="40000"/>
                    <a:lumOff val="60000"/>
                  </a:schemeClr>
                </a:solidFill>
                <a:ea typeface="Calibri" panose="020F0502020204030204" pitchFamily="34" charset="0"/>
                <a:cs typeface="Times New Roman" panose="02020603050405020304" pitchFamily="18" charset="0"/>
              </a:rPr>
              <a:t>ibi</a:t>
            </a:r>
            <a:r>
              <a:rPr lang="pt-BR" sz="2000" i="1" dirty="0">
                <a:solidFill>
                  <a:schemeClr val="accent1">
                    <a:lumMod val="40000"/>
                    <a:lumOff val="60000"/>
                  </a:schemeClr>
                </a:solidFill>
                <a:ea typeface="Calibri" panose="020F0502020204030204" pitchFamily="34" charset="0"/>
                <a:cs typeface="Times New Roman" panose="02020603050405020304" pitchFamily="18" charset="0"/>
              </a:rPr>
              <a:t> </a:t>
            </a:r>
            <a:r>
              <a:rPr lang="pt-BR" sz="2000" i="1" dirty="0" err="1">
                <a:solidFill>
                  <a:schemeClr val="accent1">
                    <a:lumMod val="40000"/>
                    <a:lumOff val="60000"/>
                  </a:schemeClr>
                </a:solidFill>
                <a:ea typeface="Calibri" panose="020F0502020204030204" pitchFamily="34" charset="0"/>
                <a:cs typeface="Times New Roman" panose="02020603050405020304" pitchFamily="18" charset="0"/>
              </a:rPr>
              <a:t>onus</a:t>
            </a:r>
            <a:endParaRPr lang="pt-BR" sz="2000" i="1" dirty="0">
              <a:solidFill>
                <a:schemeClr val="accent1">
                  <a:lumMod val="40000"/>
                  <a:lumOff val="60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9470476"/>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583ED97A-CE29-4F99-8439-CB0AFA5248CD}"/>
              </a:ext>
            </a:extLst>
          </p:cNvPr>
          <p:cNvSpPr txBox="1"/>
          <p:nvPr/>
        </p:nvSpPr>
        <p:spPr>
          <a:xfrm>
            <a:off x="438966" y="724584"/>
            <a:ext cx="9665494" cy="543610"/>
          </a:xfrm>
          <a:prstGeom prst="rect">
            <a:avLst/>
          </a:prstGeom>
          <a:noFill/>
        </p:spPr>
        <p:txBody>
          <a:bodyPr wrap="square">
            <a:spAutoFit/>
          </a:bodyPr>
          <a:lstStyle/>
          <a:p>
            <a:pPr>
              <a:lnSpc>
                <a:spcPct val="115000"/>
              </a:lnSpc>
              <a:spcAft>
                <a:spcPts val="1000"/>
              </a:spcAft>
            </a:pPr>
            <a:r>
              <a:rPr lang="pt-BR" sz="2800" dirty="0">
                <a:solidFill>
                  <a:srgbClr val="FFFF00"/>
                </a:solidFill>
                <a:effectLst/>
                <a:latin typeface="+mj-lt"/>
                <a:ea typeface="Calibri" panose="020F0502020204030204" pitchFamily="34" charset="0"/>
                <a:cs typeface="Times New Roman" panose="02020603050405020304" pitchFamily="18" charset="0"/>
              </a:rPr>
              <a:t>Rescisão indireta e por Justa </a:t>
            </a:r>
            <a:r>
              <a:rPr lang="pt-BR" sz="2800" dirty="0">
                <a:solidFill>
                  <a:srgbClr val="FFFF00"/>
                </a:solidFill>
                <a:latin typeface="+mj-lt"/>
                <a:ea typeface="Calibri" panose="020F0502020204030204" pitchFamily="34" charset="0"/>
                <a:cs typeface="Times New Roman" panose="02020603050405020304" pitchFamily="18" charset="0"/>
              </a:rPr>
              <a:t>C</a:t>
            </a:r>
            <a:r>
              <a:rPr lang="pt-BR" sz="2800" dirty="0">
                <a:solidFill>
                  <a:srgbClr val="FFFF00"/>
                </a:solidFill>
                <a:effectLst/>
                <a:latin typeface="+mj-lt"/>
                <a:ea typeface="Calibri" panose="020F0502020204030204" pitchFamily="34" charset="0"/>
                <a:cs typeface="Times New Roman" panose="02020603050405020304" pitchFamily="18" charset="0"/>
              </a:rPr>
              <a:t>ausa</a:t>
            </a:r>
          </a:p>
        </p:txBody>
      </p:sp>
      <p:graphicFrame>
        <p:nvGraphicFramePr>
          <p:cNvPr id="4" name="Tabela 4">
            <a:extLst>
              <a:ext uri="{FF2B5EF4-FFF2-40B4-BE49-F238E27FC236}">
                <a16:creationId xmlns:a16="http://schemas.microsoft.com/office/drawing/2014/main" id="{A3015D8E-559E-4596-8AE9-D2262F3D3E27}"/>
              </a:ext>
            </a:extLst>
          </p:cNvPr>
          <p:cNvGraphicFramePr>
            <a:graphicFrameLocks noGrp="1"/>
          </p:cNvGraphicFramePr>
          <p:nvPr>
            <p:extLst>
              <p:ext uri="{D42A27DB-BD31-4B8C-83A1-F6EECF244321}">
                <p14:modId xmlns:p14="http://schemas.microsoft.com/office/powerpoint/2010/main" val="1024767128"/>
              </p:ext>
            </p:extLst>
          </p:nvPr>
        </p:nvGraphicFramePr>
        <p:xfrm>
          <a:off x="425318" y="1548341"/>
          <a:ext cx="6521391" cy="2773680"/>
        </p:xfrm>
        <a:graphic>
          <a:graphicData uri="http://schemas.openxmlformats.org/drawingml/2006/table">
            <a:tbl>
              <a:tblPr firstRow="1" bandRow="1">
                <a:tableStyleId>{5C22544A-7EE6-4342-B048-85BDC9FD1C3A}</a:tableStyleId>
              </a:tblPr>
              <a:tblGrid>
                <a:gridCol w="6521391">
                  <a:extLst>
                    <a:ext uri="{9D8B030D-6E8A-4147-A177-3AD203B41FA5}">
                      <a16:colId xmlns:a16="http://schemas.microsoft.com/office/drawing/2014/main" val="570156077"/>
                    </a:ext>
                  </a:extLst>
                </a:gridCol>
              </a:tblGrid>
              <a:tr h="1394884">
                <a:tc>
                  <a:txBody>
                    <a:bodyPr/>
                    <a:lstStyle/>
                    <a:p>
                      <a:pPr algn="just"/>
                      <a:r>
                        <a:rPr lang="pt-BR" sz="1600" b="1" kern="1200" dirty="0">
                          <a:solidFill>
                            <a:schemeClr val="lt1"/>
                          </a:solidFill>
                          <a:effectLst/>
                          <a:latin typeface="+mn-lt"/>
                          <a:ea typeface="+mn-ea"/>
                          <a:cs typeface="+mn-cs"/>
                        </a:rPr>
                        <a:t>Art. 482 </a:t>
                      </a:r>
                      <a:r>
                        <a:rPr lang="pt-BR" sz="1500" b="1" kern="1200" dirty="0">
                          <a:solidFill>
                            <a:schemeClr val="lt1"/>
                          </a:solidFill>
                          <a:effectLst/>
                          <a:latin typeface="+mn-lt"/>
                          <a:ea typeface="+mn-ea"/>
                          <a:cs typeface="+mn-cs"/>
                        </a:rPr>
                        <a:t>- </a:t>
                      </a:r>
                      <a:r>
                        <a:rPr lang="pt-BR" sz="1600" b="0" kern="1200" dirty="0">
                          <a:solidFill>
                            <a:schemeClr val="lt1"/>
                          </a:solidFill>
                          <a:effectLst/>
                          <a:latin typeface="+mn-lt"/>
                          <a:ea typeface="+mn-ea"/>
                          <a:cs typeface="+mn-cs"/>
                        </a:rPr>
                        <a:t>Constituem justa causa para rescisão do CT pelo empregador: </a:t>
                      </a:r>
                    </a:p>
                    <a:p>
                      <a:pPr algn="just"/>
                      <a:endParaRPr lang="pt-BR" sz="1600" b="1" kern="1200" dirty="0">
                        <a:solidFill>
                          <a:schemeClr val="lt1"/>
                        </a:solidFill>
                        <a:effectLst/>
                        <a:latin typeface="+mn-lt"/>
                        <a:ea typeface="+mn-ea"/>
                        <a:cs typeface="+mn-cs"/>
                      </a:endParaRPr>
                    </a:p>
                    <a:p>
                      <a:pPr algn="just"/>
                      <a:r>
                        <a:rPr lang="pt-BR" sz="1600" b="1" kern="1200" dirty="0">
                          <a:solidFill>
                            <a:schemeClr val="lt1"/>
                          </a:solidFill>
                          <a:effectLst/>
                          <a:latin typeface="+mn-lt"/>
                          <a:ea typeface="+mn-ea"/>
                          <a:cs typeface="+mn-cs"/>
                        </a:rPr>
                        <a:t>j) </a:t>
                      </a:r>
                      <a:r>
                        <a:rPr lang="pt-BR" sz="1600" b="0" u="sng" kern="1200" dirty="0">
                          <a:solidFill>
                            <a:schemeClr val="lt1"/>
                          </a:solidFill>
                          <a:effectLst/>
                          <a:latin typeface="+mn-lt"/>
                          <a:ea typeface="+mn-ea"/>
                          <a:cs typeface="+mn-cs"/>
                        </a:rPr>
                        <a:t>ato lesivo da honra </a:t>
                      </a:r>
                      <a:r>
                        <a:rPr lang="pt-BR" sz="1600" b="0" kern="1200" dirty="0">
                          <a:solidFill>
                            <a:schemeClr val="lt1"/>
                          </a:solidFill>
                          <a:effectLst/>
                          <a:latin typeface="+mn-lt"/>
                          <a:ea typeface="+mn-ea"/>
                          <a:cs typeface="+mn-cs"/>
                        </a:rPr>
                        <a:t>ou da boa fama praticado </a:t>
                      </a:r>
                      <a:r>
                        <a:rPr lang="pt-BR" sz="1600" b="0" u="sng" kern="1200" dirty="0">
                          <a:solidFill>
                            <a:schemeClr val="lt1"/>
                          </a:solidFill>
                          <a:effectLst/>
                          <a:latin typeface="+mn-lt"/>
                          <a:ea typeface="+mn-ea"/>
                          <a:cs typeface="+mn-cs"/>
                        </a:rPr>
                        <a:t>no serviço </a:t>
                      </a:r>
                      <a:r>
                        <a:rPr lang="pt-BR" sz="1600" b="0" kern="1200" dirty="0">
                          <a:solidFill>
                            <a:schemeClr val="lt1"/>
                          </a:solidFill>
                          <a:effectLst/>
                          <a:latin typeface="+mn-lt"/>
                          <a:ea typeface="+mn-ea"/>
                          <a:cs typeface="+mn-cs"/>
                        </a:rPr>
                        <a:t>contra qualquer pessoa, ou ofensas físicas, nas mesmas condições, salvo em caso de legítima defesa, própria ou de outrem;</a:t>
                      </a:r>
                      <a:r>
                        <a:rPr lang="pt-BR" sz="1600" b="1" kern="1200" dirty="0">
                          <a:solidFill>
                            <a:schemeClr val="lt1"/>
                          </a:solidFill>
                          <a:effectLst/>
                          <a:latin typeface="+mn-lt"/>
                          <a:ea typeface="+mn-ea"/>
                          <a:cs typeface="+mn-cs"/>
                        </a:rPr>
                        <a:t> </a:t>
                      </a:r>
                    </a:p>
                    <a:p>
                      <a:pPr algn="just"/>
                      <a:endParaRPr lang="pt-BR" sz="1600" b="1" kern="1200" dirty="0">
                        <a:solidFill>
                          <a:schemeClr val="lt1"/>
                        </a:solidFill>
                        <a:effectLst/>
                        <a:latin typeface="+mn-lt"/>
                        <a:ea typeface="+mn-ea"/>
                        <a:cs typeface="+mn-cs"/>
                      </a:endParaRPr>
                    </a:p>
                    <a:p>
                      <a:pPr algn="just"/>
                      <a:r>
                        <a:rPr lang="pt-BR" sz="1600" b="1" kern="1200" dirty="0">
                          <a:solidFill>
                            <a:schemeClr val="lt1"/>
                          </a:solidFill>
                          <a:effectLst/>
                          <a:latin typeface="+mn-lt"/>
                          <a:ea typeface="+mn-ea"/>
                          <a:cs typeface="+mn-cs"/>
                        </a:rPr>
                        <a:t>k) </a:t>
                      </a:r>
                      <a:r>
                        <a:rPr lang="pt-BR" sz="1600" b="0" u="sng" kern="1200" dirty="0">
                          <a:solidFill>
                            <a:schemeClr val="lt1"/>
                          </a:solidFill>
                          <a:effectLst/>
                          <a:latin typeface="+mn-lt"/>
                          <a:ea typeface="+mn-ea"/>
                          <a:cs typeface="+mn-cs"/>
                        </a:rPr>
                        <a:t>ato lesivo da honra </a:t>
                      </a:r>
                      <a:r>
                        <a:rPr lang="pt-BR" sz="1600" b="0" kern="1200" dirty="0">
                          <a:solidFill>
                            <a:schemeClr val="lt1"/>
                          </a:solidFill>
                          <a:effectLst/>
                          <a:latin typeface="+mn-lt"/>
                          <a:ea typeface="+mn-ea"/>
                          <a:cs typeface="+mn-cs"/>
                        </a:rPr>
                        <a:t>ou da boa fama ou ofensas físicas </a:t>
                      </a:r>
                      <a:r>
                        <a:rPr lang="pt-BR" sz="1600" b="0" u="sng" kern="1200" dirty="0">
                          <a:solidFill>
                            <a:schemeClr val="lt1"/>
                          </a:solidFill>
                          <a:effectLst/>
                          <a:latin typeface="+mn-lt"/>
                          <a:ea typeface="+mn-ea"/>
                          <a:cs typeface="+mn-cs"/>
                        </a:rPr>
                        <a:t>praticadas contra o empregador</a:t>
                      </a:r>
                      <a:r>
                        <a:rPr lang="pt-BR" sz="1600" b="0" kern="1200" dirty="0">
                          <a:solidFill>
                            <a:schemeClr val="lt1"/>
                          </a:solidFill>
                          <a:effectLst/>
                          <a:latin typeface="+mn-lt"/>
                          <a:ea typeface="+mn-ea"/>
                          <a:cs typeface="+mn-cs"/>
                        </a:rPr>
                        <a:t> e superiores hierárquicos, salvo em caso de legítima defesa, própria ou de outrem;</a:t>
                      </a:r>
                      <a:endParaRPr lang="pt-BR" sz="1600" dirty="0"/>
                    </a:p>
                  </a:txBody>
                  <a:tcPr>
                    <a:solidFill>
                      <a:srgbClr val="306967"/>
                    </a:solidFill>
                  </a:tcPr>
                </a:tc>
                <a:extLst>
                  <a:ext uri="{0D108BD9-81ED-4DB2-BD59-A6C34878D82A}">
                    <a16:rowId xmlns:a16="http://schemas.microsoft.com/office/drawing/2014/main" val="1251244874"/>
                  </a:ext>
                </a:extLst>
              </a:tr>
            </a:tbl>
          </a:graphicData>
        </a:graphic>
      </p:graphicFrame>
      <p:graphicFrame>
        <p:nvGraphicFramePr>
          <p:cNvPr id="5" name="Tabela 5">
            <a:extLst>
              <a:ext uri="{FF2B5EF4-FFF2-40B4-BE49-F238E27FC236}">
                <a16:creationId xmlns:a16="http://schemas.microsoft.com/office/drawing/2014/main" id="{7DEA0ADF-5C04-49CC-88BB-980B7A5F7A24}"/>
              </a:ext>
            </a:extLst>
          </p:cNvPr>
          <p:cNvGraphicFramePr>
            <a:graphicFrameLocks noGrp="1"/>
          </p:cNvGraphicFramePr>
          <p:nvPr>
            <p:extLst>
              <p:ext uri="{D42A27DB-BD31-4B8C-83A1-F6EECF244321}">
                <p14:modId xmlns:p14="http://schemas.microsoft.com/office/powerpoint/2010/main" val="453898715"/>
              </p:ext>
            </p:extLst>
          </p:nvPr>
        </p:nvGraphicFramePr>
        <p:xfrm>
          <a:off x="507205" y="4759278"/>
          <a:ext cx="6480449" cy="1310640"/>
        </p:xfrm>
        <a:graphic>
          <a:graphicData uri="http://schemas.openxmlformats.org/drawingml/2006/table">
            <a:tbl>
              <a:tblPr firstRow="1" bandRow="1">
                <a:tableStyleId>{5C22544A-7EE6-4342-B048-85BDC9FD1C3A}</a:tableStyleId>
              </a:tblPr>
              <a:tblGrid>
                <a:gridCol w="6480449">
                  <a:extLst>
                    <a:ext uri="{9D8B030D-6E8A-4147-A177-3AD203B41FA5}">
                      <a16:colId xmlns:a16="http://schemas.microsoft.com/office/drawing/2014/main" val="1950123317"/>
                    </a:ext>
                  </a:extLst>
                </a:gridCol>
              </a:tblGrid>
              <a:tr h="1028700">
                <a:tc>
                  <a:txBody>
                    <a:bodyPr/>
                    <a:lstStyle/>
                    <a:p>
                      <a:r>
                        <a:rPr lang="pt-BR" sz="1600" b="1" kern="1200" dirty="0">
                          <a:solidFill>
                            <a:schemeClr val="lt1"/>
                          </a:solidFill>
                          <a:effectLst/>
                          <a:latin typeface="+mn-lt"/>
                          <a:ea typeface="+mn-ea"/>
                          <a:cs typeface="+mn-cs"/>
                        </a:rPr>
                        <a:t>Art. 483 – </a:t>
                      </a:r>
                      <a:r>
                        <a:rPr lang="pt-BR" sz="1600" b="0" kern="1200" dirty="0">
                          <a:solidFill>
                            <a:schemeClr val="lt1"/>
                          </a:solidFill>
                          <a:effectLst/>
                          <a:latin typeface="+mn-lt"/>
                          <a:ea typeface="+mn-ea"/>
                          <a:cs typeface="+mn-cs"/>
                        </a:rPr>
                        <a:t>O empregado poderá considerar rescindido o contrato e pleitear a devida indenização quando:</a:t>
                      </a:r>
                    </a:p>
                    <a:p>
                      <a:endParaRPr lang="pt-BR" sz="1600" b="1" kern="1200" dirty="0">
                        <a:solidFill>
                          <a:schemeClr val="lt1"/>
                        </a:solidFill>
                        <a:effectLst/>
                        <a:latin typeface="+mn-lt"/>
                        <a:ea typeface="+mn-ea"/>
                        <a:cs typeface="+mn-cs"/>
                      </a:endParaRPr>
                    </a:p>
                    <a:p>
                      <a:r>
                        <a:rPr lang="pt-BR" sz="1600" b="1" kern="1200" dirty="0">
                          <a:solidFill>
                            <a:schemeClr val="lt1"/>
                          </a:solidFill>
                          <a:effectLst/>
                          <a:latin typeface="+mn-lt"/>
                          <a:ea typeface="+mn-ea"/>
                          <a:cs typeface="+mn-cs"/>
                        </a:rPr>
                        <a:t>e) </a:t>
                      </a:r>
                      <a:r>
                        <a:rPr lang="pt-BR" sz="1600" b="0" u="none" kern="1200" dirty="0">
                          <a:solidFill>
                            <a:schemeClr val="lt1"/>
                          </a:solidFill>
                          <a:effectLst/>
                          <a:latin typeface="+mn-lt"/>
                          <a:ea typeface="+mn-ea"/>
                          <a:cs typeface="+mn-cs"/>
                        </a:rPr>
                        <a:t>praticar o empregador ou seus prepostos, contra ele ou pessoas de sua família, </a:t>
                      </a:r>
                      <a:r>
                        <a:rPr lang="pt-BR" sz="1600" b="0" u="sng" kern="1200" dirty="0">
                          <a:solidFill>
                            <a:schemeClr val="lt1"/>
                          </a:solidFill>
                          <a:effectLst/>
                          <a:latin typeface="+mn-lt"/>
                          <a:ea typeface="+mn-ea"/>
                          <a:cs typeface="+mn-cs"/>
                        </a:rPr>
                        <a:t>ato lesivo da honra e boa fama</a:t>
                      </a:r>
                      <a:r>
                        <a:rPr lang="pt-BR" sz="1600" b="0" u="none" kern="1200" dirty="0">
                          <a:solidFill>
                            <a:schemeClr val="lt1"/>
                          </a:solidFill>
                          <a:effectLst/>
                          <a:latin typeface="+mn-lt"/>
                          <a:ea typeface="+mn-ea"/>
                          <a:cs typeface="+mn-cs"/>
                        </a:rPr>
                        <a:t>;</a:t>
                      </a:r>
                      <a:endParaRPr lang="pt-BR" sz="1600" dirty="0"/>
                    </a:p>
                  </a:txBody>
                  <a:tcPr>
                    <a:solidFill>
                      <a:srgbClr val="306967"/>
                    </a:solidFill>
                  </a:tcPr>
                </a:tc>
                <a:extLst>
                  <a:ext uri="{0D108BD9-81ED-4DB2-BD59-A6C34878D82A}">
                    <a16:rowId xmlns:a16="http://schemas.microsoft.com/office/drawing/2014/main" val="411308138"/>
                  </a:ext>
                </a:extLst>
              </a:tr>
            </a:tbl>
          </a:graphicData>
        </a:graphic>
      </p:graphicFrame>
    </p:spTree>
    <p:extLst>
      <p:ext uri="{BB962C8B-B14F-4D97-AF65-F5344CB8AC3E}">
        <p14:creationId xmlns:p14="http://schemas.microsoft.com/office/powerpoint/2010/main" val="13207378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61FF325F-7991-4EC3-8051-707D07009A3B}"/>
              </a:ext>
            </a:extLst>
          </p:cNvPr>
          <p:cNvSpPr txBox="1"/>
          <p:nvPr/>
        </p:nvSpPr>
        <p:spPr>
          <a:xfrm>
            <a:off x="244056" y="1041901"/>
            <a:ext cx="6129445" cy="3442033"/>
          </a:xfrm>
          <a:prstGeom prst="rect">
            <a:avLst/>
          </a:prstGeom>
          <a:noFill/>
        </p:spPr>
        <p:txBody>
          <a:bodyPr wrap="square">
            <a:spAutoFit/>
          </a:bodyPr>
          <a:lstStyle/>
          <a:p>
            <a:pPr algn="just">
              <a:lnSpc>
                <a:spcPct val="115000"/>
              </a:lnSpc>
              <a:spcAft>
                <a:spcPts val="1000"/>
              </a:spcAft>
            </a:pPr>
            <a:r>
              <a:rPr lang="pt-BR" sz="2400" dirty="0">
                <a:effectLst/>
                <a:ea typeface="Calibri" panose="020F0502020204030204" pitchFamily="34" charset="0"/>
                <a:cs typeface="Times New Roman" panose="02020603050405020304" pitchFamily="18" charset="0"/>
              </a:rPr>
              <a:t> </a:t>
            </a:r>
            <a:r>
              <a:rPr lang="pt-BR" sz="2000" dirty="0">
                <a:effectLst/>
                <a:ea typeface="Calibri" panose="020F0502020204030204" pitchFamily="34" charset="0"/>
                <a:cs typeface="Times New Roman" panose="02020603050405020304" pitchFamily="18" charset="0"/>
              </a:rPr>
              <a:t>DANO MORAL INDEVIDO. </a:t>
            </a:r>
          </a:p>
          <a:p>
            <a:pPr algn="just">
              <a:lnSpc>
                <a:spcPct val="115000"/>
              </a:lnSpc>
              <a:spcAft>
                <a:spcPts val="1000"/>
              </a:spcAft>
            </a:pPr>
            <a:r>
              <a:rPr lang="pt-BR" sz="2000" dirty="0">
                <a:effectLst/>
                <a:ea typeface="Calibri" panose="020F0502020204030204" pitchFamily="34" charset="0"/>
                <a:cs typeface="Times New Roman" panose="02020603050405020304" pitchFamily="18" charset="0"/>
              </a:rPr>
              <a:t>“Não configura ato lesivo à honra e à boa fama da empregadora, conforme art. 482, k, da </a:t>
            </a:r>
            <a:r>
              <a:rPr lang="pt-BR" sz="2000" dirty="0" err="1">
                <a:effectLst/>
                <a:ea typeface="Calibri" panose="020F0502020204030204" pitchFamily="34" charset="0"/>
                <a:cs typeface="Times New Roman" panose="02020603050405020304" pitchFamily="18" charset="0"/>
              </a:rPr>
              <a:t>clt</a:t>
            </a:r>
            <a:r>
              <a:rPr lang="pt-BR" sz="2000" dirty="0">
                <a:effectLst/>
                <a:ea typeface="Calibri" panose="020F0502020204030204" pitchFamily="34" charset="0"/>
                <a:cs typeface="Times New Roman" panose="02020603050405020304" pitchFamily="18" charset="0"/>
              </a:rPr>
              <a:t>, </a:t>
            </a:r>
            <a:r>
              <a:rPr lang="pt-BR" sz="2000" u="sng" dirty="0">
                <a:effectLst/>
                <a:ea typeface="Calibri" panose="020F0502020204030204" pitchFamily="34" charset="0"/>
                <a:cs typeface="Times New Roman" panose="02020603050405020304" pitchFamily="18" charset="0"/>
              </a:rPr>
              <a:t>comentários genéricos feitos pelo empregado, em sua página pessoal no </a:t>
            </a:r>
            <a:r>
              <a:rPr lang="pt-BR" sz="2000" u="sng" dirty="0" err="1">
                <a:effectLst/>
                <a:ea typeface="Calibri" panose="020F0502020204030204" pitchFamily="34" charset="0"/>
                <a:cs typeface="Times New Roman" panose="02020603050405020304" pitchFamily="18" charset="0"/>
              </a:rPr>
              <a:t>facebook</a:t>
            </a:r>
            <a:r>
              <a:rPr lang="pt-BR" sz="2000" u="sng" dirty="0">
                <a:effectLst/>
                <a:ea typeface="Calibri" panose="020F0502020204030204" pitchFamily="34" charset="0"/>
                <a:cs typeface="Times New Roman" panose="02020603050405020304" pitchFamily="18" charset="0"/>
              </a:rPr>
              <a:t>, sem qualquer referência à empresa</a:t>
            </a:r>
            <a:r>
              <a:rPr lang="pt-BR" sz="2000" dirty="0">
                <a:effectLst/>
                <a:ea typeface="Calibri" panose="020F0502020204030204" pitchFamily="34" charset="0"/>
                <a:cs typeface="Times New Roman" panose="02020603050405020304" pitchFamily="18" charset="0"/>
              </a:rPr>
              <a:t>. </a:t>
            </a:r>
            <a:r>
              <a:rPr lang="pt-BR" dirty="0">
                <a:solidFill>
                  <a:schemeClr val="accent2">
                    <a:lumMod val="20000"/>
                    <a:lumOff val="80000"/>
                  </a:schemeClr>
                </a:solidFill>
                <a:effectLst/>
                <a:ea typeface="Calibri" panose="020F0502020204030204" pitchFamily="34" charset="0"/>
                <a:cs typeface="Times New Roman" panose="02020603050405020304" pitchFamily="18" charset="0"/>
              </a:rPr>
              <a:t>(TRT-1. RO 00100457320145010243. </a:t>
            </a:r>
            <a:r>
              <a:rPr lang="pt-BR" dirty="0" err="1">
                <a:solidFill>
                  <a:schemeClr val="accent2">
                    <a:lumMod val="20000"/>
                    <a:lumOff val="80000"/>
                  </a:schemeClr>
                </a:solidFill>
                <a:effectLst/>
                <a:ea typeface="Calibri" panose="020F0502020204030204" pitchFamily="34" charset="0"/>
                <a:cs typeface="Times New Roman" panose="02020603050405020304" pitchFamily="18" charset="0"/>
              </a:rPr>
              <a:t>Julg</a:t>
            </a:r>
            <a:r>
              <a:rPr lang="pt-BR" dirty="0">
                <a:solidFill>
                  <a:schemeClr val="accent2">
                    <a:lumMod val="20000"/>
                    <a:lumOff val="80000"/>
                  </a:schemeClr>
                </a:solidFill>
                <a:effectLst/>
                <a:ea typeface="Calibri" panose="020F0502020204030204" pitchFamily="34" charset="0"/>
                <a:cs typeface="Times New Roman" panose="02020603050405020304" pitchFamily="18" charset="0"/>
              </a:rPr>
              <a:t>: 04/07/2016)</a:t>
            </a:r>
          </a:p>
          <a:p>
            <a:pPr algn="just">
              <a:lnSpc>
                <a:spcPct val="115000"/>
              </a:lnSpc>
              <a:spcAft>
                <a:spcPts val="1000"/>
              </a:spcAft>
            </a:pPr>
            <a:endParaRPr lang="pt-BR" sz="3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3188419"/>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671629E4-259E-4B30-A66C-055D1A696003}"/>
              </a:ext>
            </a:extLst>
          </p:cNvPr>
          <p:cNvSpPr txBox="1"/>
          <p:nvPr/>
        </p:nvSpPr>
        <p:spPr>
          <a:xfrm>
            <a:off x="577145" y="1245041"/>
            <a:ext cx="9922670" cy="4657685"/>
          </a:xfrm>
          <a:prstGeom prst="rect">
            <a:avLst/>
          </a:prstGeom>
          <a:noFill/>
        </p:spPr>
        <p:txBody>
          <a:bodyPr wrap="square">
            <a:spAutoFit/>
          </a:bodyPr>
          <a:lstStyle/>
          <a:p>
            <a:pPr algn="just">
              <a:lnSpc>
                <a:spcPct val="115000"/>
              </a:lnSpc>
              <a:spcAft>
                <a:spcPts val="1000"/>
              </a:spcAft>
            </a:pPr>
            <a:r>
              <a:rPr lang="pt-BR" sz="2400" b="1" dirty="0">
                <a:solidFill>
                  <a:srgbClr val="FFFF00"/>
                </a:solidFill>
                <a:effectLst/>
                <a:ea typeface="Calibri" panose="020F0502020204030204" pitchFamily="34" charset="0"/>
                <a:cs typeface="Times New Roman" panose="02020603050405020304" pitchFamily="18" charset="0"/>
              </a:rPr>
              <a:t>PRINCÍPIOS DA JUSTA CAUSA:</a:t>
            </a:r>
          </a:p>
          <a:p>
            <a:pPr algn="just">
              <a:lnSpc>
                <a:spcPct val="115000"/>
              </a:lnSpc>
              <a:spcAft>
                <a:spcPts val="1000"/>
              </a:spcAft>
            </a:pPr>
            <a:endParaRPr lang="pt-BR" sz="2400" dirty="0">
              <a:effectLst/>
              <a:ea typeface="Calibri" panose="020F0502020204030204" pitchFamily="34" charset="0"/>
              <a:cs typeface="Times New Roman" panose="02020603050405020304" pitchFamily="18" charset="0"/>
            </a:endParaRPr>
          </a:p>
          <a:p>
            <a:pPr marL="342900" indent="-342900">
              <a:lnSpc>
                <a:spcPct val="115000"/>
              </a:lnSpc>
              <a:spcAft>
                <a:spcPts val="1000"/>
              </a:spcAft>
              <a:buFont typeface="Arial" panose="020B0604020202020204" pitchFamily="34" charset="0"/>
              <a:buChar char="•"/>
            </a:pPr>
            <a:r>
              <a:rPr lang="pt-BR" sz="2400" dirty="0">
                <a:effectLst/>
                <a:ea typeface="Calibri" panose="020F0502020204030204" pitchFamily="34" charset="0"/>
                <a:cs typeface="Times New Roman" panose="02020603050405020304" pitchFamily="18" charset="0"/>
              </a:rPr>
              <a:t>nexo causal </a:t>
            </a:r>
          </a:p>
          <a:p>
            <a:pPr marL="342900" indent="-342900">
              <a:lnSpc>
                <a:spcPct val="115000"/>
              </a:lnSpc>
              <a:spcAft>
                <a:spcPts val="1000"/>
              </a:spcAft>
              <a:buFont typeface="Arial" panose="020B0604020202020204" pitchFamily="34" charset="0"/>
              <a:buChar char="•"/>
            </a:pPr>
            <a:r>
              <a:rPr lang="pt-BR" sz="2400" dirty="0">
                <a:effectLst/>
                <a:ea typeface="Calibri" panose="020F0502020204030204" pitchFamily="34" charset="0"/>
                <a:cs typeface="Times New Roman" panose="02020603050405020304" pitchFamily="18" charset="0"/>
              </a:rPr>
              <a:t>imediatidade </a:t>
            </a:r>
            <a:r>
              <a:rPr lang="pt-BR" sz="2000" dirty="0">
                <a:effectLst/>
                <a:ea typeface="Calibri" panose="020F0502020204030204" pitchFamily="34" charset="0"/>
                <a:cs typeface="Times New Roman" panose="02020603050405020304" pitchFamily="18" charset="0"/>
              </a:rPr>
              <a:t>(perdão)</a:t>
            </a:r>
          </a:p>
          <a:p>
            <a:pPr marL="342900" indent="-342900">
              <a:lnSpc>
                <a:spcPct val="115000"/>
              </a:lnSpc>
              <a:spcAft>
                <a:spcPts val="1000"/>
              </a:spcAft>
              <a:buFont typeface="Arial" panose="020B0604020202020204" pitchFamily="34" charset="0"/>
              <a:buChar char="•"/>
            </a:pPr>
            <a:r>
              <a:rPr lang="pt-BR" sz="2400" dirty="0">
                <a:effectLst/>
                <a:ea typeface="Calibri" panose="020F0502020204030204" pitchFamily="34" charset="0"/>
                <a:cs typeface="Times New Roman" panose="02020603050405020304" pitchFamily="18" charset="0"/>
              </a:rPr>
              <a:t>proporcionalidade </a:t>
            </a:r>
            <a:r>
              <a:rPr lang="pt-BR" sz="2000" dirty="0">
                <a:effectLst/>
                <a:ea typeface="Calibri" panose="020F0502020204030204" pitchFamily="34" charset="0"/>
                <a:cs typeface="Times New Roman" panose="02020603050405020304" pitchFamily="18" charset="0"/>
              </a:rPr>
              <a:t>(rigor e </a:t>
            </a:r>
            <a:r>
              <a:rPr lang="pt-BR" sz="2000" i="1" dirty="0">
                <a:effectLst/>
                <a:ea typeface="Calibri" panose="020F0502020204030204" pitchFamily="34" charset="0"/>
                <a:cs typeface="Times New Roman" panose="02020603050405020304" pitchFamily="18" charset="0"/>
              </a:rPr>
              <a:t>bis in idem</a:t>
            </a:r>
            <a:r>
              <a:rPr lang="pt-BR" sz="2000" dirty="0">
                <a:effectLst/>
                <a:ea typeface="Calibri" panose="020F0502020204030204" pitchFamily="34" charset="0"/>
                <a:cs typeface="Times New Roman" panose="02020603050405020304" pitchFamily="18" charset="0"/>
              </a:rPr>
              <a:t>)</a:t>
            </a:r>
          </a:p>
          <a:p>
            <a:pPr>
              <a:lnSpc>
                <a:spcPct val="115000"/>
              </a:lnSpc>
              <a:spcAft>
                <a:spcPts val="1000"/>
              </a:spcAft>
            </a:pPr>
            <a:endParaRPr lang="pt-BR" sz="2000" dirty="0">
              <a:effectLst/>
              <a:ea typeface="Calibri" panose="020F0502020204030204" pitchFamily="34" charset="0"/>
              <a:cs typeface="Times New Roman" panose="02020603050405020304" pitchFamily="18" charset="0"/>
            </a:endParaRPr>
          </a:p>
          <a:p>
            <a:pPr marL="3543300" lvl="7" indent="-342900">
              <a:lnSpc>
                <a:spcPct val="115000"/>
              </a:lnSpc>
              <a:spcAft>
                <a:spcPts val="1000"/>
              </a:spcAft>
              <a:buFont typeface="Arial" panose="020B0604020202020204" pitchFamily="34" charset="0"/>
              <a:buChar char="•"/>
            </a:pPr>
            <a:r>
              <a:rPr lang="pt-BR" sz="2000" dirty="0">
                <a:solidFill>
                  <a:schemeClr val="accent2">
                    <a:lumMod val="20000"/>
                    <a:lumOff val="80000"/>
                  </a:schemeClr>
                </a:solidFill>
                <a:effectLst/>
                <a:ea typeface="Calibri" panose="020F0502020204030204" pitchFamily="34" charset="0"/>
                <a:cs typeface="Times New Roman" panose="02020603050405020304" pitchFamily="18" charset="0"/>
              </a:rPr>
              <a:t>advertência</a:t>
            </a:r>
          </a:p>
          <a:p>
            <a:pPr marL="3543300" lvl="7" indent="-342900">
              <a:lnSpc>
                <a:spcPct val="115000"/>
              </a:lnSpc>
              <a:spcAft>
                <a:spcPts val="1000"/>
              </a:spcAft>
              <a:buFont typeface="Arial" panose="020B0604020202020204" pitchFamily="34" charset="0"/>
              <a:buChar char="•"/>
            </a:pPr>
            <a:r>
              <a:rPr lang="pt-BR" sz="2000" dirty="0">
                <a:solidFill>
                  <a:schemeClr val="accent2">
                    <a:lumMod val="20000"/>
                    <a:lumOff val="80000"/>
                  </a:schemeClr>
                </a:solidFill>
                <a:effectLst/>
                <a:ea typeface="Calibri" panose="020F0502020204030204" pitchFamily="34" charset="0"/>
                <a:cs typeface="Times New Roman" panose="02020603050405020304" pitchFamily="18" charset="0"/>
              </a:rPr>
              <a:t>suspensão </a:t>
            </a:r>
          </a:p>
          <a:p>
            <a:pPr marL="3543300" lvl="7" indent="-342900">
              <a:lnSpc>
                <a:spcPct val="115000"/>
              </a:lnSpc>
              <a:spcAft>
                <a:spcPts val="1000"/>
              </a:spcAft>
              <a:buFont typeface="Arial" panose="020B0604020202020204" pitchFamily="34" charset="0"/>
              <a:buChar char="•"/>
            </a:pPr>
            <a:r>
              <a:rPr lang="pt-BR" sz="2000" dirty="0">
                <a:solidFill>
                  <a:schemeClr val="accent2">
                    <a:lumMod val="20000"/>
                    <a:lumOff val="80000"/>
                  </a:schemeClr>
                </a:solidFill>
                <a:effectLst/>
                <a:ea typeface="Calibri" panose="020F0502020204030204" pitchFamily="34" charset="0"/>
                <a:cs typeface="Times New Roman" panose="02020603050405020304" pitchFamily="18" charset="0"/>
              </a:rPr>
              <a:t>resolução</a:t>
            </a:r>
          </a:p>
        </p:txBody>
      </p:sp>
      <p:pic>
        <p:nvPicPr>
          <p:cNvPr id="2" name="Imagem 1">
            <a:extLst>
              <a:ext uri="{FF2B5EF4-FFF2-40B4-BE49-F238E27FC236}">
                <a16:creationId xmlns:a16="http://schemas.microsoft.com/office/drawing/2014/main" id="{3C44D65E-83A9-452F-952F-5A4B52C5EC42}"/>
              </a:ext>
            </a:extLst>
          </p:cNvPr>
          <p:cNvPicPr>
            <a:picLocks noChangeAspect="1"/>
          </p:cNvPicPr>
          <p:nvPr/>
        </p:nvPicPr>
        <p:blipFill>
          <a:blip r:embed="rId2"/>
          <a:stretch>
            <a:fillRect/>
          </a:stretch>
        </p:blipFill>
        <p:spPr>
          <a:xfrm>
            <a:off x="988403" y="4121624"/>
            <a:ext cx="1832238" cy="2326943"/>
          </a:xfrm>
          <a:prstGeom prst="rect">
            <a:avLst/>
          </a:prstGeom>
        </p:spPr>
      </p:pic>
    </p:spTree>
    <p:extLst>
      <p:ext uri="{BB962C8B-B14F-4D97-AF65-F5344CB8AC3E}">
        <p14:creationId xmlns:p14="http://schemas.microsoft.com/office/powerpoint/2010/main" val="25159160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0818AFF7-2B50-43DD-8D29-9E21FF4EEDCF}"/>
              </a:ext>
            </a:extLst>
          </p:cNvPr>
          <p:cNvSpPr txBox="1"/>
          <p:nvPr/>
        </p:nvSpPr>
        <p:spPr>
          <a:xfrm>
            <a:off x="249381" y="324706"/>
            <a:ext cx="8042564" cy="5863978"/>
          </a:xfrm>
          <a:prstGeom prst="rect">
            <a:avLst/>
          </a:prstGeom>
          <a:noFill/>
        </p:spPr>
        <p:txBody>
          <a:bodyPr wrap="square">
            <a:spAutoFit/>
          </a:bodyPr>
          <a:lstStyle/>
          <a:p>
            <a:pPr algn="just">
              <a:lnSpc>
                <a:spcPct val="115000"/>
              </a:lnSpc>
              <a:spcAft>
                <a:spcPts val="1000"/>
              </a:spcAft>
            </a:pPr>
            <a:r>
              <a:rPr lang="pt-BR" sz="2200" dirty="0">
                <a:solidFill>
                  <a:schemeClr val="accent2">
                    <a:lumMod val="20000"/>
                    <a:lumOff val="80000"/>
                  </a:schemeClr>
                </a:solidFill>
                <a:effectLst/>
                <a:ea typeface="Calibri" panose="020F0502020204030204" pitchFamily="34" charset="0"/>
                <a:cs typeface="Times New Roman" panose="02020603050405020304" pitchFamily="18" charset="0"/>
              </a:rPr>
              <a:t>JUSTA CAUSA -  CRITICA À EMPRESA. COMENTÁRIO NA INTERNET </a:t>
            </a:r>
            <a:r>
              <a:rPr lang="pt-BR" sz="2200" dirty="0">
                <a:effectLst/>
                <a:ea typeface="Calibri" panose="020F0502020204030204" pitchFamily="34" charset="0"/>
                <a:cs typeface="Times New Roman" panose="02020603050405020304" pitchFamily="18" charset="0"/>
              </a:rPr>
              <a:t>-  </a:t>
            </a:r>
          </a:p>
          <a:p>
            <a:pPr algn="just">
              <a:lnSpc>
                <a:spcPct val="115000"/>
              </a:lnSpc>
              <a:spcAft>
                <a:spcPts val="1000"/>
              </a:spcAft>
            </a:pPr>
            <a:r>
              <a:rPr lang="pt-BR" sz="2000" dirty="0">
                <a:effectLst/>
                <a:ea typeface="Calibri" panose="020F0502020204030204" pitchFamily="34" charset="0"/>
                <a:cs typeface="Times New Roman" panose="02020603050405020304" pitchFamily="18" charset="0"/>
              </a:rPr>
              <a:t>Portanto, quando se fala em justa causa e pena disciplinar, quer-se referir ao sentido da importância e intensidade na prática da infração, que é verificada através da </a:t>
            </a:r>
            <a:r>
              <a:rPr lang="pt-BR" sz="2000" u="sng" dirty="0">
                <a:effectLst/>
                <a:ea typeface="Calibri" panose="020F0502020204030204" pitchFamily="34" charset="0"/>
                <a:cs typeface="Times New Roman" panose="02020603050405020304" pitchFamily="18" charset="0"/>
              </a:rPr>
              <a:t>proporcionalidade entre ato faltoso e a punição; </a:t>
            </a:r>
            <a:r>
              <a:rPr lang="pt-BR" sz="2000" i="1" u="sng" dirty="0">
                <a:effectLst/>
                <a:ea typeface="Calibri" panose="020F0502020204030204" pitchFamily="34" charset="0"/>
                <a:cs typeface="Times New Roman" panose="02020603050405020304" pitchFamily="18" charset="0"/>
              </a:rPr>
              <a:t>non bis in idem</a:t>
            </a:r>
            <a:r>
              <a:rPr lang="pt-BR" sz="2000" u="sng" dirty="0">
                <a:effectLst/>
                <a:ea typeface="Calibri" panose="020F0502020204030204" pitchFamily="34" charset="0"/>
                <a:cs typeface="Times New Roman" panose="02020603050405020304" pitchFamily="18" charset="0"/>
              </a:rPr>
              <a:t>; arrependimento útil e avaliação da gravidade</a:t>
            </a:r>
            <a:r>
              <a:rPr lang="pt-BR" sz="2000" dirty="0">
                <a:effectLst/>
                <a:ea typeface="Calibri" panose="020F0502020204030204" pitchFamily="34" charset="0"/>
                <a:cs typeface="Times New Roman" panose="02020603050405020304" pitchFamily="18" charset="0"/>
              </a:rPr>
              <a:t>. Ao demitir por JC o empregado que teceu críticas à conduta empresarial em site de informação na internet, sem observância da necessária </a:t>
            </a:r>
            <a:r>
              <a:rPr lang="pt-BR" sz="2000" u="sng" dirty="0">
                <a:effectLst/>
                <a:ea typeface="Calibri" panose="020F0502020204030204" pitchFamily="34" charset="0"/>
                <a:cs typeface="Times New Roman" panose="02020603050405020304" pitchFamily="18" charset="0"/>
              </a:rPr>
              <a:t>gradação da pena</a:t>
            </a:r>
            <a:r>
              <a:rPr lang="pt-BR" sz="2000" dirty="0">
                <a:effectLst/>
                <a:ea typeface="Calibri" panose="020F0502020204030204" pitchFamily="34" charset="0"/>
                <a:cs typeface="Times New Roman" panose="02020603050405020304" pitchFamily="18" charset="0"/>
              </a:rPr>
              <a:t>, a </a:t>
            </a:r>
            <a:r>
              <a:rPr lang="pt-BR" sz="2000" dirty="0" err="1">
                <a:effectLst/>
                <a:ea typeface="Calibri" panose="020F0502020204030204" pitchFamily="34" charset="0"/>
                <a:cs typeface="Times New Roman" panose="02020603050405020304" pitchFamily="18" charset="0"/>
              </a:rPr>
              <a:t>Rcda</a:t>
            </a:r>
            <a:r>
              <a:rPr lang="pt-BR" sz="2000" dirty="0">
                <a:effectLst/>
                <a:ea typeface="Calibri" panose="020F0502020204030204" pitchFamily="34" charset="0"/>
                <a:cs typeface="Times New Roman" panose="02020603050405020304" pitchFamily="18" charset="0"/>
              </a:rPr>
              <a:t> exerceu seus poderes empresariais de forma autoritária, ilegal e desproporcional. </a:t>
            </a:r>
            <a:r>
              <a:rPr lang="pt-BR" sz="2000" dirty="0">
                <a:solidFill>
                  <a:schemeClr val="accent2">
                    <a:lumMod val="20000"/>
                    <a:lumOff val="80000"/>
                  </a:schemeClr>
                </a:solidFill>
                <a:effectLst/>
                <a:ea typeface="Calibri" panose="020F0502020204030204" pitchFamily="34" charset="0"/>
                <a:cs typeface="Times New Roman" panose="02020603050405020304" pitchFamily="18" charset="0"/>
              </a:rPr>
              <a:t>(</a:t>
            </a:r>
            <a:r>
              <a:rPr lang="pt-BR" sz="2000" b="1" dirty="0">
                <a:solidFill>
                  <a:schemeClr val="accent2">
                    <a:lumMod val="20000"/>
                    <a:lumOff val="80000"/>
                  </a:schemeClr>
                </a:solidFill>
                <a:effectLst/>
                <a:ea typeface="Calibri" panose="020F0502020204030204" pitchFamily="34" charset="0"/>
                <a:cs typeface="Times New Roman" panose="02020603050405020304" pitchFamily="18" charset="0"/>
              </a:rPr>
              <a:t>TST</a:t>
            </a:r>
            <a:r>
              <a:rPr lang="pt-BR" sz="2000" dirty="0">
                <a:solidFill>
                  <a:schemeClr val="accent2">
                    <a:lumMod val="20000"/>
                    <a:lumOff val="80000"/>
                  </a:schemeClr>
                </a:solidFill>
                <a:effectLst/>
                <a:ea typeface="Calibri" panose="020F0502020204030204" pitchFamily="34" charset="0"/>
                <a:cs typeface="Times New Roman" panose="02020603050405020304" pitchFamily="18" charset="0"/>
              </a:rPr>
              <a:t>, RR-207400-63.2009.5.02.0203, 2ª T., DEJT 16/09/2016)</a:t>
            </a:r>
            <a:endParaRPr lang="pt-BR" sz="2000" dirty="0">
              <a:effectLst/>
              <a:ea typeface="Calibri" panose="020F0502020204030204" pitchFamily="34" charset="0"/>
              <a:cs typeface="Times New Roman" panose="02020603050405020304" pitchFamily="18" charset="0"/>
            </a:endParaRPr>
          </a:p>
          <a:p>
            <a:pPr algn="just">
              <a:lnSpc>
                <a:spcPct val="115000"/>
              </a:lnSpc>
              <a:spcAft>
                <a:spcPts val="1000"/>
              </a:spcAft>
            </a:pPr>
            <a:endParaRPr lang="pt-BR" sz="2400"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pt-BR" i="1" dirty="0">
                <a:solidFill>
                  <a:srgbClr val="FFC000"/>
                </a:solidFill>
                <a:effectLst/>
                <a:ea typeface="Calibri" panose="020F0502020204030204" pitchFamily="34" charset="0"/>
                <a:cs typeface="Times New Roman" panose="02020603050405020304" pitchFamily="18" charset="0"/>
              </a:rPr>
              <a:t>(segue o dano moral do mesmo caso...)</a:t>
            </a:r>
          </a:p>
        </p:txBody>
      </p:sp>
    </p:spTree>
    <p:extLst>
      <p:ext uri="{BB962C8B-B14F-4D97-AF65-F5344CB8AC3E}">
        <p14:creationId xmlns:p14="http://schemas.microsoft.com/office/powerpoint/2010/main" val="2861246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6149717-7198-46E2-9A41-33968DA5E14F}"/>
              </a:ext>
            </a:extLst>
          </p:cNvPr>
          <p:cNvSpPr txBox="1"/>
          <p:nvPr/>
        </p:nvSpPr>
        <p:spPr>
          <a:xfrm>
            <a:off x="306530" y="422598"/>
            <a:ext cx="7393132" cy="6259086"/>
          </a:xfrm>
          <a:prstGeom prst="rect">
            <a:avLst/>
          </a:prstGeom>
          <a:noFill/>
        </p:spPr>
        <p:txBody>
          <a:bodyPr wrap="square">
            <a:spAutoFit/>
          </a:bodyPr>
          <a:lstStyle/>
          <a:p>
            <a:pPr algn="just">
              <a:lnSpc>
                <a:spcPct val="115000"/>
              </a:lnSpc>
              <a:spcAft>
                <a:spcPts val="1000"/>
              </a:spcAft>
            </a:pPr>
            <a:r>
              <a:rPr lang="pt-BR" sz="2300" dirty="0">
                <a:solidFill>
                  <a:schemeClr val="accent2">
                    <a:lumMod val="20000"/>
                    <a:lumOff val="80000"/>
                  </a:schemeClr>
                </a:solidFill>
                <a:effectLst/>
                <a:ea typeface="Calibri" panose="020F0502020204030204" pitchFamily="34" charset="0"/>
                <a:cs typeface="Times New Roman" panose="02020603050405020304" pitchFamily="18" charset="0"/>
              </a:rPr>
              <a:t>JUSTA CAUSA - INDENIZAÇÃO POR DANO MORAL </a:t>
            </a:r>
            <a:r>
              <a:rPr lang="pt-BR" sz="2300" dirty="0">
                <a:effectLst/>
                <a:ea typeface="Calibri" panose="020F0502020204030204" pitchFamily="34" charset="0"/>
                <a:cs typeface="Times New Roman" panose="02020603050405020304" pitchFamily="18" charset="0"/>
              </a:rPr>
              <a:t>– </a:t>
            </a:r>
          </a:p>
          <a:p>
            <a:pPr algn="just">
              <a:lnSpc>
                <a:spcPct val="115000"/>
              </a:lnSpc>
              <a:spcAft>
                <a:spcPts val="1000"/>
              </a:spcAft>
            </a:pPr>
            <a:r>
              <a:rPr lang="pt-BR" sz="2000" dirty="0">
                <a:effectLst/>
                <a:ea typeface="Calibri" panose="020F0502020204030204" pitchFamily="34" charset="0"/>
                <a:cs typeface="Times New Roman" panose="02020603050405020304" pitchFamily="18" charset="0"/>
              </a:rPr>
              <a:t>O ordenamento jurídico celetista prevê a demissão por JC, preconizando, assim, a dispensa em tais moldes dentro do poder diretivo do empregador. Por conseguinte, </a:t>
            </a:r>
            <a:r>
              <a:rPr lang="pt-BR" sz="2000" u="sng" dirty="0">
                <a:effectLst/>
                <a:ea typeface="Calibri" panose="020F0502020204030204" pitchFamily="34" charset="0"/>
                <a:cs typeface="Times New Roman" panose="02020603050405020304" pitchFamily="18" charset="0"/>
              </a:rPr>
              <a:t>não é apenas o fato de a empresa dispensar o empregado</a:t>
            </a:r>
            <a:r>
              <a:rPr lang="pt-BR" sz="2000" dirty="0">
                <a:effectLst/>
                <a:ea typeface="Calibri" panose="020F0502020204030204" pitchFamily="34" charset="0"/>
                <a:cs typeface="Times New Roman" panose="02020603050405020304" pitchFamily="18" charset="0"/>
              </a:rPr>
              <a:t>, mas a atitude abusiva no ato da dispensa que determinará a existência de lesão à honra e à imagem do trabalhador, que deve ser provada. No caso dos autos, é de clareza solar que </a:t>
            </a:r>
            <a:r>
              <a:rPr lang="pt-BR" sz="2000" u="sng" dirty="0">
                <a:effectLst/>
                <a:ea typeface="Calibri" panose="020F0502020204030204" pitchFamily="34" charset="0"/>
                <a:cs typeface="Times New Roman" panose="02020603050405020304" pitchFamily="18" charset="0"/>
              </a:rPr>
              <a:t>a atitude da Recorrida foi abusiva e ilícita</a:t>
            </a:r>
            <a:r>
              <a:rPr lang="pt-BR" sz="2000" dirty="0">
                <a:effectLst/>
                <a:ea typeface="Calibri" panose="020F0502020204030204" pitchFamily="34" charset="0"/>
                <a:cs typeface="Times New Roman" panose="02020603050405020304" pitchFamily="18" charset="0"/>
              </a:rPr>
              <a:t>, sendo evidentes os danos morais causados ao autor, eis que lhe </a:t>
            </a:r>
            <a:r>
              <a:rPr lang="pt-BR" sz="2000" u="sng" dirty="0">
                <a:effectLst/>
                <a:ea typeface="Calibri" panose="020F0502020204030204" pitchFamily="34" charset="0"/>
                <a:cs typeface="Times New Roman" panose="02020603050405020304" pitchFamily="18" charset="0"/>
              </a:rPr>
              <a:t>foi imputada injustamente a aplicação de penalidade máxima</a:t>
            </a:r>
            <a:r>
              <a:rPr lang="pt-BR" sz="2000" dirty="0">
                <a:effectLst/>
                <a:ea typeface="Calibri" panose="020F0502020204030204" pitchFamily="34" charset="0"/>
                <a:cs typeface="Times New Roman" panose="02020603050405020304" pitchFamily="18" charset="0"/>
              </a:rPr>
              <a:t>, afetando, certamente, seus atributos pessoais, como o bom nome, a boa fama, a reputação e a moral, tanto é que buscou a tutela do Estado. Portanto, resta caracterizada a afronta ao artigo 5º, X, CF. </a:t>
            </a:r>
            <a:r>
              <a:rPr lang="pt-BR" dirty="0">
                <a:solidFill>
                  <a:schemeClr val="accent2">
                    <a:lumMod val="20000"/>
                    <a:lumOff val="80000"/>
                  </a:schemeClr>
                </a:solidFill>
                <a:effectLst/>
                <a:ea typeface="Calibri" panose="020F0502020204030204" pitchFamily="34" charset="0"/>
                <a:cs typeface="Times New Roman" panose="02020603050405020304" pitchFamily="18" charset="0"/>
              </a:rPr>
              <a:t>(</a:t>
            </a:r>
            <a:r>
              <a:rPr lang="pt-BR" b="1" dirty="0">
                <a:solidFill>
                  <a:schemeClr val="accent2">
                    <a:lumMod val="20000"/>
                    <a:lumOff val="80000"/>
                  </a:schemeClr>
                </a:solidFill>
                <a:effectLst/>
                <a:ea typeface="Calibri" panose="020F0502020204030204" pitchFamily="34" charset="0"/>
                <a:cs typeface="Times New Roman" panose="02020603050405020304" pitchFamily="18" charset="0"/>
              </a:rPr>
              <a:t>TST</a:t>
            </a:r>
            <a:r>
              <a:rPr lang="pt-BR" dirty="0">
                <a:solidFill>
                  <a:schemeClr val="accent2">
                    <a:lumMod val="20000"/>
                    <a:lumOff val="80000"/>
                  </a:schemeClr>
                </a:solidFill>
                <a:effectLst/>
                <a:ea typeface="Calibri" panose="020F0502020204030204" pitchFamily="34" charset="0"/>
                <a:cs typeface="Times New Roman" panose="02020603050405020304" pitchFamily="18" charset="0"/>
              </a:rPr>
              <a:t>, RR-207400-63.2009.5.02.0203, 2ª T., DEJT 16/09/2016)</a:t>
            </a:r>
          </a:p>
        </p:txBody>
      </p:sp>
    </p:spTree>
    <p:extLst>
      <p:ext uri="{BB962C8B-B14F-4D97-AF65-F5344CB8AC3E}">
        <p14:creationId xmlns:p14="http://schemas.microsoft.com/office/powerpoint/2010/main" val="2993050994"/>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F27FE8F-AA42-47B8-B3DF-0850C3F0AE9D}"/>
              </a:ext>
            </a:extLst>
          </p:cNvPr>
          <p:cNvSpPr txBox="1"/>
          <p:nvPr/>
        </p:nvSpPr>
        <p:spPr>
          <a:xfrm>
            <a:off x="428625" y="368376"/>
            <a:ext cx="10315575" cy="2620269"/>
          </a:xfrm>
          <a:prstGeom prst="rect">
            <a:avLst/>
          </a:prstGeom>
          <a:noFill/>
        </p:spPr>
        <p:txBody>
          <a:bodyPr wrap="square">
            <a:spAutoFit/>
          </a:bodyPr>
          <a:lstStyle/>
          <a:p>
            <a:pPr>
              <a:lnSpc>
                <a:spcPct val="115000"/>
              </a:lnSpc>
              <a:spcAft>
                <a:spcPts val="1000"/>
              </a:spcAft>
            </a:pPr>
            <a:r>
              <a:rPr lang="pt-BR" sz="3600" b="1" dirty="0">
                <a:solidFill>
                  <a:srgbClr val="FFFF00"/>
                </a:solidFill>
                <a:effectLst/>
                <a:latin typeface="+mj-lt"/>
                <a:ea typeface="Calibri" panose="020F0502020204030204" pitchFamily="34" charset="0"/>
                <a:cs typeface="Times New Roman" panose="02020603050405020304" pitchFamily="18" charset="0"/>
              </a:rPr>
              <a:t>  Conduta </a:t>
            </a:r>
            <a:r>
              <a:rPr lang="pt-BR" sz="3600" b="1" dirty="0" err="1">
                <a:solidFill>
                  <a:srgbClr val="FFFF00"/>
                </a:solidFill>
                <a:effectLst/>
                <a:latin typeface="+mj-lt"/>
                <a:ea typeface="Calibri" panose="020F0502020204030204" pitchFamily="34" charset="0"/>
                <a:cs typeface="Times New Roman" panose="02020603050405020304" pitchFamily="18" charset="0"/>
              </a:rPr>
              <a:t>extralaboral</a:t>
            </a:r>
            <a:endParaRPr lang="pt-BR" sz="3600" b="1" dirty="0">
              <a:solidFill>
                <a:srgbClr val="FFFF00"/>
              </a:solidFill>
              <a:effectLst/>
              <a:latin typeface="+mj-lt"/>
              <a:ea typeface="Calibri" panose="020F0502020204030204" pitchFamily="34" charset="0"/>
              <a:cs typeface="Times New Roman" panose="02020603050405020304" pitchFamily="18" charset="0"/>
            </a:endParaRPr>
          </a:p>
          <a:p>
            <a:pPr>
              <a:lnSpc>
                <a:spcPct val="115000"/>
              </a:lnSpc>
              <a:spcAft>
                <a:spcPts val="1000"/>
              </a:spcAft>
            </a:pPr>
            <a:endParaRPr lang="pt-BR" sz="800" dirty="0">
              <a:effectLst/>
              <a:latin typeface="+mj-lt"/>
              <a:ea typeface="Calibri" panose="020F0502020204030204" pitchFamily="34" charset="0"/>
              <a:cs typeface="Times New Roman" panose="02020603050405020304" pitchFamily="18" charset="0"/>
            </a:endParaRPr>
          </a:p>
          <a:p>
            <a:pPr marL="342900" indent="-342900">
              <a:lnSpc>
                <a:spcPct val="115000"/>
              </a:lnSpc>
              <a:spcAft>
                <a:spcPts val="1000"/>
              </a:spcAft>
              <a:buFont typeface="Wingdings" panose="05000000000000000000" pitchFamily="2" charset="2"/>
              <a:buChar char="§"/>
            </a:pPr>
            <a:r>
              <a:rPr lang="pt-BR" sz="2400" dirty="0">
                <a:effectLst/>
                <a:latin typeface="+mj-lt"/>
                <a:ea typeface="Calibri" panose="020F0502020204030204" pitchFamily="34" charset="0"/>
                <a:cs typeface="Times New Roman" panose="02020603050405020304" pitchFamily="18" charset="0"/>
              </a:rPr>
              <a:t>eventos corporativos; irradiação do CT</a:t>
            </a:r>
          </a:p>
          <a:p>
            <a:pPr marL="342900" indent="-342900">
              <a:lnSpc>
                <a:spcPct val="115000"/>
              </a:lnSpc>
              <a:spcAft>
                <a:spcPts val="1000"/>
              </a:spcAft>
              <a:buFont typeface="Wingdings" panose="05000000000000000000" pitchFamily="2" charset="2"/>
              <a:buChar char="§"/>
            </a:pPr>
            <a:r>
              <a:rPr lang="pt-BR" sz="2400" dirty="0">
                <a:effectLst/>
                <a:latin typeface="+mj-lt"/>
                <a:ea typeface="Calibri" panose="020F0502020204030204" pitchFamily="34" charset="0"/>
                <a:cs typeface="Times New Roman" panose="02020603050405020304" pitchFamily="18" charset="0"/>
              </a:rPr>
              <a:t>liberdade de expressão x </a:t>
            </a:r>
            <a:r>
              <a:rPr lang="pt-BR" sz="2400" i="1" dirty="0">
                <a:effectLst/>
                <a:latin typeface="+mj-lt"/>
                <a:ea typeface="Calibri" panose="020F0502020204030204" pitchFamily="34" charset="0"/>
                <a:cs typeface="Times New Roman" panose="02020603050405020304" pitchFamily="18" charset="0"/>
              </a:rPr>
              <a:t>animus </a:t>
            </a:r>
            <a:r>
              <a:rPr lang="pt-BR" sz="2400" i="1" dirty="0" err="1">
                <a:effectLst/>
                <a:latin typeface="+mj-lt"/>
                <a:ea typeface="Calibri" panose="020F0502020204030204" pitchFamily="34" charset="0"/>
                <a:cs typeface="Times New Roman" panose="02020603050405020304" pitchFamily="18" charset="0"/>
              </a:rPr>
              <a:t>nocendi</a:t>
            </a:r>
            <a:endParaRPr lang="pt-BR" sz="2400" i="1" dirty="0">
              <a:effectLst/>
              <a:latin typeface="+mj-lt"/>
              <a:ea typeface="Calibri" panose="020F0502020204030204" pitchFamily="34" charset="0"/>
              <a:cs typeface="Times New Roman" panose="02020603050405020304" pitchFamily="18" charset="0"/>
            </a:endParaRPr>
          </a:p>
          <a:p>
            <a:pPr>
              <a:lnSpc>
                <a:spcPct val="115000"/>
              </a:lnSpc>
              <a:spcAft>
                <a:spcPts val="1000"/>
              </a:spcAft>
            </a:pPr>
            <a:endParaRPr lang="pt-BR" sz="2400" dirty="0">
              <a:effectLst/>
              <a:latin typeface="+mj-lt"/>
              <a:ea typeface="Calibri" panose="020F0502020204030204" pitchFamily="34" charset="0"/>
              <a:cs typeface="Times New Roman" panose="02020603050405020304" pitchFamily="18" charset="0"/>
            </a:endParaRPr>
          </a:p>
        </p:txBody>
      </p:sp>
      <p:pic>
        <p:nvPicPr>
          <p:cNvPr id="2" name="Imagem 1">
            <a:extLst>
              <a:ext uri="{FF2B5EF4-FFF2-40B4-BE49-F238E27FC236}">
                <a16:creationId xmlns:a16="http://schemas.microsoft.com/office/drawing/2014/main" id="{8DAE9AFE-D414-4270-A416-C90722BFE6C0}"/>
              </a:ext>
            </a:extLst>
          </p:cNvPr>
          <p:cNvPicPr>
            <a:picLocks noChangeAspect="1"/>
          </p:cNvPicPr>
          <p:nvPr/>
        </p:nvPicPr>
        <p:blipFill>
          <a:blip r:embed="rId2"/>
          <a:stretch>
            <a:fillRect/>
          </a:stretch>
        </p:blipFill>
        <p:spPr>
          <a:xfrm>
            <a:off x="987136" y="2684256"/>
            <a:ext cx="2849566" cy="1897811"/>
          </a:xfrm>
          <a:prstGeom prst="rect">
            <a:avLst/>
          </a:prstGeom>
        </p:spPr>
      </p:pic>
      <p:pic>
        <p:nvPicPr>
          <p:cNvPr id="4" name="Imagem 3">
            <a:extLst>
              <a:ext uri="{FF2B5EF4-FFF2-40B4-BE49-F238E27FC236}">
                <a16:creationId xmlns:a16="http://schemas.microsoft.com/office/drawing/2014/main" id="{ADCA80A7-84C5-473C-9F49-D923D585AEB6}"/>
              </a:ext>
            </a:extLst>
          </p:cNvPr>
          <p:cNvPicPr>
            <a:picLocks noChangeAspect="1"/>
          </p:cNvPicPr>
          <p:nvPr/>
        </p:nvPicPr>
        <p:blipFill>
          <a:blip r:embed="rId3"/>
          <a:stretch>
            <a:fillRect/>
          </a:stretch>
        </p:blipFill>
        <p:spPr>
          <a:xfrm>
            <a:off x="831273" y="4800579"/>
            <a:ext cx="6596444" cy="1993565"/>
          </a:xfrm>
          <a:prstGeom prst="rect">
            <a:avLst/>
          </a:prstGeom>
        </p:spPr>
      </p:pic>
    </p:spTree>
    <p:extLst>
      <p:ext uri="{BB962C8B-B14F-4D97-AF65-F5344CB8AC3E}">
        <p14:creationId xmlns:p14="http://schemas.microsoft.com/office/powerpoint/2010/main" val="31424480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6755C6AD-0A67-4F76-B2DE-28E61719C0E9}"/>
              </a:ext>
            </a:extLst>
          </p:cNvPr>
          <p:cNvSpPr txBox="1"/>
          <p:nvPr/>
        </p:nvSpPr>
        <p:spPr>
          <a:xfrm>
            <a:off x="257175" y="1071940"/>
            <a:ext cx="7917833" cy="5024965"/>
          </a:xfrm>
          <a:prstGeom prst="rect">
            <a:avLst/>
          </a:prstGeom>
          <a:noFill/>
        </p:spPr>
        <p:txBody>
          <a:bodyPr wrap="square">
            <a:spAutoFit/>
          </a:bodyPr>
          <a:lstStyle/>
          <a:p>
            <a:pPr algn="just">
              <a:lnSpc>
                <a:spcPct val="115000"/>
              </a:lnSpc>
              <a:spcAft>
                <a:spcPts val="1000"/>
              </a:spcAft>
            </a:pPr>
            <a:r>
              <a:rPr lang="pt-BR" sz="3200" dirty="0">
                <a:solidFill>
                  <a:srgbClr val="FFFF00"/>
                </a:solidFill>
                <a:effectLst/>
                <a:latin typeface="+mj-lt"/>
                <a:ea typeface="Calibri" panose="020F0502020204030204" pitchFamily="34" charset="0"/>
                <a:cs typeface="Times New Roman" panose="02020603050405020304" pitchFamily="18" charset="0"/>
              </a:rPr>
              <a:t>Organizações de tendência</a:t>
            </a:r>
          </a:p>
          <a:p>
            <a:pPr marL="342900" indent="-342900" algn="just">
              <a:lnSpc>
                <a:spcPct val="115000"/>
              </a:lnSpc>
              <a:spcAft>
                <a:spcPts val="1000"/>
              </a:spcAft>
              <a:buFont typeface="Wingdings" panose="05000000000000000000" pitchFamily="2" charset="2"/>
              <a:buChar char="§"/>
            </a:pPr>
            <a:r>
              <a:rPr lang="pt-BR" sz="2000" dirty="0">
                <a:effectLst/>
                <a:latin typeface="+mj-lt"/>
                <a:ea typeface="Calibri" panose="020F0502020204030204" pitchFamily="34" charset="0"/>
                <a:cs typeface="Times New Roman" panose="02020603050405020304" pitchFamily="18" charset="0"/>
              </a:rPr>
              <a:t>prestigia o pluralismo </a:t>
            </a:r>
          </a:p>
          <a:p>
            <a:pPr algn="just">
              <a:lnSpc>
                <a:spcPct val="115000"/>
              </a:lnSpc>
              <a:spcAft>
                <a:spcPts val="1000"/>
              </a:spcAft>
            </a:pPr>
            <a:r>
              <a:rPr lang="pt-BR" sz="2000" dirty="0">
                <a:latin typeface="+mj-lt"/>
                <a:ea typeface="Calibri" panose="020F0502020204030204" pitchFamily="34" charset="0"/>
                <a:cs typeface="Times New Roman" panose="02020603050405020304" pitchFamily="18" charset="0"/>
              </a:rPr>
              <a:t>    </a:t>
            </a:r>
            <a:r>
              <a:rPr lang="pt-BR" sz="2000" dirty="0">
                <a:effectLst/>
                <a:latin typeface="+mj-lt"/>
                <a:ea typeface="Calibri" panose="020F0502020204030204" pitchFamily="34" charset="0"/>
                <a:cs typeface="Times New Roman" panose="02020603050405020304" pitchFamily="18" charset="0"/>
              </a:rPr>
              <a:t>político, religioso e de classe (art. 1º, V; 5º.VI; 8º, CF)</a:t>
            </a:r>
          </a:p>
          <a:p>
            <a:pPr marL="342900" indent="-342900" algn="just">
              <a:lnSpc>
                <a:spcPct val="115000"/>
              </a:lnSpc>
              <a:spcAft>
                <a:spcPts val="1000"/>
              </a:spcAft>
              <a:buFont typeface="Wingdings" panose="05000000000000000000" pitchFamily="2" charset="2"/>
              <a:buChar char="§"/>
            </a:pPr>
            <a:endParaRPr lang="pt-BR" sz="2000" dirty="0">
              <a:effectLst/>
              <a:latin typeface="+mj-lt"/>
              <a:ea typeface="Calibri" panose="020F0502020204030204" pitchFamily="34" charset="0"/>
              <a:cs typeface="Times New Roman" panose="02020603050405020304" pitchFamily="18" charset="0"/>
            </a:endParaRPr>
          </a:p>
          <a:p>
            <a:pPr marL="285750" indent="-285750" algn="just">
              <a:lnSpc>
                <a:spcPct val="115000"/>
              </a:lnSpc>
              <a:spcAft>
                <a:spcPts val="1000"/>
              </a:spcAft>
              <a:buFont typeface="Arial" panose="020B0604020202020204" pitchFamily="34" charset="0"/>
              <a:buChar char="•"/>
            </a:pPr>
            <a:r>
              <a:rPr lang="pt-BR" dirty="0" err="1">
                <a:ea typeface="Calibri" panose="020F0502020204030204" pitchFamily="34" charset="0"/>
                <a:cs typeface="Times New Roman" panose="02020603050405020304" pitchFamily="18" charset="0"/>
              </a:rPr>
              <a:t>ativ</a:t>
            </a:r>
            <a:r>
              <a:rPr lang="pt-BR" dirty="0">
                <a:ea typeface="Calibri" panose="020F0502020204030204" pitchFamily="34" charset="0"/>
                <a:cs typeface="Times New Roman" panose="02020603050405020304" pitchFamily="18" charset="0"/>
              </a:rPr>
              <a:t>/tendência:</a:t>
            </a:r>
            <a:r>
              <a:rPr lang="pt-BR" dirty="0">
                <a:solidFill>
                  <a:srgbClr val="FFC000"/>
                </a:solidFill>
                <a:ea typeface="Calibri" panose="020F0502020204030204" pitchFamily="34" charset="0"/>
                <a:cs typeface="Times New Roman" panose="02020603050405020304" pitchFamily="18" charset="0"/>
              </a:rPr>
              <a:t> deveres pessoais e éticos de fidelidade à empresa</a:t>
            </a:r>
            <a:r>
              <a:rPr lang="pt-BR" dirty="0">
                <a:ea typeface="Calibri" panose="020F0502020204030204" pitchFamily="34" charset="0"/>
                <a:cs typeface="Times New Roman" panose="02020603050405020304" pitchFamily="18" charset="0"/>
              </a:rPr>
              <a:t> </a:t>
            </a:r>
          </a:p>
          <a:p>
            <a:pPr marL="285750" indent="-285750" algn="just">
              <a:lnSpc>
                <a:spcPct val="115000"/>
              </a:lnSpc>
              <a:spcAft>
                <a:spcPts val="1000"/>
              </a:spcAft>
              <a:buFont typeface="Arial" panose="020B0604020202020204" pitchFamily="34" charset="0"/>
              <a:buChar char="•"/>
            </a:pPr>
            <a:r>
              <a:rPr lang="pt-BR" dirty="0" err="1">
                <a:ea typeface="Calibri" panose="020F0502020204030204" pitchFamily="34" charset="0"/>
                <a:cs typeface="Times New Roman" panose="02020603050405020304" pitchFamily="18" charset="0"/>
              </a:rPr>
              <a:t>ativ</a:t>
            </a:r>
            <a:r>
              <a:rPr lang="pt-BR" dirty="0">
                <a:ea typeface="Calibri" panose="020F0502020204030204" pitchFamily="34" charset="0"/>
                <a:cs typeface="Times New Roman" panose="02020603050405020304" pitchFamily="18" charset="0"/>
              </a:rPr>
              <a:t>/neutras: </a:t>
            </a:r>
            <a:r>
              <a:rPr lang="pt-BR" dirty="0">
                <a:solidFill>
                  <a:srgbClr val="FFC000"/>
                </a:solidFill>
                <a:ea typeface="Calibri" panose="020F0502020204030204" pitchFamily="34" charset="0"/>
                <a:cs typeface="Times New Roman" panose="02020603050405020304" pitchFamily="18" charset="0"/>
              </a:rPr>
              <a:t>não fazem parte das </a:t>
            </a:r>
            <a:r>
              <a:rPr lang="pt-BR" dirty="0" err="1">
                <a:solidFill>
                  <a:srgbClr val="FFC000"/>
                </a:solidFill>
                <a:ea typeface="Calibri" panose="020F0502020204030204" pitchFamily="34" charset="0"/>
                <a:cs typeface="Times New Roman" panose="02020603050405020304" pitchFamily="18" charset="0"/>
              </a:rPr>
              <a:t>ativ</a:t>
            </a:r>
            <a:r>
              <a:rPr lang="pt-BR" dirty="0">
                <a:solidFill>
                  <a:srgbClr val="FFC000"/>
                </a:solidFill>
                <a:ea typeface="Calibri" panose="020F0502020204030204" pitchFamily="34" charset="0"/>
                <a:cs typeface="Times New Roman" panose="02020603050405020304" pitchFamily="18" charset="0"/>
              </a:rPr>
              <a:t>/ideológica/empresa</a:t>
            </a:r>
            <a:endParaRPr lang="pt-BR" dirty="0">
              <a:solidFill>
                <a:schemeClr val="accent2">
                  <a:lumMod val="20000"/>
                  <a:lumOff val="80000"/>
                </a:schemeClr>
              </a:solidFill>
              <a:ea typeface="Calibri" panose="020F0502020204030204" pitchFamily="34" charset="0"/>
              <a:cs typeface="Times New Roman" panose="02020603050405020304" pitchFamily="18" charset="0"/>
            </a:endParaRPr>
          </a:p>
          <a:p>
            <a:pPr algn="just"/>
            <a:endParaRPr lang="pt-BR" sz="2000" dirty="0"/>
          </a:p>
          <a:p>
            <a:pPr marL="342900" indent="-342900" algn="just">
              <a:lnSpc>
                <a:spcPct val="115000"/>
              </a:lnSpc>
              <a:spcAft>
                <a:spcPts val="1000"/>
              </a:spcAft>
              <a:buFont typeface="Wingdings" panose="05000000000000000000" pitchFamily="2" charset="2"/>
              <a:buChar char="§"/>
            </a:pPr>
            <a:endParaRPr lang="pt-BR" sz="2000" dirty="0">
              <a:effectLst/>
              <a:latin typeface="+mj-lt"/>
              <a:ea typeface="Calibri" panose="020F0502020204030204" pitchFamily="34" charset="0"/>
              <a:cs typeface="Times New Roman" panose="02020603050405020304" pitchFamily="18" charset="0"/>
            </a:endParaRPr>
          </a:p>
          <a:p>
            <a:pPr algn="just"/>
            <a:r>
              <a:rPr lang="pt-BR" b="1" u="sng" dirty="0">
                <a:latin typeface="+mj-lt"/>
                <a:ea typeface="Calibri" panose="020F0502020204030204" pitchFamily="34" charset="0"/>
                <a:cs typeface="Times New Roman" panose="02020603050405020304" pitchFamily="18" charset="0"/>
              </a:rPr>
              <a:t>C</a:t>
            </a:r>
            <a:r>
              <a:rPr lang="pt-BR" b="1" u="sng" dirty="0">
                <a:effectLst/>
                <a:latin typeface="+mj-lt"/>
                <a:ea typeface="Calibri" panose="020F0502020204030204" pitchFamily="34" charset="0"/>
                <a:cs typeface="Times New Roman" panose="02020603050405020304" pitchFamily="18" charset="0"/>
              </a:rPr>
              <a:t>olégio católico</a:t>
            </a:r>
            <a:r>
              <a:rPr lang="pt-BR" dirty="0">
                <a:effectLst/>
                <a:latin typeface="+mj-lt"/>
                <a:ea typeface="Calibri" panose="020F0502020204030204" pitchFamily="34" charset="0"/>
                <a:cs typeface="Times New Roman" panose="02020603050405020304" pitchFamily="18" charset="0"/>
              </a:rPr>
              <a:t>. Professor de química. Violação à liberdade de manifestação de pensamento do empregado. Princípio da proporcionalidade</a:t>
            </a:r>
          </a:p>
          <a:p>
            <a:pPr algn="just"/>
            <a:endParaRPr lang="pt-BR" dirty="0">
              <a:latin typeface="+mj-lt"/>
              <a:cs typeface="Times New Roman" panose="02020603050405020304" pitchFamily="18" charset="0"/>
            </a:endParaRPr>
          </a:p>
        </p:txBody>
      </p:sp>
    </p:spTree>
    <p:extLst>
      <p:ext uri="{BB962C8B-B14F-4D97-AF65-F5344CB8AC3E}">
        <p14:creationId xmlns:p14="http://schemas.microsoft.com/office/powerpoint/2010/main" val="3809410656"/>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35022" y="594575"/>
            <a:ext cx="10566378" cy="5668850"/>
          </a:xfrm>
        </p:spPr>
        <p:txBody>
          <a:bodyPr>
            <a:noAutofit/>
          </a:bodyPr>
          <a:lstStyle/>
          <a:p>
            <a:pPr marL="0" indent="0">
              <a:buNone/>
            </a:pPr>
            <a:r>
              <a:rPr lang="pt-BR" sz="2800" b="1" dirty="0">
                <a:solidFill>
                  <a:srgbClr val="FFFF00"/>
                </a:solidFill>
                <a:latin typeface="+mn-lt"/>
                <a:ea typeface="Calibri" panose="020F0502020204030204" pitchFamily="34" charset="0"/>
                <a:cs typeface="Times New Roman" panose="02020603050405020304" pitchFamily="18" charset="0"/>
              </a:rPr>
              <a:t>V</a:t>
            </a:r>
            <a:r>
              <a:rPr lang="pt-BR" sz="2800" b="1" dirty="0">
                <a:solidFill>
                  <a:srgbClr val="FFFF00"/>
                </a:solidFill>
                <a:effectLst/>
                <a:latin typeface="+mn-lt"/>
                <a:ea typeface="Calibri" panose="020F0502020204030204" pitchFamily="34" charset="0"/>
                <a:cs typeface="Times New Roman" panose="02020603050405020304" pitchFamily="18" charset="0"/>
              </a:rPr>
              <a:t>edação do ANONIMATO</a:t>
            </a:r>
          </a:p>
          <a:p>
            <a:pPr marL="0" indent="0">
              <a:buNone/>
            </a:pPr>
            <a:endParaRPr lang="pt-BR" sz="2400" b="1" dirty="0">
              <a:effectLst/>
              <a:latin typeface="+mn-lt"/>
              <a:ea typeface="Calibri" panose="020F0502020204030204" pitchFamily="34" charset="0"/>
              <a:cs typeface="Times New Roman" panose="02020603050405020304" pitchFamily="18" charset="0"/>
            </a:endParaRPr>
          </a:p>
          <a:p>
            <a:pPr algn="just">
              <a:buFont typeface="Wingdings" panose="05000000000000000000" pitchFamily="2" charset="2"/>
              <a:buChar char="Ø"/>
            </a:pPr>
            <a:r>
              <a:rPr lang="pt-BR" sz="2200" dirty="0">
                <a:effectLst/>
                <a:latin typeface="+mn-lt"/>
                <a:ea typeface="Calibri" panose="020F0502020204030204" pitchFamily="34" charset="0"/>
                <a:cs typeface="Times New Roman" panose="02020603050405020304" pitchFamily="18" charset="0"/>
              </a:rPr>
              <a:t>identificar/responsabilizar ofensores;</a:t>
            </a:r>
            <a:endParaRPr lang="pt-BR" sz="2200" dirty="0">
              <a:latin typeface="+mn-lt"/>
              <a:ea typeface="Calibri" panose="020F0502020204030204" pitchFamily="34" charset="0"/>
              <a:cs typeface="Times New Roman" panose="02020603050405020304" pitchFamily="18" charset="0"/>
            </a:endParaRPr>
          </a:p>
          <a:p>
            <a:pPr algn="just">
              <a:buFont typeface="Wingdings" panose="05000000000000000000" pitchFamily="2" charset="2"/>
              <a:buChar char="Ø"/>
            </a:pPr>
            <a:r>
              <a:rPr lang="pt-BR" sz="2200" i="1" dirty="0">
                <a:effectLst/>
                <a:latin typeface="+mn-lt"/>
                <a:ea typeface="Calibri" panose="020F0502020204030204" pitchFamily="34" charset="0"/>
                <a:cs typeface="Times New Roman" panose="02020603050405020304" pitchFamily="18" charset="0"/>
              </a:rPr>
              <a:t>livre expressão não significa impunidade!</a:t>
            </a:r>
            <a:endParaRPr lang="pt-BR" sz="2200" i="1" dirty="0">
              <a:latin typeface="+mn-lt"/>
              <a:ea typeface="Calibri" panose="020F0502020204030204" pitchFamily="34" charset="0"/>
              <a:cs typeface="Times New Roman" panose="02020603050405020304" pitchFamily="18" charset="0"/>
            </a:endParaRPr>
          </a:p>
          <a:p>
            <a:pPr>
              <a:buFont typeface="Wingdings" panose="05000000000000000000" pitchFamily="2" charset="2"/>
              <a:buChar char="Ø"/>
            </a:pPr>
            <a:r>
              <a:rPr lang="pt-BR" sz="2400" dirty="0">
                <a:effectLst/>
                <a:latin typeface="+mn-lt"/>
                <a:ea typeface="Calibri" panose="020F0502020204030204" pitchFamily="34" charset="0"/>
                <a:cs typeface="Times New Roman" panose="02020603050405020304" pitchFamily="18" charset="0"/>
              </a:rPr>
              <a:t> </a:t>
            </a:r>
            <a:r>
              <a:rPr lang="pt-BR" dirty="0">
                <a:effectLst/>
                <a:latin typeface="+mn-lt"/>
                <a:ea typeface="Calibri" panose="020F0502020204030204" pitchFamily="34" charset="0"/>
                <a:cs typeface="Times New Roman" panose="02020603050405020304" pitchFamily="18" charset="0"/>
              </a:rPr>
              <a:t>Marco Civil da Internet </a:t>
            </a:r>
            <a:r>
              <a:rPr lang="pt-BR" dirty="0">
                <a:solidFill>
                  <a:schemeClr val="accent1">
                    <a:lumMod val="20000"/>
                    <a:lumOff val="80000"/>
                  </a:schemeClr>
                </a:solidFill>
                <a:effectLst/>
                <a:latin typeface="+mn-lt"/>
                <a:ea typeface="Calibri" panose="020F0502020204030204" pitchFamily="34" charset="0"/>
                <a:cs typeface="Times New Roman" panose="02020603050405020304" pitchFamily="18" charset="0"/>
              </a:rPr>
              <a:t>(Lei 12.965/14)</a:t>
            </a:r>
          </a:p>
          <a:p>
            <a:pPr marL="0" indent="0">
              <a:buNone/>
            </a:pPr>
            <a:r>
              <a:rPr lang="pt-BR" dirty="0">
                <a:effectLst/>
                <a:latin typeface="+mn-lt"/>
                <a:ea typeface="Calibri" panose="020F0502020204030204" pitchFamily="34" charset="0"/>
                <a:cs typeface="Times New Roman" panose="02020603050405020304" pitchFamily="18" charset="0"/>
              </a:rPr>
              <a:t>     reitera que o usuário se identifique</a:t>
            </a:r>
            <a:r>
              <a:rPr lang="pt-BR" sz="2400" dirty="0">
                <a:effectLst/>
                <a:latin typeface="+mn-lt"/>
                <a:ea typeface="Calibri" panose="020F0502020204030204" pitchFamily="34" charset="0"/>
                <a:cs typeface="Times New Roman" panose="02020603050405020304" pitchFamily="18" charset="0"/>
              </a:rPr>
              <a:t>  </a:t>
            </a:r>
          </a:p>
          <a:p>
            <a:pPr marL="0" indent="0">
              <a:buNone/>
            </a:pPr>
            <a:r>
              <a:rPr lang="pt-BR" sz="2400" dirty="0">
                <a:effectLst/>
                <a:latin typeface="+mn-lt"/>
                <a:ea typeface="Calibri" panose="020F0502020204030204" pitchFamily="34" charset="0"/>
                <a:cs typeface="Times New Roman" panose="02020603050405020304" pitchFamily="18" charset="0"/>
              </a:rPr>
              <a:t>                    </a:t>
            </a:r>
          </a:p>
          <a:p>
            <a:pPr algn="just"/>
            <a:r>
              <a:rPr lang="pt-BR" sz="2400" dirty="0">
                <a:solidFill>
                  <a:schemeClr val="accent1">
                    <a:lumMod val="20000"/>
                    <a:lumOff val="80000"/>
                  </a:schemeClr>
                </a:solidFill>
                <a:effectLst/>
                <a:latin typeface="+mn-lt"/>
                <a:ea typeface="Calibri" panose="020F0502020204030204" pitchFamily="34" charset="0"/>
                <a:cs typeface="Times New Roman" panose="02020603050405020304" pitchFamily="18" charset="0"/>
              </a:rPr>
              <a:t>art. 5º, XIV da CF</a:t>
            </a:r>
            <a:r>
              <a:rPr lang="pt-BR" sz="2400" dirty="0">
                <a:effectLst/>
                <a:latin typeface="+mn-lt"/>
                <a:ea typeface="Calibri" panose="020F0502020204030204" pitchFamily="34" charset="0"/>
                <a:cs typeface="Times New Roman" panose="02020603050405020304" pitchFamily="18" charset="0"/>
              </a:rPr>
              <a:t>: </a:t>
            </a:r>
            <a:r>
              <a:rPr lang="pt-BR" sz="2100" dirty="0">
                <a:effectLst/>
                <a:latin typeface="+mn-lt"/>
                <a:ea typeface="Calibri" panose="020F0502020204030204" pitchFamily="34" charset="0"/>
                <a:cs typeface="Times New Roman" panose="02020603050405020304" pitchFamily="18" charset="0"/>
              </a:rPr>
              <a:t>“assegura o acesso à informação e resguarda o sigilo da fonte, </a:t>
            </a:r>
            <a:r>
              <a:rPr lang="pt-BR" sz="2100" dirty="0" err="1">
                <a:effectLst/>
                <a:latin typeface="+mn-lt"/>
                <a:ea typeface="Calibri" panose="020F0502020204030204" pitchFamily="34" charset="0"/>
                <a:cs typeface="Times New Roman" panose="02020603050405020304" pitchFamily="18" charset="0"/>
              </a:rPr>
              <a:t>qdo</a:t>
            </a:r>
            <a:r>
              <a:rPr lang="pt-BR" sz="2100" dirty="0">
                <a:effectLst/>
                <a:latin typeface="+mn-lt"/>
                <a:ea typeface="Calibri" panose="020F0502020204030204" pitchFamily="34" charset="0"/>
                <a:cs typeface="Times New Roman" panose="02020603050405020304" pitchFamily="18" charset="0"/>
              </a:rPr>
              <a:t> necessário ao exercício profissional.” </a:t>
            </a:r>
          </a:p>
          <a:p>
            <a:pPr marL="0" indent="0" algn="just">
              <a:buNone/>
            </a:pPr>
            <a:endParaRPr lang="pt-BR" sz="2100" dirty="0">
              <a:effectLst/>
              <a:latin typeface="+mn-lt"/>
              <a:ea typeface="Calibri" panose="020F0502020204030204" pitchFamily="34" charset="0"/>
              <a:cs typeface="Times New Roman" panose="02020603050405020304" pitchFamily="18" charset="0"/>
            </a:endParaRPr>
          </a:p>
          <a:p>
            <a:pPr algn="just"/>
            <a:r>
              <a:rPr lang="pt-BR" sz="2100" dirty="0">
                <a:effectLst/>
                <a:latin typeface="+mn-lt"/>
                <a:ea typeface="Calibri" panose="020F0502020204030204" pitchFamily="34" charset="0"/>
                <a:cs typeface="Times New Roman" panose="02020603050405020304" pitchFamily="18" charset="0"/>
              </a:rPr>
              <a:t>informante/denunciante  = </a:t>
            </a:r>
            <a:r>
              <a:rPr lang="pt-BR" sz="2100" dirty="0" err="1">
                <a:effectLst/>
                <a:latin typeface="+mn-lt"/>
                <a:ea typeface="Calibri" panose="020F0502020204030204" pitchFamily="34" charset="0"/>
                <a:cs typeface="Times New Roman" panose="02020603050405020304" pitchFamily="18" charset="0"/>
              </a:rPr>
              <a:t>dto</a:t>
            </a:r>
            <a:r>
              <a:rPr lang="pt-BR" sz="2100" dirty="0">
                <a:effectLst/>
                <a:latin typeface="+mn-lt"/>
                <a:ea typeface="Calibri" panose="020F0502020204030204" pitchFamily="34" charset="0"/>
                <a:cs typeface="Times New Roman" panose="02020603050405020304" pitchFamily="18" charset="0"/>
              </a:rPr>
              <a:t> à </a:t>
            </a:r>
            <a:r>
              <a:rPr lang="pt-BR" sz="2100" u="sng" dirty="0">
                <a:effectLst/>
                <a:latin typeface="+mn-lt"/>
                <a:ea typeface="Calibri" panose="020F0502020204030204" pitchFamily="34" charset="0"/>
                <a:cs typeface="Times New Roman" panose="02020603050405020304" pitchFamily="18" charset="0"/>
              </a:rPr>
              <a:t>preservação da identidade</a:t>
            </a:r>
            <a:r>
              <a:rPr lang="pt-BR" sz="2100" dirty="0">
                <a:effectLst/>
                <a:latin typeface="+mn-lt"/>
                <a:ea typeface="Calibri" panose="020F0502020204030204" pitchFamily="34" charset="0"/>
                <a:cs typeface="Times New Roman" panose="02020603050405020304" pitchFamily="18" charset="0"/>
              </a:rPr>
              <a:t>, exceto relevante interesse público </a:t>
            </a:r>
            <a:r>
              <a:rPr lang="pt-BR" sz="1900" dirty="0">
                <a:solidFill>
                  <a:srgbClr val="FFC000"/>
                </a:solidFill>
                <a:effectLst/>
                <a:latin typeface="+mn-lt"/>
                <a:ea typeface="Calibri" panose="020F0502020204030204" pitchFamily="34" charset="0"/>
                <a:cs typeface="Times New Roman" panose="02020603050405020304" pitchFamily="18" charset="0"/>
              </a:rPr>
              <a:t>(L. 13.608/18)</a:t>
            </a:r>
          </a:p>
          <a:p>
            <a:pPr algn="just"/>
            <a:endParaRPr lang="pt-BR" sz="2400" dirty="0">
              <a:effectLst/>
              <a:latin typeface="+mn-lt"/>
              <a:ea typeface="Calibri" panose="020F0502020204030204" pitchFamily="34" charset="0"/>
              <a:cs typeface="Times New Roman" panose="02020603050405020304" pitchFamily="18" charset="0"/>
            </a:endParaRPr>
          </a:p>
          <a:p>
            <a:pPr marL="0" indent="0">
              <a:buNone/>
            </a:pPr>
            <a:endParaRPr lang="pt-BR" sz="800" dirty="0">
              <a:solidFill>
                <a:srgbClr val="000000"/>
              </a:solidFill>
              <a:latin typeface="Segoe UI"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987244"/>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323B3C87-B9FF-41A4-85F5-B9CCF70AC468}"/>
              </a:ext>
            </a:extLst>
          </p:cNvPr>
          <p:cNvSpPr txBox="1"/>
          <p:nvPr/>
        </p:nvSpPr>
        <p:spPr>
          <a:xfrm>
            <a:off x="270160" y="1085626"/>
            <a:ext cx="7523022" cy="4585871"/>
          </a:xfrm>
          <a:prstGeom prst="rect">
            <a:avLst/>
          </a:prstGeom>
          <a:noFill/>
        </p:spPr>
        <p:txBody>
          <a:bodyPr wrap="square">
            <a:spAutoFit/>
          </a:bodyPr>
          <a:lstStyle/>
          <a:p>
            <a:r>
              <a:rPr lang="pt-BR" sz="2100" dirty="0">
                <a:cs typeface="Calibri" panose="020F0502020204030204" pitchFamily="34" charset="0"/>
              </a:rPr>
              <a:t>“Embora a </a:t>
            </a:r>
            <a:r>
              <a:rPr lang="pt-BR" sz="2100" dirty="0" err="1">
                <a:cs typeface="Calibri" panose="020F0502020204030204" pitchFamily="34" charset="0"/>
              </a:rPr>
              <a:t>Rcda</a:t>
            </a:r>
            <a:r>
              <a:rPr lang="pt-BR" sz="2100" dirty="0">
                <a:cs typeface="Calibri" panose="020F0502020204030204" pitchFamily="34" charset="0"/>
              </a:rPr>
              <a:t> possa dispensar o empregado, no caso, houve abuso desse direito, já que o </a:t>
            </a:r>
            <a:r>
              <a:rPr lang="pt-BR" sz="2100" u="sng" dirty="0">
                <a:cs typeface="Calibri" panose="020F0502020204030204" pitchFamily="34" charset="0"/>
              </a:rPr>
              <a:t>professor, que era de química e não de religião</a:t>
            </a:r>
            <a:r>
              <a:rPr lang="pt-BR" sz="2100" dirty="0">
                <a:cs typeface="Calibri" panose="020F0502020204030204" pitchFamily="34" charset="0"/>
              </a:rPr>
              <a:t>, contava com uma década de trabalho para a </a:t>
            </a:r>
            <a:r>
              <a:rPr lang="pt-BR" sz="2100" dirty="0" err="1">
                <a:cs typeface="Calibri" panose="020F0502020204030204" pitchFamily="34" charset="0"/>
              </a:rPr>
              <a:t>Rcda</a:t>
            </a:r>
            <a:r>
              <a:rPr lang="pt-BR" sz="2100" dirty="0">
                <a:cs typeface="Calibri" panose="020F0502020204030204" pitchFamily="34" charset="0"/>
              </a:rPr>
              <a:t> não tinha registro de má conduta e foi dispensado arbitrariamente </a:t>
            </a:r>
            <a:r>
              <a:rPr lang="pt-BR" sz="2100" u="sng" dirty="0">
                <a:cs typeface="Calibri" panose="020F0502020204030204" pitchFamily="34" charset="0"/>
              </a:rPr>
              <a:t>após ser retirado no meio de uma aula</a:t>
            </a:r>
            <a:r>
              <a:rPr lang="pt-BR" sz="2100" dirty="0">
                <a:cs typeface="Calibri" panose="020F0502020204030204" pitchFamily="34" charset="0"/>
              </a:rPr>
              <a:t>, sequer tendo a oportunidade de despedir-se de seus alunos. E </a:t>
            </a:r>
            <a:r>
              <a:rPr lang="pt-BR" sz="2100" u="sng" dirty="0">
                <a:cs typeface="Calibri" panose="020F0502020204030204" pitchFamily="34" charset="0"/>
              </a:rPr>
              <a:t>a razão principal para tanto, foi a publicação e venda de seu livro de piadas na livraria terceirizada do colégio</a:t>
            </a:r>
            <a:r>
              <a:rPr lang="pt-BR" sz="2100" dirty="0">
                <a:cs typeface="Calibri" panose="020F0502020204030204" pitchFamily="34" charset="0"/>
              </a:rPr>
              <a:t>, o qual não era utilizado como material didático e nem atentava contra a finalidade principal ou os valores religiosos ínsitos à instituição”. </a:t>
            </a:r>
          </a:p>
          <a:p>
            <a:r>
              <a:rPr lang="pt-BR" sz="2000" dirty="0">
                <a:solidFill>
                  <a:schemeClr val="accent1">
                    <a:lumMod val="40000"/>
                    <a:lumOff val="60000"/>
                  </a:schemeClr>
                </a:solidFill>
                <a:effectLst/>
                <a:ea typeface="Calibri" panose="020F0502020204030204" pitchFamily="34" charset="0"/>
                <a:cs typeface="Calibri" panose="020F0502020204030204" pitchFamily="34" charset="0"/>
              </a:rPr>
              <a:t>(TRT-RO, RO n. 0190800-65.2009.5.01.0244, Ac. 7ª T. julgado: 24/4/2013)</a:t>
            </a:r>
            <a:endParaRPr lang="pt-BR" sz="2000" dirty="0">
              <a:solidFill>
                <a:schemeClr val="accent1">
                  <a:lumMod val="40000"/>
                  <a:lumOff val="60000"/>
                </a:schemeClr>
              </a:solidFill>
              <a:cs typeface="Calibri" panose="020F0502020204030204" pitchFamily="34" charset="0"/>
            </a:endParaRPr>
          </a:p>
        </p:txBody>
      </p:sp>
      <p:pic>
        <p:nvPicPr>
          <p:cNvPr id="2" name="Imagem 1">
            <a:extLst>
              <a:ext uri="{FF2B5EF4-FFF2-40B4-BE49-F238E27FC236}">
                <a16:creationId xmlns:a16="http://schemas.microsoft.com/office/drawing/2014/main" id="{C4BF13D2-CEF1-4E52-ABF4-1555131F4C96}"/>
              </a:ext>
            </a:extLst>
          </p:cNvPr>
          <p:cNvPicPr>
            <a:picLocks noChangeAspect="1"/>
          </p:cNvPicPr>
          <p:nvPr/>
        </p:nvPicPr>
        <p:blipFill>
          <a:blip r:embed="rId2"/>
          <a:stretch>
            <a:fillRect/>
          </a:stretch>
        </p:blipFill>
        <p:spPr>
          <a:xfrm>
            <a:off x="9263306" y="4770594"/>
            <a:ext cx="2767824" cy="1847248"/>
          </a:xfrm>
          <a:prstGeom prst="rect">
            <a:avLst/>
          </a:prstGeom>
        </p:spPr>
      </p:pic>
    </p:spTree>
    <p:extLst>
      <p:ext uri="{BB962C8B-B14F-4D97-AF65-F5344CB8AC3E}">
        <p14:creationId xmlns:p14="http://schemas.microsoft.com/office/powerpoint/2010/main" val="6397939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EA29E0F-4C11-406C-A6B1-D0257DBA0F24}"/>
              </a:ext>
            </a:extLst>
          </p:cNvPr>
          <p:cNvSpPr txBox="1"/>
          <p:nvPr/>
        </p:nvSpPr>
        <p:spPr>
          <a:xfrm>
            <a:off x="542925" y="145473"/>
            <a:ext cx="6543676" cy="5798703"/>
          </a:xfrm>
          <a:prstGeom prst="rect">
            <a:avLst/>
          </a:prstGeom>
          <a:noFill/>
        </p:spPr>
        <p:txBody>
          <a:bodyPr wrap="square">
            <a:spAutoFit/>
          </a:bodyPr>
          <a:lstStyle/>
          <a:p>
            <a:pPr>
              <a:lnSpc>
                <a:spcPct val="115000"/>
              </a:lnSpc>
              <a:spcAft>
                <a:spcPts val="1000"/>
              </a:spcAft>
            </a:pPr>
            <a:r>
              <a:rPr lang="pt-BR" sz="2400" b="1" dirty="0">
                <a:solidFill>
                  <a:srgbClr val="FFFF00"/>
                </a:solidFill>
                <a:effectLst/>
                <a:latin typeface="+mj-lt"/>
                <a:ea typeface="Calibri" panose="020F0502020204030204" pitchFamily="34" charset="0"/>
                <a:cs typeface="Times New Roman" panose="02020603050405020304" pitchFamily="18" charset="0"/>
              </a:rPr>
              <a:t>Uso de imagem – art. 20 do Código Civil:</a:t>
            </a:r>
            <a:endParaRPr lang="pt-BR" sz="2400" dirty="0">
              <a:solidFill>
                <a:srgbClr val="FFFF00"/>
              </a:solidFill>
              <a:effectLst/>
              <a:latin typeface="+mj-lt"/>
              <a:ea typeface="Calibri" panose="020F0502020204030204" pitchFamily="34" charset="0"/>
              <a:cs typeface="Times New Roman" panose="02020603050405020304" pitchFamily="18" charset="0"/>
            </a:endParaRPr>
          </a:p>
          <a:p>
            <a:pPr>
              <a:lnSpc>
                <a:spcPct val="115000"/>
              </a:lnSpc>
              <a:spcAft>
                <a:spcPts val="1000"/>
              </a:spcAft>
            </a:pPr>
            <a:r>
              <a:rPr lang="pt-BR" sz="2400" dirty="0">
                <a:effectLst/>
                <a:latin typeface="+mj-lt"/>
                <a:ea typeface="Calibri" panose="020F0502020204030204" pitchFamily="34" charset="0"/>
                <a:cs typeface="Times New Roman" panose="02020603050405020304" pitchFamily="18" charset="0"/>
              </a:rPr>
              <a:t> </a:t>
            </a:r>
          </a:p>
          <a:p>
            <a:pPr algn="just">
              <a:lnSpc>
                <a:spcPct val="115000"/>
              </a:lnSpc>
              <a:spcAft>
                <a:spcPts val="1000"/>
              </a:spcAft>
            </a:pPr>
            <a:r>
              <a:rPr lang="pt-BR" sz="2000" dirty="0">
                <a:effectLst/>
                <a:latin typeface="+mj-lt"/>
                <a:ea typeface="Calibri" panose="020F0502020204030204" pitchFamily="34" charset="0"/>
                <a:cs typeface="Times New Roman" panose="02020603050405020304" pitchFamily="18" charset="0"/>
              </a:rPr>
              <a:t>DANO MORAL. DIREITO DE IMAGEM.</a:t>
            </a:r>
            <a:r>
              <a:rPr lang="pt-BR" sz="2000" dirty="0">
                <a:effectLst/>
                <a:latin typeface="+mj-lt"/>
                <a:ea typeface="Calibri" panose="020F0502020204030204" pitchFamily="34" charset="0"/>
                <a:cs typeface="CIDFont+F2"/>
              </a:rPr>
              <a:t> (...) 4. Consoante se depreende do art. 20 do Código Civil de 2002, o uso da imagem de uma pessoa, sem autorização, para fins comerciais, ainda que não haja ofensa, constitui ato ilícito. (E-RR - 40540-81.2006.5.01.0049, SBDI-1, DEJT 26/04/2013)</a:t>
            </a:r>
            <a:endParaRPr lang="pt-BR" sz="2000" dirty="0">
              <a:effectLst/>
              <a:latin typeface="+mj-lt"/>
              <a:ea typeface="Calibri" panose="020F0502020204030204" pitchFamily="34" charset="0"/>
              <a:cs typeface="Times New Roman" panose="02020603050405020304" pitchFamily="18" charset="0"/>
            </a:endParaRPr>
          </a:p>
          <a:p>
            <a:pPr algn="just">
              <a:lnSpc>
                <a:spcPct val="115000"/>
              </a:lnSpc>
              <a:spcAft>
                <a:spcPts val="1000"/>
              </a:spcAft>
            </a:pPr>
            <a:r>
              <a:rPr lang="pt-BR" sz="2000" u="sng" dirty="0">
                <a:effectLst/>
                <a:latin typeface="+mj-lt"/>
                <a:ea typeface="Calibri" panose="020F0502020204030204" pitchFamily="34" charset="0"/>
                <a:cs typeface="CIDFont+F2"/>
              </a:rPr>
              <a:t>Caso especial</a:t>
            </a:r>
            <a:r>
              <a:rPr lang="pt-BR" sz="2000" dirty="0">
                <a:effectLst/>
                <a:latin typeface="+mj-lt"/>
                <a:ea typeface="Calibri" panose="020F0502020204030204" pitchFamily="34" charset="0"/>
                <a:cs typeface="CIDFont+F2"/>
              </a:rPr>
              <a:t> (pós Reforma Trabalhista): </a:t>
            </a:r>
            <a:endParaRPr lang="pt-BR" sz="2000" dirty="0">
              <a:effectLst/>
              <a:latin typeface="+mj-lt"/>
              <a:ea typeface="Calibri" panose="020F0502020204030204" pitchFamily="34" charset="0"/>
              <a:cs typeface="Times New Roman" panose="02020603050405020304" pitchFamily="18" charset="0"/>
            </a:endParaRPr>
          </a:p>
          <a:p>
            <a:pPr algn="just">
              <a:lnSpc>
                <a:spcPct val="115000"/>
              </a:lnSpc>
              <a:spcAft>
                <a:spcPts val="1000"/>
              </a:spcAft>
            </a:pPr>
            <a:r>
              <a:rPr lang="pt-BR" sz="2000" u="none" strike="noStrike" dirty="0">
                <a:effectLst/>
                <a:latin typeface="+mj-lt"/>
                <a:ea typeface="Calibri" panose="020F0502020204030204" pitchFamily="34" charset="0"/>
                <a:cs typeface="CIDFont+F2"/>
              </a:rPr>
              <a:t> </a:t>
            </a:r>
            <a:endParaRPr lang="pt-BR" sz="2000" dirty="0">
              <a:effectLst/>
              <a:latin typeface="+mj-lt"/>
              <a:ea typeface="Calibri" panose="020F0502020204030204" pitchFamily="34" charset="0"/>
              <a:cs typeface="Times New Roman" panose="02020603050405020304" pitchFamily="18" charset="0"/>
            </a:endParaRPr>
          </a:p>
          <a:p>
            <a:pPr algn="just">
              <a:lnSpc>
                <a:spcPct val="115000"/>
              </a:lnSpc>
              <a:spcAft>
                <a:spcPts val="1000"/>
              </a:spcAft>
            </a:pPr>
            <a:r>
              <a:rPr lang="pt-BR" sz="2000" b="1" dirty="0">
                <a:effectLst/>
                <a:latin typeface="+mj-lt"/>
                <a:ea typeface="Calibri" panose="020F0502020204030204" pitchFamily="34" charset="0"/>
                <a:cs typeface="CIDFont+F2"/>
              </a:rPr>
              <a:t>Art. 456-A, CLT</a:t>
            </a:r>
            <a:r>
              <a:rPr lang="pt-BR" sz="2000" dirty="0">
                <a:effectLst/>
                <a:latin typeface="+mj-lt"/>
                <a:ea typeface="Calibri" panose="020F0502020204030204" pitchFamily="34" charset="0"/>
                <a:cs typeface="CIDFont+F2"/>
              </a:rPr>
              <a:t>: </a:t>
            </a:r>
            <a:r>
              <a:rPr lang="pt-BR" sz="1900" dirty="0">
                <a:effectLst/>
                <a:latin typeface="+mj-lt"/>
                <a:ea typeface="Calibri" panose="020F0502020204030204" pitchFamily="34" charset="0"/>
                <a:cs typeface="CIDFont+F2"/>
              </a:rPr>
              <a:t>“Cabe ao empregador definir o padrão de vestimenta no meio ambiente laboral, sendo lícita a inclusão no </a:t>
            </a:r>
            <a:r>
              <a:rPr lang="pt-BR" sz="1900" u="sng" dirty="0">
                <a:effectLst/>
                <a:latin typeface="+mj-lt"/>
                <a:ea typeface="Calibri" panose="020F0502020204030204" pitchFamily="34" charset="0"/>
                <a:cs typeface="CIDFont+F2"/>
              </a:rPr>
              <a:t>uniforme de logomarcas da própria empresa</a:t>
            </a:r>
            <a:r>
              <a:rPr lang="pt-BR" sz="1900" dirty="0">
                <a:effectLst/>
                <a:latin typeface="+mj-lt"/>
                <a:ea typeface="Calibri" panose="020F0502020204030204" pitchFamily="34" charset="0"/>
                <a:cs typeface="CIDFont+F2"/>
              </a:rPr>
              <a:t> ou de empresas parceiras...”.</a:t>
            </a:r>
            <a:endParaRPr lang="pt-BR" sz="19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9211801"/>
      </p:ext>
    </p:extLst>
  </p:cSld>
  <p:clrMapOvr>
    <a:masterClrMapping/>
  </p:clrMapOvr>
  <p:transition spd="med">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5FAD742B-347D-47F2-9A88-FA854E53AFD8}"/>
              </a:ext>
            </a:extLst>
          </p:cNvPr>
          <p:cNvSpPr txBox="1"/>
          <p:nvPr/>
        </p:nvSpPr>
        <p:spPr>
          <a:xfrm>
            <a:off x="800216" y="494646"/>
            <a:ext cx="11144251" cy="4268348"/>
          </a:xfrm>
          <a:prstGeom prst="rect">
            <a:avLst/>
          </a:prstGeom>
          <a:noFill/>
        </p:spPr>
        <p:txBody>
          <a:bodyPr wrap="square">
            <a:spAutoFit/>
          </a:bodyPr>
          <a:lstStyle/>
          <a:p>
            <a:pPr algn="just">
              <a:lnSpc>
                <a:spcPct val="115000"/>
              </a:lnSpc>
              <a:spcAft>
                <a:spcPts val="1000"/>
              </a:spcAft>
            </a:pPr>
            <a:r>
              <a:rPr lang="pt-BR" sz="2800" dirty="0">
                <a:solidFill>
                  <a:srgbClr val="FFFF00"/>
                </a:solidFill>
                <a:effectLst/>
                <a:ea typeface="Calibri" panose="020F0502020204030204" pitchFamily="34" charset="0"/>
                <a:cs typeface="Times New Roman" panose="02020603050405020304" pitchFamily="18" charset="0"/>
              </a:rPr>
              <a:t>Monitoramento do empregado </a:t>
            </a:r>
          </a:p>
          <a:p>
            <a:pPr algn="just">
              <a:lnSpc>
                <a:spcPct val="115000"/>
              </a:lnSpc>
              <a:spcAft>
                <a:spcPts val="1000"/>
              </a:spcAft>
            </a:pPr>
            <a:endParaRPr lang="pt-BR" sz="800"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pt-BR" sz="2000" b="1" dirty="0">
                <a:effectLst/>
                <a:ea typeface="Calibri" panose="020F0502020204030204" pitchFamily="34" charset="0"/>
                <a:cs typeface="Times New Roman" panose="02020603050405020304" pitchFamily="18" charset="0"/>
              </a:rPr>
              <a:t>TST:</a:t>
            </a:r>
            <a:r>
              <a:rPr lang="pt-BR" dirty="0">
                <a:effectLst/>
                <a:ea typeface="Calibri" panose="020F0502020204030204" pitchFamily="34" charset="0"/>
                <a:cs typeface="Times New Roman" panose="02020603050405020304" pitchFamily="18" charset="0"/>
              </a:rPr>
              <a:t> (RR 61300-23.2000.5.10.0013 – 1ª. T, 18/5/2005):</a:t>
            </a:r>
          </a:p>
          <a:p>
            <a:pPr algn="just">
              <a:lnSpc>
                <a:spcPct val="115000"/>
              </a:lnSpc>
              <a:spcAft>
                <a:spcPts val="1000"/>
              </a:spcAft>
            </a:pPr>
            <a:endParaRPr lang="pt-BR" sz="2400" dirty="0">
              <a:effectLst/>
              <a:ea typeface="Calibri" panose="020F0502020204030204" pitchFamily="34" charset="0"/>
              <a:cs typeface="Times New Roman" panose="02020603050405020304" pitchFamily="18" charset="0"/>
            </a:endParaRPr>
          </a:p>
          <a:p>
            <a:pPr marL="457200" indent="-457200">
              <a:lnSpc>
                <a:spcPct val="115000"/>
              </a:lnSpc>
              <a:spcAft>
                <a:spcPts val="1000"/>
              </a:spcAft>
              <a:buAutoNum type="alphaLcParenR"/>
            </a:pPr>
            <a:r>
              <a:rPr lang="pt-BR" sz="2000" dirty="0">
                <a:effectLst/>
                <a:ea typeface="Calibri" panose="020F0502020204030204" pitchFamily="34" charset="0"/>
                <a:cs typeface="Times New Roman" panose="02020603050405020304" pitchFamily="18" charset="0"/>
              </a:rPr>
              <a:t>proteção da inviolabilidade (art. 5º, X) </a:t>
            </a:r>
          </a:p>
          <a:p>
            <a:pPr>
              <a:lnSpc>
                <a:spcPct val="115000"/>
              </a:lnSpc>
              <a:spcAft>
                <a:spcPts val="1000"/>
              </a:spcAft>
            </a:pPr>
            <a:r>
              <a:rPr lang="pt-BR" sz="2000" dirty="0">
                <a:ea typeface="Calibri" panose="020F0502020204030204" pitchFamily="34" charset="0"/>
                <a:cs typeface="Times New Roman" panose="02020603050405020304" pitchFamily="18" charset="0"/>
              </a:rPr>
              <a:t>      </a:t>
            </a:r>
            <a:r>
              <a:rPr lang="pt-BR" dirty="0">
                <a:effectLst/>
                <a:ea typeface="Calibri" panose="020F0502020204030204" pitchFamily="34" charset="0"/>
                <a:cs typeface="Times New Roman" panose="02020603050405020304" pitchFamily="18" charset="0"/>
              </a:rPr>
              <a:t>alcança só </a:t>
            </a:r>
            <a:r>
              <a:rPr lang="pt-BR" dirty="0" err="1">
                <a:effectLst/>
                <a:ea typeface="Calibri" panose="020F0502020204030204" pitchFamily="34" charset="0"/>
                <a:cs typeface="Times New Roman" panose="02020603050405020304" pitchFamily="18" charset="0"/>
              </a:rPr>
              <a:t>email</a:t>
            </a:r>
            <a:r>
              <a:rPr lang="pt-BR" dirty="0">
                <a:effectLst/>
                <a:ea typeface="Calibri" panose="020F0502020204030204" pitchFamily="34" charset="0"/>
                <a:cs typeface="Times New Roman" panose="02020603050405020304" pitchFamily="18" charset="0"/>
              </a:rPr>
              <a:t> pessoal/particular </a:t>
            </a:r>
          </a:p>
          <a:p>
            <a:pPr>
              <a:lnSpc>
                <a:spcPct val="115000"/>
              </a:lnSpc>
              <a:spcAft>
                <a:spcPts val="1000"/>
              </a:spcAft>
            </a:pPr>
            <a:endParaRPr lang="pt-BR" sz="2000" dirty="0">
              <a:effectLst/>
              <a:ea typeface="Calibri" panose="020F0502020204030204" pitchFamily="34" charset="0"/>
              <a:cs typeface="Times New Roman" panose="02020603050405020304" pitchFamily="18" charset="0"/>
            </a:endParaRPr>
          </a:p>
          <a:p>
            <a:pPr>
              <a:lnSpc>
                <a:spcPct val="115000"/>
              </a:lnSpc>
              <a:spcAft>
                <a:spcPts val="1000"/>
              </a:spcAft>
            </a:pPr>
            <a:r>
              <a:rPr lang="pt-BR" sz="2000" dirty="0">
                <a:effectLst/>
                <a:ea typeface="Calibri" panose="020F0502020204030204" pitchFamily="34" charset="0"/>
                <a:cs typeface="Times New Roman" panose="02020603050405020304" pitchFamily="18" charset="0"/>
              </a:rPr>
              <a:t>b) E-mail corporativo = ferramenta de trabalho </a:t>
            </a:r>
          </a:p>
          <a:p>
            <a:pPr>
              <a:lnSpc>
                <a:spcPct val="115000"/>
              </a:lnSpc>
              <a:spcAft>
                <a:spcPts val="1000"/>
              </a:spcAft>
            </a:pPr>
            <a:r>
              <a:rPr lang="pt-BR" dirty="0">
                <a:effectLst/>
                <a:ea typeface="Calibri" panose="020F0502020204030204" pitchFamily="34" charset="0"/>
                <a:cs typeface="Times New Roman" panose="02020603050405020304" pitchFamily="18" charset="0"/>
              </a:rPr>
              <a:t>     (vedado o desvio de finalidade)</a:t>
            </a:r>
          </a:p>
        </p:txBody>
      </p:sp>
      <p:pic>
        <p:nvPicPr>
          <p:cNvPr id="2" name="Imagem 1">
            <a:extLst>
              <a:ext uri="{FF2B5EF4-FFF2-40B4-BE49-F238E27FC236}">
                <a16:creationId xmlns:a16="http://schemas.microsoft.com/office/drawing/2014/main" id="{62EFDCD8-32DA-4641-8B90-FAF71F7819D1}"/>
              </a:ext>
            </a:extLst>
          </p:cNvPr>
          <p:cNvPicPr>
            <a:picLocks noChangeAspect="1"/>
          </p:cNvPicPr>
          <p:nvPr/>
        </p:nvPicPr>
        <p:blipFill>
          <a:blip r:embed="rId2"/>
          <a:stretch>
            <a:fillRect/>
          </a:stretch>
        </p:blipFill>
        <p:spPr>
          <a:xfrm>
            <a:off x="1214651" y="4899472"/>
            <a:ext cx="2650342" cy="1765128"/>
          </a:xfrm>
          <a:prstGeom prst="rect">
            <a:avLst/>
          </a:prstGeom>
        </p:spPr>
      </p:pic>
    </p:spTree>
    <p:extLst>
      <p:ext uri="{BB962C8B-B14F-4D97-AF65-F5344CB8AC3E}">
        <p14:creationId xmlns:p14="http://schemas.microsoft.com/office/powerpoint/2010/main" val="290780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3FECEBEA-EAF0-4162-A9EC-B5547C85AF69}"/>
              </a:ext>
            </a:extLst>
          </p:cNvPr>
          <p:cNvSpPr txBox="1"/>
          <p:nvPr/>
        </p:nvSpPr>
        <p:spPr>
          <a:xfrm>
            <a:off x="193376" y="329870"/>
            <a:ext cx="7842538" cy="4545860"/>
          </a:xfrm>
          <a:prstGeom prst="rect">
            <a:avLst/>
          </a:prstGeom>
          <a:noFill/>
        </p:spPr>
        <p:txBody>
          <a:bodyPr wrap="square">
            <a:spAutoFit/>
          </a:bodyPr>
          <a:lstStyle/>
          <a:p>
            <a:pPr algn="just">
              <a:lnSpc>
                <a:spcPct val="115000"/>
              </a:lnSpc>
              <a:spcAft>
                <a:spcPts val="1000"/>
              </a:spcAft>
            </a:pPr>
            <a:r>
              <a:rPr lang="pt-BR" sz="2400" dirty="0">
                <a:solidFill>
                  <a:srgbClr val="FFC000"/>
                </a:solidFill>
                <a:effectLst/>
                <a:ea typeface="Calibri" panose="020F0502020204030204" pitchFamily="34" charset="0"/>
                <a:cs typeface="Times New Roman" panose="02020603050405020304" pitchFamily="18" charset="0"/>
              </a:rPr>
              <a:t>Condições/validade/monitoramento:</a:t>
            </a:r>
          </a:p>
          <a:p>
            <a:pPr algn="just">
              <a:lnSpc>
                <a:spcPct val="115000"/>
              </a:lnSpc>
              <a:spcAft>
                <a:spcPts val="1000"/>
              </a:spcAft>
            </a:pPr>
            <a:endParaRPr lang="pt-BR" sz="2800" dirty="0">
              <a:solidFill>
                <a:srgbClr val="FFC000"/>
              </a:solidFill>
              <a:effectLst/>
              <a:ea typeface="Calibri" panose="020F0502020204030204" pitchFamily="34" charset="0"/>
              <a:cs typeface="Times New Roman" panose="02020603050405020304" pitchFamily="18" charset="0"/>
            </a:endParaRPr>
          </a:p>
          <a:p>
            <a:pPr marL="342900" indent="-342900">
              <a:spcAft>
                <a:spcPts val="1000"/>
              </a:spcAft>
              <a:buFont typeface="Wingdings" panose="05000000000000000000" pitchFamily="2" charset="2"/>
              <a:buChar char="§"/>
            </a:pPr>
            <a:r>
              <a:rPr lang="pt-BR" sz="2000" dirty="0">
                <a:effectLst/>
                <a:ea typeface="Calibri" panose="020F0502020204030204" pitchFamily="34" charset="0"/>
                <a:cs typeface="Times New Roman" panose="02020603050405020304" pitchFamily="18" charset="0"/>
              </a:rPr>
              <a:t>só para ferramentas corporativas                    </a:t>
            </a:r>
            <a:r>
              <a:rPr lang="pt-BR" dirty="0">
                <a:effectLst/>
                <a:ea typeface="Calibri" panose="020F0502020204030204" pitchFamily="34" charset="0"/>
                <a:cs typeface="Times New Roman" panose="02020603050405020304" pitchFamily="18" charset="0"/>
              </a:rPr>
              <a:t>(</a:t>
            </a:r>
            <a:r>
              <a:rPr lang="pt-BR" dirty="0" err="1">
                <a:effectLst/>
                <a:ea typeface="Calibri" panose="020F0502020204030204" pitchFamily="34" charset="0"/>
                <a:cs typeface="Times New Roman" panose="02020603050405020304" pitchFamily="18" charset="0"/>
              </a:rPr>
              <a:t>email</a:t>
            </a:r>
            <a:r>
              <a:rPr lang="pt-BR" dirty="0">
                <a:effectLst/>
                <a:ea typeface="Calibri" panose="020F0502020204030204" pitchFamily="34" charset="0"/>
                <a:cs typeface="Times New Roman" panose="02020603050405020304" pitchFamily="18" charset="0"/>
              </a:rPr>
              <a:t>/</a:t>
            </a:r>
            <a:r>
              <a:rPr lang="pt-BR" dirty="0" err="1">
                <a:effectLst/>
                <a:ea typeface="Calibri" panose="020F0502020204030204" pitchFamily="34" charset="0"/>
                <a:cs typeface="Times New Roman" panose="02020603050405020304" pitchFamily="18" charset="0"/>
              </a:rPr>
              <a:t>whatsapp</a:t>
            </a:r>
            <a:r>
              <a:rPr lang="pt-BR" dirty="0">
                <a:effectLst/>
                <a:ea typeface="Calibri" panose="020F0502020204030204" pitchFamily="34" charset="0"/>
                <a:cs typeface="Times New Roman" panose="02020603050405020304" pitchFamily="18" charset="0"/>
              </a:rPr>
              <a:t>/IG/FB da empresa) </a:t>
            </a:r>
          </a:p>
          <a:p>
            <a:pPr algn="just">
              <a:spcAft>
                <a:spcPts val="1000"/>
              </a:spcAft>
            </a:pPr>
            <a:endParaRPr lang="pt-BR" sz="2000" dirty="0">
              <a:effectLst/>
              <a:ea typeface="Calibri" panose="020F0502020204030204" pitchFamily="34" charset="0"/>
              <a:cs typeface="Times New Roman" panose="02020603050405020304" pitchFamily="18" charset="0"/>
            </a:endParaRPr>
          </a:p>
          <a:p>
            <a:pPr marL="342900" indent="-342900">
              <a:lnSpc>
                <a:spcPct val="115000"/>
              </a:lnSpc>
              <a:spcAft>
                <a:spcPts val="1000"/>
              </a:spcAft>
              <a:buFont typeface="Wingdings" panose="05000000000000000000" pitchFamily="2" charset="2"/>
              <a:buChar char="§"/>
            </a:pPr>
            <a:r>
              <a:rPr lang="pt-BR" sz="2000" dirty="0">
                <a:effectLst/>
                <a:ea typeface="Calibri" panose="020F0502020204030204" pitchFamily="34" charset="0"/>
                <a:cs typeface="Times New Roman" panose="02020603050405020304" pitchFamily="18" charset="0"/>
              </a:rPr>
              <a:t>vedada discriminação ou vantagem indevida                             </a:t>
            </a:r>
            <a:r>
              <a:rPr lang="pt-BR" dirty="0">
                <a:effectLst/>
                <a:ea typeface="Calibri" panose="020F0502020204030204" pitchFamily="34" charset="0"/>
                <a:cs typeface="Times New Roman" panose="02020603050405020304" pitchFamily="18" charset="0"/>
              </a:rPr>
              <a:t>(art.  20 e 187, CC; L. 9.029/95);</a:t>
            </a:r>
          </a:p>
          <a:p>
            <a:pPr marL="342900" indent="-342900" algn="just">
              <a:lnSpc>
                <a:spcPct val="115000"/>
              </a:lnSpc>
              <a:spcAft>
                <a:spcPts val="1000"/>
              </a:spcAft>
              <a:buFont typeface="Wingdings" panose="05000000000000000000" pitchFamily="2" charset="2"/>
              <a:buChar char="§"/>
            </a:pPr>
            <a:endParaRPr lang="pt-BR" sz="2000" dirty="0">
              <a:effectLst/>
              <a:ea typeface="Calibri" panose="020F0502020204030204" pitchFamily="34" charset="0"/>
              <a:cs typeface="Times New Roman" panose="02020603050405020304" pitchFamily="18" charset="0"/>
            </a:endParaRPr>
          </a:p>
          <a:p>
            <a:pPr marL="342900" indent="-342900">
              <a:lnSpc>
                <a:spcPct val="115000"/>
              </a:lnSpc>
              <a:spcAft>
                <a:spcPts val="1000"/>
              </a:spcAft>
              <a:buFont typeface="Wingdings" panose="05000000000000000000" pitchFamily="2" charset="2"/>
              <a:buChar char="§"/>
            </a:pPr>
            <a:r>
              <a:rPr lang="pt-BR" sz="2000" dirty="0">
                <a:effectLst/>
                <a:ea typeface="Calibri" panose="020F0502020204030204" pitchFamily="34" charset="0"/>
                <a:cs typeface="Times New Roman" panose="02020603050405020304" pitchFamily="18" charset="0"/>
              </a:rPr>
              <a:t>ciência prévia do regulamento                                                        </a:t>
            </a:r>
            <a:r>
              <a:rPr lang="pt-BR" dirty="0">
                <a:effectLst/>
                <a:ea typeface="Calibri" panose="020F0502020204030204" pitchFamily="34" charset="0"/>
                <a:cs typeface="Times New Roman" panose="02020603050405020304" pitchFamily="18" charset="0"/>
              </a:rPr>
              <a:t>(dever de informação; boa-fé);</a:t>
            </a:r>
          </a:p>
        </p:txBody>
      </p:sp>
    </p:spTree>
    <p:extLst>
      <p:ext uri="{BB962C8B-B14F-4D97-AF65-F5344CB8AC3E}">
        <p14:creationId xmlns:p14="http://schemas.microsoft.com/office/powerpoint/2010/main" val="11380439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582BB8C6-BF16-49B8-AFA0-510AE3177FC2}"/>
              </a:ext>
            </a:extLst>
          </p:cNvPr>
          <p:cNvPicPr>
            <a:picLocks noChangeAspect="1"/>
          </p:cNvPicPr>
          <p:nvPr/>
        </p:nvPicPr>
        <p:blipFill>
          <a:blip r:embed="rId2"/>
          <a:stretch>
            <a:fillRect/>
          </a:stretch>
        </p:blipFill>
        <p:spPr>
          <a:xfrm>
            <a:off x="203751" y="523584"/>
            <a:ext cx="6423742" cy="4819726"/>
          </a:xfrm>
          <a:prstGeom prst="rect">
            <a:avLst/>
          </a:prstGeom>
        </p:spPr>
      </p:pic>
      <p:pic>
        <p:nvPicPr>
          <p:cNvPr id="3" name="Imagem 2">
            <a:extLst>
              <a:ext uri="{FF2B5EF4-FFF2-40B4-BE49-F238E27FC236}">
                <a16:creationId xmlns:a16="http://schemas.microsoft.com/office/drawing/2014/main" id="{6525BB12-14D1-4ABF-955B-8AF1AD1518D9}"/>
              </a:ext>
            </a:extLst>
          </p:cNvPr>
          <p:cNvPicPr>
            <a:picLocks noChangeAspect="1"/>
          </p:cNvPicPr>
          <p:nvPr/>
        </p:nvPicPr>
        <p:blipFill>
          <a:blip r:embed="rId3"/>
          <a:stretch>
            <a:fillRect/>
          </a:stretch>
        </p:blipFill>
        <p:spPr>
          <a:xfrm>
            <a:off x="141676" y="5713868"/>
            <a:ext cx="6169687" cy="542591"/>
          </a:xfrm>
          <a:prstGeom prst="rect">
            <a:avLst/>
          </a:prstGeom>
        </p:spPr>
      </p:pic>
    </p:spTree>
    <p:extLst>
      <p:ext uri="{BB962C8B-B14F-4D97-AF65-F5344CB8AC3E}">
        <p14:creationId xmlns:p14="http://schemas.microsoft.com/office/powerpoint/2010/main" val="2709047513"/>
      </p:ext>
    </p:extLst>
  </p:cSld>
  <p:clrMapOvr>
    <a:masterClrMapping/>
  </p:clrMapOvr>
  <p:transition spd="slow">
    <p:randomBar dir="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C8D5B7EB-589A-4105-B69C-90442E856236}"/>
              </a:ext>
            </a:extLst>
          </p:cNvPr>
          <p:cNvSpPr txBox="1"/>
          <p:nvPr/>
        </p:nvSpPr>
        <p:spPr>
          <a:xfrm>
            <a:off x="430096" y="636444"/>
            <a:ext cx="8722518" cy="607795"/>
          </a:xfrm>
          <a:prstGeom prst="rect">
            <a:avLst/>
          </a:prstGeom>
          <a:noFill/>
        </p:spPr>
        <p:txBody>
          <a:bodyPr wrap="square">
            <a:spAutoFit/>
          </a:bodyPr>
          <a:lstStyle/>
          <a:p>
            <a:pPr>
              <a:lnSpc>
                <a:spcPct val="115000"/>
              </a:lnSpc>
              <a:spcAft>
                <a:spcPts val="1000"/>
              </a:spcAft>
            </a:pPr>
            <a:r>
              <a:rPr lang="pt-BR" sz="3200" b="1" dirty="0">
                <a:solidFill>
                  <a:srgbClr val="FFFF00"/>
                </a:solidFill>
                <a:effectLst/>
                <a:ea typeface="Calibri" panose="020F0502020204030204" pitchFamily="34" charset="0"/>
                <a:cs typeface="Times New Roman" panose="02020603050405020304" pitchFamily="18" charset="0"/>
              </a:rPr>
              <a:t>Regulamento da empresa </a:t>
            </a:r>
            <a:endParaRPr lang="pt-BR" sz="3200" dirty="0">
              <a:solidFill>
                <a:srgbClr val="FFFF00"/>
              </a:solidFill>
              <a:effectLst/>
              <a:ea typeface="Calibri" panose="020F0502020204030204" pitchFamily="34" charset="0"/>
              <a:cs typeface="Times New Roman" panose="02020603050405020304" pitchFamily="18" charset="0"/>
            </a:endParaRPr>
          </a:p>
        </p:txBody>
      </p:sp>
      <p:sp>
        <p:nvSpPr>
          <p:cNvPr id="9" name="CaixaDeTexto 8">
            <a:extLst>
              <a:ext uri="{FF2B5EF4-FFF2-40B4-BE49-F238E27FC236}">
                <a16:creationId xmlns:a16="http://schemas.microsoft.com/office/drawing/2014/main" id="{8911E0D0-6785-438D-9DC4-4954A703DB22}"/>
              </a:ext>
            </a:extLst>
          </p:cNvPr>
          <p:cNvSpPr txBox="1"/>
          <p:nvPr/>
        </p:nvSpPr>
        <p:spPr>
          <a:xfrm>
            <a:off x="279968" y="1600200"/>
            <a:ext cx="6803220" cy="4215513"/>
          </a:xfrm>
          <a:prstGeom prst="rect">
            <a:avLst/>
          </a:prstGeom>
          <a:noFill/>
        </p:spPr>
        <p:txBody>
          <a:bodyPr wrap="square">
            <a:spAutoFit/>
          </a:bodyPr>
          <a:lstStyle/>
          <a:p>
            <a:pPr algn="just">
              <a:lnSpc>
                <a:spcPct val="115000"/>
              </a:lnSpc>
              <a:spcAft>
                <a:spcPts val="1000"/>
              </a:spcAft>
            </a:pPr>
            <a:r>
              <a:rPr lang="pt-BR" sz="1900" dirty="0">
                <a:effectLst/>
                <a:latin typeface="+mj-lt"/>
                <a:ea typeface="Calibri" panose="020F0502020204030204" pitchFamily="34" charset="0"/>
                <a:cs typeface="Times New Roman" panose="02020603050405020304" pitchFamily="18" charset="0"/>
              </a:rPr>
              <a:t>“O TRT reconheceu a validade da dispensa por </a:t>
            </a:r>
            <a:r>
              <a:rPr lang="pt-BR" sz="1900" b="1" u="sng" dirty="0">
                <a:effectLst/>
                <a:latin typeface="+mj-lt"/>
                <a:ea typeface="Calibri" panose="020F0502020204030204" pitchFamily="34" charset="0"/>
                <a:cs typeface="Times New Roman" panose="02020603050405020304" pitchFamily="18" charset="0"/>
              </a:rPr>
              <a:t>JC</a:t>
            </a:r>
            <a:r>
              <a:rPr lang="pt-BR" sz="1900" dirty="0">
                <a:effectLst/>
                <a:latin typeface="+mj-lt"/>
                <a:ea typeface="Calibri" panose="020F0502020204030204" pitchFamily="34" charset="0"/>
                <a:cs typeface="Times New Roman" panose="02020603050405020304" pitchFamily="18" charset="0"/>
              </a:rPr>
              <a:t>, uma vez que </a:t>
            </a:r>
            <a:r>
              <a:rPr lang="pt-BR" sz="1900" u="sng" dirty="0">
                <a:effectLst/>
                <a:latin typeface="+mj-lt"/>
                <a:ea typeface="Calibri" panose="020F0502020204030204" pitchFamily="34" charset="0"/>
                <a:cs typeface="Times New Roman" panose="02020603050405020304" pitchFamily="18" charset="0"/>
              </a:rPr>
              <a:t>a não observância da proibição da filmagem</a:t>
            </a:r>
            <a:r>
              <a:rPr lang="pt-BR" sz="1900" dirty="0">
                <a:effectLst/>
                <a:latin typeface="+mj-lt"/>
                <a:ea typeface="Calibri" panose="020F0502020204030204" pitchFamily="34" charset="0"/>
                <a:cs typeface="Times New Roman" panose="02020603050405020304" pitchFamily="18" charset="0"/>
              </a:rPr>
              <a:t> e da irregular utilização de celular </a:t>
            </a:r>
            <a:r>
              <a:rPr lang="pt-BR" sz="1900" u="sng" dirty="0">
                <a:effectLst/>
                <a:latin typeface="+mj-lt"/>
                <a:ea typeface="Calibri" panose="020F0502020204030204" pitchFamily="34" charset="0"/>
                <a:cs typeface="Times New Roman" panose="02020603050405020304" pitchFamily="18" charset="0"/>
              </a:rPr>
              <a:t>e postagem de imagens da linha de produção </a:t>
            </a:r>
            <a:r>
              <a:rPr lang="pt-BR" sz="1900" dirty="0">
                <a:effectLst/>
                <a:latin typeface="+mj-lt"/>
                <a:ea typeface="Calibri" panose="020F0502020204030204" pitchFamily="34" charset="0"/>
                <a:cs typeface="Times New Roman" panose="02020603050405020304" pitchFamily="18" charset="0"/>
              </a:rPr>
              <a:t>da empresa nas </a:t>
            </a:r>
            <a:r>
              <a:rPr lang="pt-BR" sz="1900" u="sng" dirty="0">
                <a:effectLst/>
                <a:latin typeface="+mj-lt"/>
                <a:ea typeface="Calibri" panose="020F0502020204030204" pitchFamily="34" charset="0"/>
                <a:cs typeface="Times New Roman" panose="02020603050405020304" pitchFamily="18" charset="0"/>
              </a:rPr>
              <a:t>redes sociais</a:t>
            </a:r>
            <a:r>
              <a:rPr lang="pt-BR" sz="1900" dirty="0">
                <a:effectLst/>
                <a:latin typeface="+mj-lt"/>
                <a:ea typeface="Calibri" panose="020F0502020204030204" pitchFamily="34" charset="0"/>
                <a:cs typeface="Times New Roman" panose="02020603050405020304" pitchFamily="18" charset="0"/>
              </a:rPr>
              <a:t>, pelo demandante, configura falta grave de acordo com o </a:t>
            </a:r>
            <a:r>
              <a:rPr lang="pt-BR" sz="1900" u="sng" dirty="0">
                <a:effectLst/>
                <a:latin typeface="+mj-lt"/>
                <a:ea typeface="Calibri" panose="020F0502020204030204" pitchFamily="34" charset="0"/>
                <a:cs typeface="Times New Roman" panose="02020603050405020304" pitchFamily="18" charset="0"/>
              </a:rPr>
              <a:t>regulamento da empresa”</a:t>
            </a:r>
            <a:r>
              <a:rPr lang="pt-BR" sz="1900" dirty="0">
                <a:effectLst/>
                <a:latin typeface="+mj-lt"/>
                <a:ea typeface="Calibri" panose="020F0502020204030204" pitchFamily="34" charset="0"/>
                <a:cs typeface="Times New Roman" panose="02020603050405020304" pitchFamily="18" charset="0"/>
              </a:rPr>
              <a:t>.</a:t>
            </a:r>
            <a:r>
              <a:rPr lang="pt-BR" dirty="0">
                <a:effectLst/>
                <a:latin typeface="+mj-lt"/>
                <a:ea typeface="Calibri" panose="020F0502020204030204" pitchFamily="34" charset="0"/>
                <a:cs typeface="Times New Roman" panose="02020603050405020304" pitchFamily="18" charset="0"/>
              </a:rPr>
              <a:t> </a:t>
            </a:r>
          </a:p>
          <a:p>
            <a:pPr algn="just">
              <a:lnSpc>
                <a:spcPct val="115000"/>
              </a:lnSpc>
              <a:spcAft>
                <a:spcPts val="1000"/>
              </a:spcAft>
            </a:pPr>
            <a:r>
              <a:rPr lang="pt-BR" sz="1600" dirty="0">
                <a:solidFill>
                  <a:schemeClr val="tx1">
                    <a:lumMod val="75000"/>
                  </a:schemeClr>
                </a:solidFill>
                <a:effectLst/>
                <a:latin typeface="+mj-lt"/>
                <a:ea typeface="Calibri" panose="020F0502020204030204" pitchFamily="34" charset="0"/>
                <a:cs typeface="Times New Roman" panose="02020603050405020304" pitchFamily="18" charset="0"/>
              </a:rPr>
              <a:t>(</a:t>
            </a:r>
            <a:r>
              <a:rPr lang="pt-BR" sz="1600" b="1" dirty="0">
                <a:solidFill>
                  <a:schemeClr val="tx1">
                    <a:lumMod val="75000"/>
                  </a:schemeClr>
                </a:solidFill>
                <a:effectLst/>
                <a:latin typeface="+mj-lt"/>
                <a:ea typeface="Calibri" panose="020F0502020204030204" pitchFamily="34" charset="0"/>
                <a:cs typeface="Times New Roman" panose="02020603050405020304" pitchFamily="18" charset="0"/>
              </a:rPr>
              <a:t>TST</a:t>
            </a:r>
            <a:r>
              <a:rPr lang="pt-BR" sz="1600" dirty="0">
                <a:solidFill>
                  <a:schemeClr val="tx1">
                    <a:lumMod val="75000"/>
                  </a:schemeClr>
                </a:solidFill>
                <a:effectLst/>
                <a:latin typeface="+mj-lt"/>
                <a:ea typeface="Calibri" panose="020F0502020204030204" pitchFamily="34" charset="0"/>
                <a:cs typeface="Times New Roman" panose="02020603050405020304" pitchFamily="18" charset="0"/>
              </a:rPr>
              <a:t>; Ag-AIRR 0000500-89.2018.5.14.0141; 1ª. T.; DEJT 18/02/</a:t>
            </a:r>
            <a:r>
              <a:rPr lang="pt-BR" sz="1600" b="1" dirty="0">
                <a:solidFill>
                  <a:schemeClr val="tx1">
                    <a:lumMod val="75000"/>
                  </a:schemeClr>
                </a:solidFill>
                <a:effectLst/>
                <a:latin typeface="+mj-lt"/>
                <a:ea typeface="Calibri" panose="020F0502020204030204" pitchFamily="34" charset="0"/>
                <a:cs typeface="Times New Roman" panose="02020603050405020304" pitchFamily="18" charset="0"/>
              </a:rPr>
              <a:t>2022</a:t>
            </a:r>
            <a:r>
              <a:rPr lang="pt-BR" sz="1600" dirty="0">
                <a:solidFill>
                  <a:schemeClr val="tx1">
                    <a:lumMod val="75000"/>
                  </a:schemeClr>
                </a:solidFill>
                <a:effectLst/>
                <a:latin typeface="+mj-lt"/>
                <a:ea typeface="Calibri" panose="020F0502020204030204" pitchFamily="34" charset="0"/>
                <a:cs typeface="Times New Roman" panose="02020603050405020304" pitchFamily="18" charset="0"/>
              </a:rPr>
              <a:t>)</a:t>
            </a:r>
          </a:p>
          <a:p>
            <a:pPr algn="just">
              <a:lnSpc>
                <a:spcPct val="115000"/>
              </a:lnSpc>
              <a:spcAft>
                <a:spcPts val="1000"/>
              </a:spcAft>
            </a:pPr>
            <a:endParaRPr lang="pt-BR" dirty="0">
              <a:effectLst/>
              <a:latin typeface="+mj-lt"/>
              <a:ea typeface="Calibri" panose="020F0502020204030204" pitchFamily="34" charset="0"/>
              <a:cs typeface="Times New Roman" panose="02020603050405020304" pitchFamily="18" charset="0"/>
            </a:endParaRPr>
          </a:p>
          <a:p>
            <a:pPr algn="just">
              <a:lnSpc>
                <a:spcPct val="115000"/>
              </a:lnSpc>
              <a:spcAft>
                <a:spcPts val="1000"/>
              </a:spcAft>
            </a:pPr>
            <a:r>
              <a:rPr lang="pt-BR" sz="1900" b="1" dirty="0">
                <a:effectLst/>
                <a:latin typeface="+mj-lt"/>
                <a:ea typeface="Calibri" panose="020F0502020204030204" pitchFamily="34" charset="0"/>
                <a:cs typeface="Times New Roman" panose="02020603050405020304" pitchFamily="18" charset="0"/>
              </a:rPr>
              <a:t>Houve efetiva “violação de segredo da empresa”? </a:t>
            </a:r>
          </a:p>
          <a:p>
            <a:pPr algn="just">
              <a:lnSpc>
                <a:spcPct val="115000"/>
              </a:lnSpc>
              <a:spcAft>
                <a:spcPts val="1000"/>
              </a:spcAft>
            </a:pPr>
            <a:r>
              <a:rPr lang="pt-BR" dirty="0">
                <a:effectLst/>
                <a:latin typeface="+mj-lt"/>
                <a:ea typeface="Calibri" panose="020F0502020204030204" pitchFamily="34" charset="0"/>
                <a:cs typeface="Times New Roman" panose="02020603050405020304" pitchFamily="18" charset="0"/>
              </a:rPr>
              <a:t>(</a:t>
            </a:r>
            <a:r>
              <a:rPr lang="pt-BR" i="1" dirty="0">
                <a:effectLst/>
                <a:latin typeface="+mj-lt"/>
                <a:ea typeface="Calibri" panose="020F0502020204030204" pitchFamily="34" charset="0"/>
                <a:cs typeface="Times New Roman" panose="02020603050405020304" pitchFamily="18" charset="0"/>
              </a:rPr>
              <a:t>art. 482, g, CLT</a:t>
            </a:r>
            <a:r>
              <a:rPr lang="pt-BR" dirty="0">
                <a:effectLst/>
                <a:latin typeface="+mj-l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244071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AF6C67BE-BE2D-43EC-B480-04D67AA2C230}"/>
              </a:ext>
            </a:extLst>
          </p:cNvPr>
          <p:cNvSpPr txBox="1"/>
          <p:nvPr/>
        </p:nvSpPr>
        <p:spPr>
          <a:xfrm>
            <a:off x="257175" y="542926"/>
            <a:ext cx="9385590" cy="5038944"/>
          </a:xfrm>
          <a:prstGeom prst="rect">
            <a:avLst/>
          </a:prstGeom>
          <a:noFill/>
        </p:spPr>
        <p:txBody>
          <a:bodyPr wrap="square">
            <a:spAutoFit/>
          </a:bodyPr>
          <a:lstStyle/>
          <a:p>
            <a:pPr algn="just">
              <a:lnSpc>
                <a:spcPct val="115000"/>
              </a:lnSpc>
              <a:spcAft>
                <a:spcPts val="1000"/>
              </a:spcAft>
            </a:pPr>
            <a:r>
              <a:rPr lang="pt-BR" sz="2800" b="1" dirty="0">
                <a:solidFill>
                  <a:srgbClr val="FFFF00"/>
                </a:solidFill>
                <a:effectLst/>
                <a:ea typeface="Calibri" panose="020F0502020204030204" pitchFamily="34" charset="0"/>
                <a:cs typeface="Times New Roman" panose="02020603050405020304" pitchFamily="18" charset="0"/>
              </a:rPr>
              <a:t>Lei Geral de Proteção de Dados – </a:t>
            </a:r>
          </a:p>
          <a:p>
            <a:pPr algn="just">
              <a:lnSpc>
                <a:spcPct val="115000"/>
              </a:lnSpc>
              <a:spcAft>
                <a:spcPts val="1000"/>
              </a:spcAft>
            </a:pPr>
            <a:r>
              <a:rPr lang="pt-BR" sz="2800" b="1" dirty="0">
                <a:solidFill>
                  <a:srgbClr val="FFFF00"/>
                </a:solidFill>
                <a:effectLst/>
                <a:ea typeface="Calibri" panose="020F0502020204030204" pitchFamily="34" charset="0"/>
                <a:cs typeface="Times New Roman" panose="02020603050405020304" pitchFamily="18" charset="0"/>
              </a:rPr>
              <a:t>LGPD</a:t>
            </a:r>
            <a:r>
              <a:rPr lang="pt-BR" sz="2800" dirty="0">
                <a:solidFill>
                  <a:srgbClr val="FFFF00"/>
                </a:solidFill>
                <a:effectLst/>
                <a:ea typeface="Calibri" panose="020F0502020204030204" pitchFamily="34" charset="0"/>
                <a:cs typeface="Times New Roman" panose="02020603050405020304" pitchFamily="18" charset="0"/>
              </a:rPr>
              <a:t> (Lei 13709/2018</a:t>
            </a:r>
            <a:r>
              <a:rPr lang="pt-BR" sz="2800" dirty="0">
                <a:effectLst/>
                <a:ea typeface="Calibri" panose="020F0502020204030204" pitchFamily="34" charset="0"/>
                <a:cs typeface="Times New Roman" panose="02020603050405020304" pitchFamily="18" charset="0"/>
              </a:rPr>
              <a:t>)</a:t>
            </a:r>
          </a:p>
          <a:p>
            <a:pPr algn="just">
              <a:lnSpc>
                <a:spcPct val="115000"/>
              </a:lnSpc>
              <a:spcAft>
                <a:spcPts val="1000"/>
              </a:spcAft>
            </a:pPr>
            <a:endParaRPr lang="pt-BR" sz="2800" dirty="0">
              <a:effectLst/>
              <a:ea typeface="Calibri" panose="020F0502020204030204" pitchFamily="34" charset="0"/>
              <a:cs typeface="Times New Roman" panose="02020603050405020304" pitchFamily="18" charset="0"/>
            </a:endParaRPr>
          </a:p>
          <a:p>
            <a:pPr marL="457200" indent="-457200" algn="just">
              <a:lnSpc>
                <a:spcPct val="115000"/>
              </a:lnSpc>
              <a:spcAft>
                <a:spcPts val="1000"/>
              </a:spcAft>
              <a:buFont typeface="Wingdings" panose="05000000000000000000" pitchFamily="2" charset="2"/>
              <a:buChar char="§"/>
            </a:pPr>
            <a:r>
              <a:rPr lang="pt-BR" sz="2200" dirty="0">
                <a:effectLst/>
                <a:ea typeface="Calibri" panose="020F0502020204030204" pitchFamily="34" charset="0"/>
                <a:cs typeface="Times New Roman" panose="02020603050405020304" pitchFamily="18" charset="0"/>
              </a:rPr>
              <a:t>Regula o tratamento dos dados </a:t>
            </a:r>
          </a:p>
          <a:p>
            <a:pPr algn="just">
              <a:lnSpc>
                <a:spcPct val="115000"/>
              </a:lnSpc>
              <a:spcAft>
                <a:spcPts val="1000"/>
              </a:spcAft>
            </a:pPr>
            <a:r>
              <a:rPr lang="pt-BR" sz="2200" dirty="0">
                <a:ea typeface="Calibri" panose="020F0502020204030204" pitchFamily="34" charset="0"/>
                <a:cs typeface="Times New Roman" panose="02020603050405020304" pitchFamily="18" charset="0"/>
              </a:rPr>
              <a:t>     </a:t>
            </a:r>
            <a:r>
              <a:rPr lang="pt-BR" sz="2200" i="1" dirty="0">
                <a:effectLst/>
                <a:ea typeface="Calibri" panose="020F0502020204030204" pitchFamily="34" charset="0"/>
                <a:cs typeface="Times New Roman" panose="02020603050405020304" pitchFamily="18" charset="0"/>
              </a:rPr>
              <a:t>pessoais</a:t>
            </a:r>
            <a:r>
              <a:rPr lang="pt-BR" sz="2200" dirty="0">
                <a:effectLst/>
                <a:ea typeface="Calibri" panose="020F0502020204030204" pitchFamily="34" charset="0"/>
                <a:cs typeface="Times New Roman" panose="02020603050405020304" pitchFamily="18" charset="0"/>
              </a:rPr>
              <a:t> </a:t>
            </a:r>
            <a:r>
              <a:rPr lang="pt-BR" sz="2200" dirty="0">
                <a:ea typeface="Calibri" panose="020F0502020204030204" pitchFamily="34" charset="0"/>
                <a:cs typeface="Times New Roman" panose="02020603050405020304" pitchFamily="18" charset="0"/>
              </a:rPr>
              <a:t> </a:t>
            </a:r>
            <a:r>
              <a:rPr lang="pt-BR" sz="2200" dirty="0">
                <a:effectLst/>
                <a:ea typeface="Calibri" panose="020F0502020204030204" pitchFamily="34" charset="0"/>
                <a:cs typeface="Times New Roman" panose="02020603050405020304" pitchFamily="18" charset="0"/>
              </a:rPr>
              <a:t>e </a:t>
            </a:r>
            <a:r>
              <a:rPr lang="pt-BR" sz="2200" i="1" dirty="0">
                <a:effectLst/>
                <a:ea typeface="Calibri" panose="020F0502020204030204" pitchFamily="34" charset="0"/>
                <a:cs typeface="Times New Roman" panose="02020603050405020304" pitchFamily="18" charset="0"/>
              </a:rPr>
              <a:t>sensíveis </a:t>
            </a:r>
            <a:r>
              <a:rPr lang="pt-BR" sz="2200" dirty="0">
                <a:effectLst/>
                <a:ea typeface="Calibri" panose="020F0502020204030204" pitchFamily="34" charset="0"/>
                <a:cs typeface="Times New Roman" panose="02020603050405020304" pitchFamily="18" charset="0"/>
              </a:rPr>
              <a:t>das pessoas naturais</a:t>
            </a:r>
          </a:p>
          <a:p>
            <a:pPr algn="just">
              <a:lnSpc>
                <a:spcPct val="115000"/>
              </a:lnSpc>
              <a:spcAft>
                <a:spcPts val="1000"/>
              </a:spcAft>
            </a:pPr>
            <a:endParaRPr lang="pt-BR" sz="2200" dirty="0">
              <a:effectLst/>
              <a:ea typeface="Calibri" panose="020F0502020204030204" pitchFamily="34" charset="0"/>
              <a:cs typeface="Times New Roman" panose="02020603050405020304" pitchFamily="18" charset="0"/>
            </a:endParaRPr>
          </a:p>
          <a:p>
            <a:pPr marL="457200" indent="-457200" algn="just">
              <a:lnSpc>
                <a:spcPct val="115000"/>
              </a:lnSpc>
              <a:spcAft>
                <a:spcPts val="1000"/>
              </a:spcAft>
              <a:buFont typeface="Wingdings" panose="05000000000000000000" pitchFamily="2" charset="2"/>
              <a:buChar char="§"/>
            </a:pPr>
            <a:r>
              <a:rPr lang="pt-BR" sz="2200" dirty="0">
                <a:solidFill>
                  <a:srgbClr val="FFC000"/>
                </a:solidFill>
                <a:effectLst/>
                <a:ea typeface="Calibri" panose="020F0502020204030204" pitchFamily="34" charset="0"/>
                <a:cs typeface="Times New Roman" panose="02020603050405020304" pitchFamily="18" charset="0"/>
              </a:rPr>
              <a:t>Tratamento</a:t>
            </a:r>
            <a:r>
              <a:rPr lang="pt-BR" sz="2200" dirty="0">
                <a:effectLst/>
                <a:ea typeface="Calibri" panose="020F0502020204030204" pitchFamily="34" charset="0"/>
                <a:cs typeface="Times New Roman" panose="02020603050405020304" pitchFamily="18" charset="0"/>
              </a:rPr>
              <a:t>: toda operação que se refere ao </a:t>
            </a:r>
            <a:r>
              <a:rPr lang="pt-BR" sz="2200" i="1" dirty="0">
                <a:effectLst/>
                <a:ea typeface="Calibri" panose="020F0502020204030204" pitchFamily="34" charset="0"/>
                <a:cs typeface="Times New Roman" panose="02020603050405020304" pitchFamily="18" charset="0"/>
              </a:rPr>
              <a:t>acesso, coleta, armazenamento, transmissão, compartilhamento, registro, uso, classificação, arquivo, alteração e eliminação </a:t>
            </a:r>
            <a:r>
              <a:rPr lang="pt-BR" sz="2200" dirty="0">
                <a:effectLst/>
                <a:ea typeface="Calibri" panose="020F0502020204030204" pitchFamily="34" charset="0"/>
                <a:cs typeface="Times New Roman" panose="02020603050405020304" pitchFamily="18" charset="0"/>
              </a:rPr>
              <a:t>dos dados pessoais</a:t>
            </a:r>
          </a:p>
        </p:txBody>
      </p:sp>
    </p:spTree>
    <p:extLst>
      <p:ext uri="{BB962C8B-B14F-4D97-AF65-F5344CB8AC3E}">
        <p14:creationId xmlns:p14="http://schemas.microsoft.com/office/powerpoint/2010/main" val="2553144859"/>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A386112-E68A-4657-B9FD-521F012E142D}"/>
              </a:ext>
            </a:extLst>
          </p:cNvPr>
          <p:cNvSpPr txBox="1"/>
          <p:nvPr/>
        </p:nvSpPr>
        <p:spPr>
          <a:xfrm>
            <a:off x="340302" y="228601"/>
            <a:ext cx="10944225" cy="5498941"/>
          </a:xfrm>
          <a:prstGeom prst="rect">
            <a:avLst/>
          </a:prstGeom>
          <a:noFill/>
        </p:spPr>
        <p:txBody>
          <a:bodyPr wrap="square">
            <a:spAutoFit/>
          </a:bodyPr>
          <a:lstStyle/>
          <a:p>
            <a:pPr>
              <a:lnSpc>
                <a:spcPct val="115000"/>
              </a:lnSpc>
              <a:spcAft>
                <a:spcPts val="1000"/>
              </a:spcAft>
            </a:pPr>
            <a:endParaRPr lang="pt-BR" sz="2000" dirty="0">
              <a:effectLst/>
              <a:latin typeface="+mj-lt"/>
              <a:ea typeface="Calibri" panose="020F0502020204030204" pitchFamily="34" charset="0"/>
              <a:cs typeface="Times New Roman" panose="02020603050405020304" pitchFamily="18" charset="0"/>
            </a:endParaRPr>
          </a:p>
          <a:p>
            <a:r>
              <a:rPr lang="pt-BR" sz="2400" dirty="0">
                <a:solidFill>
                  <a:srgbClr val="FFFF00"/>
                </a:solidFill>
                <a:effectLst/>
                <a:latin typeface="Century" panose="02040604050505020304" pitchFamily="18" charset="0"/>
                <a:ea typeface="Times New Roman" panose="02020603050405020304" pitchFamily="18" charset="0"/>
                <a:cs typeface="Calibri" panose="020F0502020204030204" pitchFamily="34" charset="0"/>
              </a:rPr>
              <a:t>Art. 6º As atividades de tratamento de dados pessoais </a:t>
            </a:r>
          </a:p>
          <a:p>
            <a:r>
              <a:rPr lang="pt-BR" sz="2400" dirty="0">
                <a:solidFill>
                  <a:srgbClr val="FFFF00"/>
                </a:solidFill>
                <a:effectLst/>
                <a:latin typeface="Century" panose="02040604050505020304" pitchFamily="18" charset="0"/>
                <a:ea typeface="Times New Roman" panose="02020603050405020304" pitchFamily="18" charset="0"/>
                <a:cs typeface="Calibri" panose="020F0502020204030204" pitchFamily="34" charset="0"/>
              </a:rPr>
              <a:t>deverão observar a </a:t>
            </a:r>
            <a:r>
              <a:rPr lang="pt-BR" sz="2400" b="1" u="sng" dirty="0">
                <a:solidFill>
                  <a:srgbClr val="FFFF00"/>
                </a:solidFill>
                <a:effectLst/>
                <a:latin typeface="Century" panose="02040604050505020304" pitchFamily="18" charset="0"/>
                <a:ea typeface="Times New Roman" panose="02020603050405020304" pitchFamily="18" charset="0"/>
                <a:cs typeface="Calibri" panose="020F0502020204030204" pitchFamily="34" charset="0"/>
              </a:rPr>
              <a:t>boa-fé</a:t>
            </a:r>
            <a:r>
              <a:rPr lang="pt-BR" sz="2400" dirty="0">
                <a:solidFill>
                  <a:srgbClr val="FFFF00"/>
                </a:solidFill>
                <a:effectLst/>
                <a:latin typeface="Century" panose="02040604050505020304" pitchFamily="18" charset="0"/>
                <a:ea typeface="Times New Roman" panose="02020603050405020304" pitchFamily="18" charset="0"/>
                <a:cs typeface="Calibri" panose="020F0502020204030204" pitchFamily="34" charset="0"/>
              </a:rPr>
              <a:t> e os </a:t>
            </a:r>
            <a:r>
              <a:rPr lang="pt-BR" sz="2400" b="1" u="sng" dirty="0">
                <a:solidFill>
                  <a:srgbClr val="FFFF00"/>
                </a:solidFill>
                <a:effectLst/>
                <a:latin typeface="Century" panose="02040604050505020304" pitchFamily="18" charset="0"/>
                <a:ea typeface="Times New Roman" panose="02020603050405020304" pitchFamily="18" charset="0"/>
                <a:cs typeface="Calibri" panose="020F0502020204030204" pitchFamily="34" charset="0"/>
              </a:rPr>
              <a:t>seguintes princípios</a:t>
            </a:r>
            <a:r>
              <a:rPr lang="pt-BR" sz="2400" dirty="0">
                <a:solidFill>
                  <a:srgbClr val="FFFF00"/>
                </a:solidFill>
                <a:effectLst/>
                <a:latin typeface="Century" panose="02040604050505020304" pitchFamily="18" charset="0"/>
                <a:ea typeface="Times New Roman" panose="02020603050405020304" pitchFamily="18" charset="0"/>
                <a:cs typeface="Calibri" panose="020F0502020204030204" pitchFamily="34" charset="0"/>
              </a:rPr>
              <a:t>:</a:t>
            </a:r>
          </a:p>
          <a:p>
            <a:endParaRPr lang="pt-BR" sz="2400" dirty="0">
              <a:effectLst/>
              <a:latin typeface="Calibri" panose="020F0502020204030204" pitchFamily="34" charset="0"/>
              <a:ea typeface="Times New Roman" panose="02020603050405020304" pitchFamily="18" charset="0"/>
              <a:cs typeface="Calibri" panose="020F0502020204030204" pitchFamily="34" charset="0"/>
            </a:endParaRPr>
          </a:p>
          <a:p>
            <a:r>
              <a:rPr lang="pt-BR" sz="2200" dirty="0">
                <a:effectLst/>
                <a:latin typeface="Century" panose="02040604050505020304" pitchFamily="18" charset="0"/>
                <a:ea typeface="Times New Roman" panose="02020603050405020304" pitchFamily="18" charset="0"/>
                <a:cs typeface="Calibri" panose="020F0502020204030204" pitchFamily="34" charset="0"/>
              </a:rPr>
              <a:t>I-</a:t>
            </a:r>
            <a:r>
              <a:rPr lang="pt-BR" sz="2200" u="sng" dirty="0">
                <a:effectLst/>
                <a:latin typeface="Century" panose="02040604050505020304" pitchFamily="18" charset="0"/>
                <a:ea typeface="Times New Roman" panose="02020603050405020304" pitchFamily="18" charset="0"/>
                <a:cs typeface="Calibri" panose="020F0502020204030204" pitchFamily="34" charset="0"/>
              </a:rPr>
              <a:t>finalidade</a:t>
            </a:r>
            <a:r>
              <a:rPr lang="pt-BR" sz="2200" dirty="0">
                <a:effectLst/>
                <a:latin typeface="Century" panose="02040604050505020304" pitchFamily="18" charset="0"/>
                <a:ea typeface="Times New Roman" panose="02020603050405020304" pitchFamily="18" charset="0"/>
                <a:cs typeface="Calibri" panose="020F0502020204030204" pitchFamily="34" charset="0"/>
              </a:rPr>
              <a:t>: (propósitos legítimos e específicos)</a:t>
            </a:r>
          </a:p>
          <a:p>
            <a:r>
              <a:rPr lang="pt-BR" sz="2200" dirty="0">
                <a:effectLst/>
                <a:latin typeface="Century" panose="02040604050505020304" pitchFamily="18" charset="0"/>
                <a:ea typeface="Times New Roman" panose="02020603050405020304" pitchFamily="18" charset="0"/>
                <a:cs typeface="Calibri" panose="020F0502020204030204" pitchFamily="34" charset="0"/>
              </a:rPr>
              <a:t>II-</a:t>
            </a:r>
            <a:r>
              <a:rPr lang="pt-BR" sz="2200" u="sng" dirty="0">
                <a:effectLst/>
                <a:latin typeface="Century" panose="02040604050505020304" pitchFamily="18" charset="0"/>
                <a:ea typeface="Times New Roman" panose="02020603050405020304" pitchFamily="18" charset="0"/>
                <a:cs typeface="Calibri" panose="020F0502020204030204" pitchFamily="34" charset="0"/>
              </a:rPr>
              <a:t>adequação</a:t>
            </a:r>
            <a:r>
              <a:rPr lang="pt-BR" sz="2200" dirty="0">
                <a:effectLst/>
                <a:latin typeface="Century" panose="02040604050505020304" pitchFamily="18" charset="0"/>
                <a:ea typeface="Times New Roman" panose="02020603050405020304" pitchFamily="18" charset="0"/>
                <a:cs typeface="Calibri" panose="020F0502020204030204" pitchFamily="34" charset="0"/>
              </a:rPr>
              <a:t>: (compatibilidade: tratamento x finalidade)</a:t>
            </a:r>
          </a:p>
          <a:p>
            <a:r>
              <a:rPr lang="pt-BR" sz="2200" dirty="0">
                <a:effectLst/>
                <a:latin typeface="Century" panose="02040604050505020304" pitchFamily="18" charset="0"/>
                <a:ea typeface="Times New Roman" panose="02020603050405020304" pitchFamily="18" charset="0"/>
                <a:cs typeface="Calibri" panose="020F0502020204030204" pitchFamily="34" charset="0"/>
              </a:rPr>
              <a:t>III-</a:t>
            </a:r>
            <a:r>
              <a:rPr lang="pt-BR" sz="2200" u="sng" dirty="0">
                <a:effectLst/>
                <a:latin typeface="Century" panose="02040604050505020304" pitchFamily="18" charset="0"/>
                <a:ea typeface="Times New Roman" panose="02020603050405020304" pitchFamily="18" charset="0"/>
                <a:cs typeface="Calibri" panose="020F0502020204030204" pitchFamily="34" charset="0"/>
              </a:rPr>
              <a:t>necessidade</a:t>
            </a:r>
            <a:r>
              <a:rPr lang="pt-BR" sz="2200" dirty="0">
                <a:effectLst/>
                <a:latin typeface="Century" panose="02040604050505020304" pitchFamily="18" charset="0"/>
                <a:ea typeface="Times New Roman" panose="02020603050405020304" pitchFamily="18" charset="0"/>
                <a:cs typeface="Calibri" panose="020F0502020204030204" pitchFamily="34" charset="0"/>
              </a:rPr>
              <a:t>: (tratamento mínimo necessário)</a:t>
            </a:r>
          </a:p>
          <a:p>
            <a:r>
              <a:rPr lang="pt-BR" sz="2200" dirty="0">
                <a:effectLst/>
                <a:latin typeface="Century" panose="02040604050505020304" pitchFamily="18" charset="0"/>
                <a:ea typeface="Times New Roman" panose="02020603050405020304" pitchFamily="18" charset="0"/>
                <a:cs typeface="Calibri" panose="020F0502020204030204" pitchFamily="34" charset="0"/>
              </a:rPr>
              <a:t>IV-</a:t>
            </a:r>
            <a:r>
              <a:rPr lang="pt-BR" sz="2200" u="sng" dirty="0">
                <a:effectLst/>
                <a:latin typeface="Century" panose="02040604050505020304" pitchFamily="18" charset="0"/>
                <a:ea typeface="Times New Roman" panose="02020603050405020304" pitchFamily="18" charset="0"/>
                <a:cs typeface="Calibri" panose="020F0502020204030204" pitchFamily="34" charset="0"/>
              </a:rPr>
              <a:t>livre acesso</a:t>
            </a:r>
            <a:r>
              <a:rPr lang="pt-BR" sz="2200" dirty="0">
                <a:effectLst/>
                <a:latin typeface="Century" panose="02040604050505020304" pitchFamily="18" charset="0"/>
                <a:ea typeface="Times New Roman" panose="02020603050405020304" pitchFamily="18" charset="0"/>
                <a:cs typeface="Calibri" panose="020F0502020204030204" pitchFamily="34" charset="0"/>
              </a:rPr>
              <a:t>: (consulta facilitada e gratuita)</a:t>
            </a:r>
          </a:p>
          <a:p>
            <a:r>
              <a:rPr lang="pt-BR" sz="2200" dirty="0">
                <a:effectLst/>
                <a:latin typeface="Century" panose="02040604050505020304" pitchFamily="18" charset="0"/>
                <a:ea typeface="Times New Roman" panose="02020603050405020304" pitchFamily="18" charset="0"/>
                <a:cs typeface="Calibri" panose="020F0502020204030204" pitchFamily="34" charset="0"/>
              </a:rPr>
              <a:t>V-</a:t>
            </a:r>
            <a:r>
              <a:rPr lang="pt-BR" sz="2200" u="sng" dirty="0">
                <a:effectLst/>
                <a:latin typeface="Century" panose="02040604050505020304" pitchFamily="18" charset="0"/>
                <a:ea typeface="Times New Roman" panose="02020603050405020304" pitchFamily="18" charset="0"/>
                <a:cs typeface="Calibri" panose="020F0502020204030204" pitchFamily="34" charset="0"/>
              </a:rPr>
              <a:t>qualidade dos dados</a:t>
            </a:r>
            <a:r>
              <a:rPr lang="pt-BR" sz="2200" dirty="0">
                <a:effectLst/>
                <a:latin typeface="Century" panose="02040604050505020304" pitchFamily="18" charset="0"/>
                <a:ea typeface="Times New Roman" panose="02020603050405020304" pitchFamily="18" charset="0"/>
                <a:cs typeface="Calibri" panose="020F0502020204030204" pitchFamily="34" charset="0"/>
              </a:rPr>
              <a:t>: (garantia de exatidão)</a:t>
            </a:r>
          </a:p>
          <a:p>
            <a:r>
              <a:rPr lang="pt-BR" sz="2200" dirty="0">
                <a:effectLst/>
                <a:latin typeface="Century" panose="02040604050505020304" pitchFamily="18" charset="0"/>
                <a:ea typeface="Times New Roman" panose="02020603050405020304" pitchFamily="18" charset="0"/>
                <a:cs typeface="Calibri" panose="020F0502020204030204" pitchFamily="34" charset="0"/>
              </a:rPr>
              <a:t>VI-</a:t>
            </a:r>
            <a:r>
              <a:rPr lang="pt-BR" sz="2200" u="sng" dirty="0">
                <a:effectLst/>
                <a:latin typeface="Century" panose="02040604050505020304" pitchFamily="18" charset="0"/>
                <a:ea typeface="Times New Roman" panose="02020603050405020304" pitchFamily="18" charset="0"/>
                <a:cs typeface="Calibri" panose="020F0502020204030204" pitchFamily="34" charset="0"/>
              </a:rPr>
              <a:t>transparência</a:t>
            </a:r>
            <a:r>
              <a:rPr lang="pt-BR" sz="2200" dirty="0">
                <a:effectLst/>
                <a:latin typeface="Century" panose="02040604050505020304" pitchFamily="18" charset="0"/>
                <a:ea typeface="Times New Roman" panose="02020603050405020304" pitchFamily="18" charset="0"/>
                <a:cs typeface="Calibri" panose="020F0502020204030204" pitchFamily="34" charset="0"/>
              </a:rPr>
              <a:t>: (informações claras, observados os segredos </a:t>
            </a:r>
            <a:r>
              <a:rPr lang="pt-BR" sz="2200" dirty="0" err="1">
                <a:effectLst/>
                <a:latin typeface="Century" panose="02040604050505020304" pitchFamily="18" charset="0"/>
                <a:ea typeface="Times New Roman" panose="02020603050405020304" pitchFamily="18" charset="0"/>
                <a:cs typeface="Calibri" panose="020F0502020204030204" pitchFamily="34" charset="0"/>
              </a:rPr>
              <a:t>coml</a:t>
            </a:r>
            <a:r>
              <a:rPr lang="pt-BR" sz="2200" dirty="0">
                <a:effectLst/>
                <a:latin typeface="Century" panose="02040604050505020304" pitchFamily="18" charset="0"/>
                <a:ea typeface="Times New Roman" panose="02020603050405020304" pitchFamily="18" charset="0"/>
                <a:cs typeface="Calibri" panose="020F0502020204030204" pitchFamily="34" charset="0"/>
              </a:rPr>
              <a:t> e industrial);</a:t>
            </a:r>
          </a:p>
          <a:p>
            <a:r>
              <a:rPr lang="pt-BR" sz="2200" dirty="0">
                <a:effectLst/>
                <a:latin typeface="Century" panose="02040604050505020304" pitchFamily="18" charset="0"/>
                <a:ea typeface="Times New Roman" panose="02020603050405020304" pitchFamily="18" charset="0"/>
                <a:cs typeface="Calibri" panose="020F0502020204030204" pitchFamily="34" charset="0"/>
              </a:rPr>
              <a:t>VII-</a:t>
            </a:r>
            <a:r>
              <a:rPr lang="pt-BR" sz="2200" u="sng" dirty="0">
                <a:effectLst/>
                <a:latin typeface="Century" panose="02040604050505020304" pitchFamily="18" charset="0"/>
                <a:ea typeface="Times New Roman" panose="02020603050405020304" pitchFamily="18" charset="0"/>
                <a:cs typeface="Calibri" panose="020F0502020204030204" pitchFamily="34" charset="0"/>
              </a:rPr>
              <a:t>segurança</a:t>
            </a:r>
            <a:r>
              <a:rPr lang="pt-BR" sz="2200" dirty="0">
                <a:effectLst/>
                <a:latin typeface="Century" panose="02040604050505020304" pitchFamily="18" charset="0"/>
                <a:ea typeface="Times New Roman" panose="02020603050405020304" pitchFamily="18" charset="0"/>
                <a:cs typeface="Calibri" panose="020F0502020204030204" pitchFamily="34" charset="0"/>
              </a:rPr>
              <a:t>: (medidas técnicas e administrativas de proteção)</a:t>
            </a:r>
          </a:p>
          <a:p>
            <a:r>
              <a:rPr lang="pt-BR" sz="2200" dirty="0">
                <a:effectLst/>
                <a:latin typeface="Century" panose="02040604050505020304" pitchFamily="18" charset="0"/>
                <a:ea typeface="Times New Roman" panose="02020603050405020304" pitchFamily="18" charset="0"/>
                <a:cs typeface="Calibri" panose="020F0502020204030204" pitchFamily="34" charset="0"/>
              </a:rPr>
              <a:t>VIII-</a:t>
            </a:r>
            <a:r>
              <a:rPr lang="pt-BR" sz="2200" u="sng" dirty="0">
                <a:effectLst/>
                <a:latin typeface="Century" panose="02040604050505020304" pitchFamily="18" charset="0"/>
                <a:ea typeface="Times New Roman" panose="02020603050405020304" pitchFamily="18" charset="0"/>
                <a:cs typeface="Calibri" panose="020F0502020204030204" pitchFamily="34" charset="0"/>
              </a:rPr>
              <a:t>prevenção</a:t>
            </a:r>
            <a:r>
              <a:rPr lang="pt-BR" sz="2200" dirty="0">
                <a:effectLst/>
                <a:latin typeface="Century" panose="02040604050505020304" pitchFamily="18" charset="0"/>
                <a:ea typeface="Times New Roman" panose="02020603050405020304" pitchFamily="18" charset="0"/>
                <a:cs typeface="Calibri" panose="020F0502020204030204" pitchFamily="34" charset="0"/>
              </a:rPr>
              <a:t>: (medidas p/ prevenir danos do tratamento);</a:t>
            </a:r>
          </a:p>
          <a:p>
            <a:r>
              <a:rPr lang="pt-BR" sz="2200" dirty="0">
                <a:effectLst/>
                <a:latin typeface="Century" panose="02040604050505020304" pitchFamily="18" charset="0"/>
                <a:ea typeface="Times New Roman" panose="02020603050405020304" pitchFamily="18" charset="0"/>
                <a:cs typeface="Calibri" panose="020F0502020204030204" pitchFamily="34" charset="0"/>
              </a:rPr>
              <a:t>IX-</a:t>
            </a:r>
            <a:r>
              <a:rPr lang="pt-BR" sz="2200" u="sng" dirty="0">
                <a:effectLst/>
                <a:latin typeface="Century" panose="02040604050505020304" pitchFamily="18" charset="0"/>
                <a:ea typeface="Times New Roman" panose="02020603050405020304" pitchFamily="18" charset="0"/>
                <a:cs typeface="Calibri" panose="020F0502020204030204" pitchFamily="34" charset="0"/>
              </a:rPr>
              <a:t>não discriminação</a:t>
            </a:r>
            <a:r>
              <a:rPr lang="pt-BR" sz="2200" dirty="0">
                <a:effectLst/>
                <a:latin typeface="Century" panose="02040604050505020304" pitchFamily="18" charset="0"/>
                <a:ea typeface="Times New Roman" panose="02020603050405020304" pitchFamily="18" charset="0"/>
                <a:cs typeface="Calibri" panose="020F0502020204030204" pitchFamily="34" charset="0"/>
              </a:rPr>
              <a:t>: (impossibilidade de tratamento p/ fins abusivos);</a:t>
            </a:r>
          </a:p>
          <a:p>
            <a:r>
              <a:rPr lang="pt-BR" sz="2200" dirty="0">
                <a:effectLst/>
                <a:latin typeface="Century" panose="02040604050505020304" pitchFamily="18" charset="0"/>
                <a:ea typeface="Times New Roman" panose="02020603050405020304" pitchFamily="18" charset="0"/>
                <a:cs typeface="Calibri" panose="020F0502020204030204" pitchFamily="34" charset="0"/>
              </a:rPr>
              <a:t>X-</a:t>
            </a:r>
            <a:r>
              <a:rPr lang="pt-BR" sz="2200" u="sng" dirty="0">
                <a:effectLst/>
                <a:latin typeface="Century" panose="02040604050505020304" pitchFamily="18" charset="0"/>
                <a:ea typeface="Times New Roman" panose="02020603050405020304" pitchFamily="18" charset="0"/>
                <a:cs typeface="Calibri" panose="020F0502020204030204" pitchFamily="34" charset="0"/>
              </a:rPr>
              <a:t>responsabilização e prestação de contas</a:t>
            </a:r>
            <a:r>
              <a:rPr lang="pt-BR" sz="2200" dirty="0">
                <a:effectLst/>
                <a:latin typeface="Century" panose="02040604050505020304" pitchFamily="18" charset="0"/>
                <a:ea typeface="Times New Roman" panose="02020603050405020304" pitchFamily="18" charset="0"/>
                <a:cs typeface="Calibri" panose="020F0502020204030204" pitchFamily="34" charset="0"/>
              </a:rPr>
              <a:t>: (demonstrar o cumprimento/normas)</a:t>
            </a:r>
          </a:p>
          <a:p>
            <a:endParaRPr lang="pt-BR"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773257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C5E38ED6-76CC-475A-8697-54B2B5A0F463}"/>
              </a:ext>
            </a:extLst>
          </p:cNvPr>
          <p:cNvSpPr txBox="1"/>
          <p:nvPr/>
        </p:nvSpPr>
        <p:spPr>
          <a:xfrm>
            <a:off x="221456" y="323873"/>
            <a:ext cx="7904235" cy="5878532"/>
          </a:xfrm>
          <a:prstGeom prst="rect">
            <a:avLst/>
          </a:prstGeom>
          <a:noFill/>
        </p:spPr>
        <p:txBody>
          <a:bodyPr wrap="square">
            <a:spAutoFit/>
          </a:bodyPr>
          <a:lstStyle/>
          <a:p>
            <a:pPr algn="just"/>
            <a:r>
              <a:rPr lang="pt-BR" sz="2100" dirty="0">
                <a:effectLst/>
                <a:latin typeface="+mj-lt"/>
                <a:ea typeface="Calibri" panose="020F0502020204030204" pitchFamily="34" charset="0"/>
                <a:cs typeface="Times New Roman" panose="02020603050405020304" pitchFamily="18" charset="0"/>
              </a:rPr>
              <a:t>Art. 7º O </a:t>
            </a:r>
            <a:r>
              <a:rPr lang="pt-BR" sz="2100" b="1" dirty="0">
                <a:solidFill>
                  <a:srgbClr val="FFC000"/>
                </a:solidFill>
                <a:effectLst/>
                <a:latin typeface="+mj-lt"/>
                <a:ea typeface="Calibri" panose="020F0502020204030204" pitchFamily="34" charset="0"/>
                <a:cs typeface="Times New Roman" panose="02020603050405020304" pitchFamily="18" charset="0"/>
              </a:rPr>
              <a:t>tratamento de dados pessoais</a:t>
            </a:r>
            <a:r>
              <a:rPr lang="pt-BR" sz="2100" dirty="0">
                <a:effectLst/>
                <a:latin typeface="+mj-lt"/>
                <a:ea typeface="Calibri" panose="020F0502020204030204" pitchFamily="34" charset="0"/>
                <a:cs typeface="Times New Roman" panose="02020603050405020304" pitchFamily="18" charset="0"/>
              </a:rPr>
              <a:t> somente </a:t>
            </a:r>
          </a:p>
          <a:p>
            <a:pPr algn="just"/>
            <a:r>
              <a:rPr lang="pt-BR" sz="2100" dirty="0">
                <a:effectLst/>
                <a:latin typeface="+mj-lt"/>
                <a:ea typeface="Calibri" panose="020F0502020204030204" pitchFamily="34" charset="0"/>
                <a:cs typeface="Times New Roman" panose="02020603050405020304" pitchFamily="18" charset="0"/>
              </a:rPr>
              <a:t>poderá ser realizado nas seguintes hipóteses:</a:t>
            </a:r>
          </a:p>
          <a:p>
            <a:pPr algn="just"/>
            <a:endParaRPr lang="pt-BR" sz="2100" dirty="0">
              <a:effectLst/>
              <a:latin typeface="+mj-lt"/>
              <a:ea typeface="Calibri" panose="020F0502020204030204" pitchFamily="34" charset="0"/>
              <a:cs typeface="Times New Roman" panose="02020603050405020304" pitchFamily="18" charset="0"/>
            </a:endParaRPr>
          </a:p>
          <a:p>
            <a:pPr algn="just"/>
            <a:r>
              <a:rPr lang="pt-BR" sz="2000" dirty="0">
                <a:effectLst/>
                <a:latin typeface="+mj-lt"/>
                <a:ea typeface="Calibri" panose="020F0502020204030204" pitchFamily="34" charset="0"/>
                <a:cs typeface="Times New Roman" panose="02020603050405020304" pitchFamily="18" charset="0"/>
              </a:rPr>
              <a:t>I - </a:t>
            </a:r>
            <a:r>
              <a:rPr lang="pt-BR" sz="2000" u="sng" dirty="0">
                <a:effectLst/>
                <a:latin typeface="+mj-lt"/>
                <a:ea typeface="Calibri" panose="020F0502020204030204" pitchFamily="34" charset="0"/>
                <a:cs typeface="Times New Roman" panose="02020603050405020304" pitchFamily="18" charset="0"/>
              </a:rPr>
              <a:t>mediante consentimento</a:t>
            </a:r>
            <a:r>
              <a:rPr lang="pt-BR" sz="2000" dirty="0">
                <a:effectLst/>
                <a:latin typeface="+mj-lt"/>
                <a:ea typeface="Calibri" panose="020F0502020204030204" pitchFamily="34" charset="0"/>
                <a:cs typeface="Times New Roman" panose="02020603050405020304" pitchFamily="18" charset="0"/>
              </a:rPr>
              <a:t> pelo titular;</a:t>
            </a:r>
          </a:p>
          <a:p>
            <a:pPr algn="just"/>
            <a:endParaRPr lang="pt-BR" sz="800" dirty="0">
              <a:effectLst/>
              <a:latin typeface="+mj-lt"/>
              <a:ea typeface="Calibri" panose="020F0502020204030204" pitchFamily="34" charset="0"/>
              <a:cs typeface="Times New Roman" panose="02020603050405020304" pitchFamily="18" charset="0"/>
            </a:endParaRPr>
          </a:p>
          <a:p>
            <a:pPr algn="just"/>
            <a:r>
              <a:rPr lang="pt-BR" sz="2000" dirty="0">
                <a:effectLst/>
                <a:latin typeface="+mj-lt"/>
                <a:ea typeface="Calibri" panose="020F0502020204030204" pitchFamily="34" charset="0"/>
                <a:cs typeface="Times New Roman" panose="02020603050405020304" pitchFamily="18" charset="0"/>
              </a:rPr>
              <a:t>II - para o </a:t>
            </a:r>
            <a:r>
              <a:rPr lang="pt-BR" sz="2000" u="sng" dirty="0">
                <a:effectLst/>
                <a:latin typeface="+mj-lt"/>
                <a:ea typeface="Calibri" panose="020F0502020204030204" pitchFamily="34" charset="0"/>
                <a:cs typeface="Times New Roman" panose="02020603050405020304" pitchFamily="18" charset="0"/>
              </a:rPr>
              <a:t>cumprimento de obrigação legal</a:t>
            </a:r>
            <a:r>
              <a:rPr lang="pt-BR" sz="2000" dirty="0">
                <a:effectLst/>
                <a:latin typeface="+mj-lt"/>
                <a:ea typeface="Calibri" panose="020F0502020204030204" pitchFamily="34" charset="0"/>
                <a:cs typeface="Times New Roman" panose="02020603050405020304" pitchFamily="18" charset="0"/>
              </a:rPr>
              <a:t>;</a:t>
            </a:r>
          </a:p>
          <a:p>
            <a:pPr algn="just"/>
            <a:endParaRPr lang="pt-BR" sz="800" dirty="0">
              <a:effectLst/>
              <a:latin typeface="+mj-lt"/>
              <a:ea typeface="Calibri" panose="020F0502020204030204" pitchFamily="34" charset="0"/>
              <a:cs typeface="Times New Roman" panose="02020603050405020304" pitchFamily="18" charset="0"/>
            </a:endParaRPr>
          </a:p>
          <a:p>
            <a:pPr algn="just"/>
            <a:r>
              <a:rPr lang="pt-BR" sz="2000" dirty="0">
                <a:effectLst/>
                <a:latin typeface="+mj-lt"/>
                <a:ea typeface="Calibri" panose="020F0502020204030204" pitchFamily="34" charset="0"/>
                <a:cs typeface="Times New Roman" panose="02020603050405020304" pitchFamily="18" charset="0"/>
              </a:rPr>
              <a:t>III - pela administração pública na necessária execução de </a:t>
            </a:r>
            <a:r>
              <a:rPr lang="pt-BR" sz="2000" u="sng" dirty="0">
                <a:effectLst/>
                <a:latin typeface="+mj-lt"/>
                <a:ea typeface="Calibri" panose="020F0502020204030204" pitchFamily="34" charset="0"/>
                <a:cs typeface="Times New Roman" panose="02020603050405020304" pitchFamily="18" charset="0"/>
              </a:rPr>
              <a:t>políticas públicas</a:t>
            </a:r>
            <a:r>
              <a:rPr lang="pt-BR" sz="2000" dirty="0">
                <a:effectLst/>
                <a:latin typeface="+mj-lt"/>
                <a:ea typeface="Calibri" panose="020F0502020204030204" pitchFamily="34" charset="0"/>
                <a:cs typeface="Times New Roman" panose="02020603050405020304" pitchFamily="18" charset="0"/>
              </a:rPr>
              <a:t>; </a:t>
            </a:r>
          </a:p>
          <a:p>
            <a:pPr algn="just"/>
            <a:endParaRPr lang="pt-BR" sz="800" dirty="0">
              <a:effectLst/>
              <a:latin typeface="+mj-lt"/>
              <a:ea typeface="Calibri" panose="020F0502020204030204" pitchFamily="34" charset="0"/>
              <a:cs typeface="Times New Roman" panose="02020603050405020304" pitchFamily="18" charset="0"/>
            </a:endParaRPr>
          </a:p>
          <a:p>
            <a:pPr algn="just"/>
            <a:r>
              <a:rPr lang="pt-BR" sz="2000" dirty="0">
                <a:effectLst/>
                <a:latin typeface="+mj-lt"/>
                <a:ea typeface="Calibri" panose="020F0502020204030204" pitchFamily="34" charset="0"/>
                <a:cs typeface="Times New Roman" panose="02020603050405020304" pitchFamily="18" charset="0"/>
              </a:rPr>
              <a:t>IV - por órgão de </a:t>
            </a:r>
            <a:r>
              <a:rPr lang="pt-BR" sz="2000" u="sng" dirty="0">
                <a:effectLst/>
                <a:latin typeface="+mj-lt"/>
                <a:ea typeface="Calibri" panose="020F0502020204030204" pitchFamily="34" charset="0"/>
                <a:cs typeface="Times New Roman" panose="02020603050405020304" pitchFamily="18" charset="0"/>
              </a:rPr>
              <a:t>pesquisa</a:t>
            </a:r>
            <a:r>
              <a:rPr lang="pt-BR" sz="2000" dirty="0">
                <a:effectLst/>
                <a:latin typeface="+mj-lt"/>
                <a:ea typeface="Calibri" panose="020F0502020204030204" pitchFamily="34" charset="0"/>
                <a:cs typeface="Times New Roman" panose="02020603050405020304" pitchFamily="18" charset="0"/>
              </a:rPr>
              <a:t> (com anonimização/dados, sempre que possível);</a:t>
            </a:r>
          </a:p>
          <a:p>
            <a:pPr algn="just"/>
            <a:endParaRPr lang="pt-BR" sz="800" dirty="0">
              <a:effectLst/>
              <a:latin typeface="+mj-lt"/>
              <a:ea typeface="Calibri" panose="020F0502020204030204" pitchFamily="34" charset="0"/>
              <a:cs typeface="Times New Roman" panose="02020603050405020304" pitchFamily="18" charset="0"/>
            </a:endParaRPr>
          </a:p>
          <a:p>
            <a:pPr algn="just"/>
            <a:r>
              <a:rPr lang="pt-BR" sz="2000" dirty="0">
                <a:effectLst/>
                <a:latin typeface="+mj-lt"/>
                <a:ea typeface="Calibri" panose="020F0502020204030204" pitchFamily="34" charset="0"/>
                <a:cs typeface="Times New Roman" panose="02020603050405020304" pitchFamily="18" charset="0"/>
              </a:rPr>
              <a:t>V - necessário p/ </a:t>
            </a:r>
            <a:r>
              <a:rPr lang="pt-BR" sz="2000" u="sng" dirty="0">
                <a:effectLst/>
                <a:latin typeface="+mj-lt"/>
                <a:ea typeface="Calibri" panose="020F0502020204030204" pitchFamily="34" charset="0"/>
                <a:cs typeface="Times New Roman" panose="02020603050405020304" pitchFamily="18" charset="0"/>
              </a:rPr>
              <a:t>execução de contrato</a:t>
            </a:r>
            <a:r>
              <a:rPr lang="pt-BR" sz="2000" dirty="0">
                <a:effectLst/>
                <a:latin typeface="+mj-lt"/>
                <a:ea typeface="Calibri" panose="020F0502020204030204" pitchFamily="34" charset="0"/>
                <a:cs typeface="Times New Roman" panose="02020603050405020304" pitchFamily="18" charset="0"/>
              </a:rPr>
              <a:t> ou de procedimentos preliminares;</a:t>
            </a:r>
          </a:p>
          <a:p>
            <a:pPr algn="just"/>
            <a:endParaRPr lang="pt-BR" sz="800" dirty="0">
              <a:effectLst/>
              <a:latin typeface="+mj-lt"/>
              <a:ea typeface="Calibri" panose="020F0502020204030204" pitchFamily="34" charset="0"/>
              <a:cs typeface="Times New Roman" panose="02020603050405020304" pitchFamily="18" charset="0"/>
            </a:endParaRPr>
          </a:p>
          <a:p>
            <a:pPr algn="just"/>
            <a:r>
              <a:rPr lang="pt-BR" sz="2000" dirty="0">
                <a:effectLst/>
                <a:latin typeface="+mj-lt"/>
                <a:ea typeface="Calibri" panose="020F0502020204030204" pitchFamily="34" charset="0"/>
                <a:cs typeface="Times New Roman" panose="02020603050405020304" pitchFamily="18" charset="0"/>
              </a:rPr>
              <a:t>VI - para </a:t>
            </a:r>
            <a:r>
              <a:rPr lang="pt-BR" sz="2000" u="sng" dirty="0">
                <a:effectLst/>
                <a:latin typeface="+mj-lt"/>
                <a:ea typeface="Calibri" panose="020F0502020204030204" pitchFamily="34" charset="0"/>
                <a:cs typeface="Times New Roman" panose="02020603050405020304" pitchFamily="18" charset="0"/>
              </a:rPr>
              <a:t>processo judicial</a:t>
            </a:r>
            <a:r>
              <a:rPr lang="pt-BR" sz="2000" dirty="0">
                <a:effectLst/>
                <a:latin typeface="+mj-lt"/>
                <a:ea typeface="Calibri" panose="020F0502020204030204" pitchFamily="34" charset="0"/>
                <a:cs typeface="Times New Roman" panose="02020603050405020304" pitchFamily="18" charset="0"/>
              </a:rPr>
              <a:t>, administrativo ou arbitral;</a:t>
            </a:r>
          </a:p>
          <a:p>
            <a:pPr algn="just"/>
            <a:endParaRPr lang="pt-BR" sz="800" dirty="0">
              <a:effectLst/>
              <a:latin typeface="+mj-lt"/>
              <a:ea typeface="Calibri" panose="020F0502020204030204" pitchFamily="34" charset="0"/>
              <a:cs typeface="Times New Roman" panose="02020603050405020304" pitchFamily="18" charset="0"/>
            </a:endParaRPr>
          </a:p>
          <a:p>
            <a:pPr algn="just"/>
            <a:r>
              <a:rPr lang="pt-BR" sz="2000" dirty="0">
                <a:effectLst/>
                <a:latin typeface="+mj-lt"/>
                <a:ea typeface="Calibri" panose="020F0502020204030204" pitchFamily="34" charset="0"/>
                <a:cs typeface="Times New Roman" panose="02020603050405020304" pitchFamily="18" charset="0"/>
              </a:rPr>
              <a:t>VII - para a </a:t>
            </a:r>
            <a:r>
              <a:rPr lang="pt-BR" sz="2000" u="sng" dirty="0">
                <a:effectLst/>
                <a:latin typeface="+mj-lt"/>
                <a:ea typeface="Calibri" panose="020F0502020204030204" pitchFamily="34" charset="0"/>
                <a:cs typeface="Times New Roman" panose="02020603050405020304" pitchFamily="18" charset="0"/>
              </a:rPr>
              <a:t>incolumidade física</a:t>
            </a:r>
            <a:r>
              <a:rPr lang="pt-BR" sz="2000" dirty="0">
                <a:effectLst/>
                <a:latin typeface="+mj-lt"/>
                <a:ea typeface="Calibri" panose="020F0502020204030204" pitchFamily="34" charset="0"/>
                <a:cs typeface="Times New Roman" panose="02020603050405020304" pitchFamily="18" charset="0"/>
              </a:rPr>
              <a:t> do titular ou de terceiro;</a:t>
            </a:r>
          </a:p>
          <a:p>
            <a:pPr algn="just"/>
            <a:endParaRPr lang="pt-BR" sz="800" dirty="0">
              <a:effectLst/>
              <a:latin typeface="+mj-lt"/>
              <a:ea typeface="Calibri" panose="020F0502020204030204" pitchFamily="34" charset="0"/>
              <a:cs typeface="Times New Roman" panose="02020603050405020304" pitchFamily="18" charset="0"/>
            </a:endParaRPr>
          </a:p>
          <a:p>
            <a:pPr algn="just"/>
            <a:r>
              <a:rPr lang="pt-BR" sz="2000" dirty="0">
                <a:effectLst/>
                <a:latin typeface="+mj-lt"/>
                <a:ea typeface="Calibri" panose="020F0502020204030204" pitchFamily="34" charset="0"/>
                <a:cs typeface="Times New Roman" panose="02020603050405020304" pitchFamily="18" charset="0"/>
              </a:rPr>
              <a:t>VIII - tutela da saúde, exclusivamente realizada por </a:t>
            </a:r>
            <a:r>
              <a:rPr lang="pt-BR" sz="2000" u="sng" dirty="0">
                <a:effectLst/>
                <a:latin typeface="+mj-lt"/>
                <a:ea typeface="Calibri" panose="020F0502020204030204" pitchFamily="34" charset="0"/>
                <a:cs typeface="Times New Roman" panose="02020603050405020304" pitchFamily="18" charset="0"/>
              </a:rPr>
              <a:t>autoridades da saúde</a:t>
            </a:r>
            <a:r>
              <a:rPr lang="pt-BR" sz="2000" dirty="0">
                <a:effectLst/>
                <a:latin typeface="+mj-lt"/>
                <a:ea typeface="Calibri" panose="020F0502020204030204" pitchFamily="34" charset="0"/>
                <a:cs typeface="Times New Roman" panose="02020603050405020304" pitchFamily="18" charset="0"/>
              </a:rPr>
              <a:t>;</a:t>
            </a:r>
          </a:p>
          <a:p>
            <a:pPr algn="just"/>
            <a:endParaRPr lang="pt-BR" sz="8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04164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C2AE1CE0-8506-4BC0-9710-314DDDCA1F92}"/>
              </a:ext>
            </a:extLst>
          </p:cNvPr>
          <p:cNvSpPr txBox="1"/>
          <p:nvPr/>
        </p:nvSpPr>
        <p:spPr>
          <a:xfrm>
            <a:off x="865043" y="675635"/>
            <a:ext cx="6094268" cy="4708981"/>
          </a:xfrm>
          <a:prstGeom prst="rect">
            <a:avLst/>
          </a:prstGeom>
          <a:noFill/>
        </p:spPr>
        <p:txBody>
          <a:bodyPr wrap="square">
            <a:spAutoFit/>
          </a:bodyPr>
          <a:lstStyle/>
          <a:p>
            <a:pPr algn="just"/>
            <a:r>
              <a:rPr lang="pt-BR" sz="2000" b="1" i="1" dirty="0">
                <a:effectLst/>
                <a:latin typeface="+mj-lt"/>
                <a:ea typeface="Calibri" panose="020F0502020204030204" pitchFamily="34" charset="0"/>
                <a:cs typeface="Times New Roman" panose="02020603050405020304" pitchFamily="18" charset="0"/>
              </a:rPr>
              <a:t>IX – “</a:t>
            </a:r>
            <a:r>
              <a:rPr lang="pt-BR" sz="2000" i="1" dirty="0">
                <a:effectLst/>
                <a:latin typeface="+mj-lt"/>
                <a:ea typeface="Calibri" panose="020F0502020204030204" pitchFamily="34" charset="0"/>
                <a:cs typeface="Times New Roman" panose="02020603050405020304" pitchFamily="18" charset="0"/>
              </a:rPr>
              <a:t>quando necessário para atender aos </a:t>
            </a:r>
            <a:r>
              <a:rPr lang="pt-BR" sz="2000" b="1" i="1" u="sng" dirty="0">
                <a:effectLst/>
                <a:latin typeface="+mj-lt"/>
                <a:ea typeface="Calibri" panose="020F0502020204030204" pitchFamily="34" charset="0"/>
                <a:cs typeface="Times New Roman" panose="02020603050405020304" pitchFamily="18" charset="0"/>
              </a:rPr>
              <a:t>interesses </a:t>
            </a:r>
            <a:r>
              <a:rPr lang="pt-BR" sz="2000" i="1" u="sng" dirty="0">
                <a:effectLst/>
                <a:latin typeface="+mj-lt"/>
                <a:ea typeface="Calibri" panose="020F0502020204030204" pitchFamily="34" charset="0"/>
                <a:cs typeface="Times New Roman" panose="02020603050405020304" pitchFamily="18" charset="0"/>
              </a:rPr>
              <a:t>legítimos </a:t>
            </a:r>
            <a:r>
              <a:rPr lang="pt-BR" sz="2000" i="1" dirty="0">
                <a:effectLst/>
                <a:latin typeface="+mj-lt"/>
                <a:ea typeface="Calibri" panose="020F0502020204030204" pitchFamily="34" charset="0"/>
                <a:cs typeface="Times New Roman" panose="02020603050405020304" pitchFamily="18" charset="0"/>
              </a:rPr>
              <a:t>do controlador ou de terceiro, </a:t>
            </a:r>
            <a:r>
              <a:rPr lang="pt-BR" sz="2000" b="1" i="1" u="sng" dirty="0">
                <a:effectLst/>
                <a:latin typeface="+mj-lt"/>
                <a:ea typeface="Calibri" panose="020F0502020204030204" pitchFamily="34" charset="0"/>
                <a:cs typeface="Times New Roman" panose="02020603050405020304" pitchFamily="18" charset="0"/>
              </a:rPr>
              <a:t>exceto no caso de prevalecerem direitos e liberdades fundamentais</a:t>
            </a:r>
            <a:r>
              <a:rPr lang="pt-BR" sz="2000" b="1" i="1" dirty="0">
                <a:effectLst/>
                <a:latin typeface="+mj-lt"/>
                <a:ea typeface="Calibri" panose="020F0502020204030204" pitchFamily="34" charset="0"/>
                <a:cs typeface="Times New Roman" panose="02020603050405020304" pitchFamily="18" charset="0"/>
              </a:rPr>
              <a:t> do titular que exijam a proteção dos dados pessoais”; </a:t>
            </a:r>
          </a:p>
          <a:p>
            <a:pPr algn="just"/>
            <a:endParaRPr lang="pt-BR" sz="2000" dirty="0">
              <a:effectLst/>
              <a:latin typeface="+mj-lt"/>
              <a:ea typeface="Calibri" panose="020F0502020204030204" pitchFamily="34" charset="0"/>
              <a:cs typeface="Times New Roman" panose="02020603050405020304" pitchFamily="18" charset="0"/>
            </a:endParaRPr>
          </a:p>
          <a:p>
            <a:pPr algn="just"/>
            <a:endParaRPr lang="pt-BR" sz="2000" dirty="0">
              <a:effectLst/>
              <a:latin typeface="+mj-lt"/>
              <a:ea typeface="Calibri" panose="020F0502020204030204" pitchFamily="34" charset="0"/>
              <a:cs typeface="Times New Roman" panose="02020603050405020304" pitchFamily="18" charset="0"/>
            </a:endParaRPr>
          </a:p>
          <a:p>
            <a:pPr algn="just"/>
            <a:r>
              <a:rPr lang="pt-BR" sz="2000" dirty="0">
                <a:effectLst/>
                <a:latin typeface="+mj-lt"/>
                <a:ea typeface="Calibri" panose="020F0502020204030204" pitchFamily="34" charset="0"/>
                <a:cs typeface="Times New Roman" panose="02020603050405020304" pitchFamily="18" charset="0"/>
              </a:rPr>
              <a:t>X - para a </a:t>
            </a:r>
            <a:r>
              <a:rPr lang="pt-BR" sz="2000" u="sng" dirty="0">
                <a:effectLst/>
                <a:latin typeface="+mj-lt"/>
                <a:ea typeface="Calibri" panose="020F0502020204030204" pitchFamily="34" charset="0"/>
                <a:cs typeface="Times New Roman" panose="02020603050405020304" pitchFamily="18" charset="0"/>
              </a:rPr>
              <a:t>proteção do crédito</a:t>
            </a:r>
            <a:r>
              <a:rPr lang="pt-BR" sz="2000" dirty="0">
                <a:effectLst/>
                <a:latin typeface="+mj-lt"/>
                <a:ea typeface="Calibri" panose="020F0502020204030204" pitchFamily="34" charset="0"/>
                <a:cs typeface="Times New Roman" panose="02020603050405020304" pitchFamily="18" charset="0"/>
              </a:rPr>
              <a:t>, inclusive quanto ao disposto na legislação pertinente.</a:t>
            </a:r>
          </a:p>
          <a:p>
            <a:pPr algn="just"/>
            <a:endParaRPr lang="pt-BR" sz="2000" dirty="0">
              <a:effectLst/>
              <a:latin typeface="+mj-lt"/>
              <a:ea typeface="Calibri" panose="020F0502020204030204" pitchFamily="34" charset="0"/>
              <a:cs typeface="Times New Roman" panose="02020603050405020304" pitchFamily="18" charset="0"/>
            </a:endParaRPr>
          </a:p>
          <a:p>
            <a:pPr algn="just"/>
            <a:endParaRPr lang="pt-BR" sz="2000" dirty="0">
              <a:effectLst/>
              <a:latin typeface="+mj-lt"/>
              <a:ea typeface="Calibri" panose="020F0502020204030204" pitchFamily="34" charset="0"/>
              <a:cs typeface="Times New Roman" panose="02020603050405020304" pitchFamily="18" charset="0"/>
            </a:endParaRPr>
          </a:p>
          <a:p>
            <a:pPr algn="just"/>
            <a:r>
              <a:rPr lang="pt-BR" sz="2000" b="1" dirty="0">
                <a:effectLst/>
                <a:latin typeface="+mj-lt"/>
                <a:ea typeface="Calibri" panose="020F0502020204030204" pitchFamily="34" charset="0"/>
                <a:cs typeface="Times New Roman" panose="02020603050405020304" pitchFamily="18" charset="0"/>
              </a:rPr>
              <a:t>Art. 7º, § 4º</a:t>
            </a:r>
            <a:r>
              <a:rPr lang="pt-BR" sz="2000" dirty="0">
                <a:effectLst/>
                <a:latin typeface="+mj-lt"/>
                <a:ea typeface="Calibri" panose="020F0502020204030204" pitchFamily="34" charset="0"/>
                <a:cs typeface="Times New Roman" panose="02020603050405020304" pitchFamily="18" charset="0"/>
              </a:rPr>
              <a:t>: dispensada a exigência do consentimento (...) para dados tornados manifestamente públicos pelo titular, resguardados os direitos princípios desta Lei.</a:t>
            </a:r>
          </a:p>
        </p:txBody>
      </p:sp>
    </p:spTree>
    <p:extLst>
      <p:ext uri="{BB962C8B-B14F-4D97-AF65-F5344CB8AC3E}">
        <p14:creationId xmlns:p14="http://schemas.microsoft.com/office/powerpoint/2010/main" val="411590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18976" y="959720"/>
            <a:ext cx="7910624" cy="5139559"/>
          </a:xfrm>
        </p:spPr>
        <p:txBody>
          <a:bodyPr>
            <a:normAutofit fontScale="85000" lnSpcReduction="10000"/>
          </a:bodyPr>
          <a:lstStyle/>
          <a:p>
            <a:pPr algn="just">
              <a:lnSpc>
                <a:spcPct val="115000"/>
              </a:lnSpc>
              <a:spcAft>
                <a:spcPts val="1000"/>
              </a:spcAft>
            </a:pPr>
            <a:r>
              <a:rPr lang="pt-BR" sz="2400" dirty="0">
                <a:latin typeface="+mn-lt"/>
                <a:ea typeface="Calibri" panose="020F0502020204030204" pitchFamily="34" charset="0"/>
                <a:cs typeface="Times New Roman" panose="02020603050405020304" pitchFamily="18" charset="0"/>
              </a:rPr>
              <a:t>J</a:t>
            </a:r>
            <a:r>
              <a:rPr lang="pt-BR" sz="2400" dirty="0">
                <a:effectLst/>
                <a:latin typeface="+mn-lt"/>
                <a:ea typeface="Calibri" panose="020F0502020204030204" pitchFamily="34" charset="0"/>
                <a:cs typeface="Times New Roman" panose="02020603050405020304" pitchFamily="18" charset="0"/>
              </a:rPr>
              <a:t>urisprudência: defende a </a:t>
            </a:r>
            <a:r>
              <a:rPr lang="pt-BR" sz="2400" u="sng" dirty="0">
                <a:effectLst/>
                <a:latin typeface="+mn-lt"/>
                <a:ea typeface="Calibri" panose="020F0502020204030204" pitchFamily="34" charset="0"/>
                <a:cs typeface="Times New Roman" panose="02020603050405020304" pitchFamily="18" charset="0"/>
              </a:rPr>
              <a:t>licitude</a:t>
            </a:r>
            <a:r>
              <a:rPr lang="pt-BR" sz="2400" dirty="0">
                <a:effectLst/>
                <a:latin typeface="+mn-lt"/>
                <a:ea typeface="Calibri" panose="020F0502020204030204" pitchFamily="34" charset="0"/>
                <a:cs typeface="Times New Roman" panose="02020603050405020304" pitchFamily="18" charset="0"/>
              </a:rPr>
              <a:t> da </a:t>
            </a:r>
            <a:r>
              <a:rPr lang="pt-BR" sz="2400" i="1" u="sng" dirty="0">
                <a:effectLst/>
                <a:latin typeface="+mn-lt"/>
                <a:ea typeface="Calibri" panose="020F0502020204030204" pitchFamily="34" charset="0"/>
                <a:cs typeface="Times New Roman" panose="02020603050405020304" pitchFamily="18" charset="0"/>
              </a:rPr>
              <a:t>denúncia anônima</a:t>
            </a:r>
            <a:r>
              <a:rPr lang="pt-BR" sz="2400" i="1" dirty="0">
                <a:effectLst/>
                <a:latin typeface="+mn-lt"/>
                <a:ea typeface="Calibri" panose="020F0502020204030204" pitchFamily="34" charset="0"/>
                <a:cs typeface="Times New Roman" panose="02020603050405020304" pitchFamily="18" charset="0"/>
              </a:rPr>
              <a:t> </a:t>
            </a:r>
            <a:r>
              <a:rPr lang="pt-BR" sz="2400" dirty="0">
                <a:effectLst/>
                <a:latin typeface="+mn-lt"/>
                <a:ea typeface="Calibri" panose="020F0502020204030204" pitchFamily="34" charset="0"/>
                <a:cs typeface="Times New Roman" panose="02020603050405020304" pitchFamily="18" charset="0"/>
              </a:rPr>
              <a:t>só p/ </a:t>
            </a:r>
            <a:r>
              <a:rPr lang="pt-BR" sz="2400" i="1" dirty="0">
                <a:effectLst/>
                <a:latin typeface="+mn-lt"/>
                <a:ea typeface="Calibri" panose="020F0502020204030204" pitchFamily="34" charset="0"/>
                <a:cs typeface="Times New Roman" panose="02020603050405020304" pitchFamily="18" charset="0"/>
              </a:rPr>
              <a:t>procedimentos investigativos preliminares</a:t>
            </a:r>
            <a:r>
              <a:rPr lang="pt-BR" sz="2400" dirty="0">
                <a:effectLst/>
                <a:latin typeface="+mn-lt"/>
                <a:ea typeface="Calibri" panose="020F0502020204030204" pitchFamily="34" charset="0"/>
                <a:cs typeface="Times New Roman" panose="02020603050405020304" pitchFamily="18" charset="0"/>
              </a:rPr>
              <a:t>, devendo ser </a:t>
            </a:r>
            <a:r>
              <a:rPr lang="pt-BR" sz="2400" u="sng" dirty="0">
                <a:effectLst/>
                <a:latin typeface="+mn-lt"/>
                <a:ea typeface="Calibri" panose="020F0502020204030204" pitchFamily="34" charset="0"/>
                <a:cs typeface="Times New Roman" panose="02020603050405020304" pitchFamily="18" charset="0"/>
              </a:rPr>
              <a:t>reforçada por outros indícios</a:t>
            </a:r>
            <a:r>
              <a:rPr lang="pt-BR" sz="2400" dirty="0">
                <a:effectLst/>
                <a:latin typeface="+mn-lt"/>
                <a:ea typeface="Calibri" panose="020F0502020204030204" pitchFamily="34" charset="0"/>
                <a:cs typeface="Times New Roman" panose="02020603050405020304" pitchFamily="18" charset="0"/>
              </a:rPr>
              <a:t>                  </a:t>
            </a:r>
            <a:r>
              <a:rPr lang="pt-BR" sz="1900" dirty="0">
                <a:solidFill>
                  <a:srgbClr val="FFC000"/>
                </a:solidFill>
                <a:effectLst/>
                <a:latin typeface="+mn-lt"/>
                <a:ea typeface="Calibri" panose="020F0502020204030204" pitchFamily="34" charset="0"/>
                <a:cs typeface="Times New Roman" panose="02020603050405020304" pitchFamily="18" charset="0"/>
              </a:rPr>
              <a:t>(AP 530/MS, 1ª T, STF, </a:t>
            </a:r>
            <a:r>
              <a:rPr lang="pt-BR" sz="1900" dirty="0" err="1">
                <a:solidFill>
                  <a:srgbClr val="FFC000"/>
                </a:solidFill>
                <a:effectLst/>
                <a:latin typeface="+mn-lt"/>
                <a:ea typeface="Calibri" panose="020F0502020204030204" pitchFamily="34" charset="0"/>
                <a:cs typeface="Times New Roman" panose="02020603050405020304" pitchFamily="18" charset="0"/>
              </a:rPr>
              <a:t>julg</a:t>
            </a:r>
            <a:r>
              <a:rPr lang="pt-BR" sz="1900" dirty="0">
                <a:solidFill>
                  <a:srgbClr val="FFC000"/>
                </a:solidFill>
                <a:effectLst/>
                <a:latin typeface="+mn-lt"/>
                <a:ea typeface="Calibri" panose="020F0502020204030204" pitchFamily="34" charset="0"/>
                <a:cs typeface="Times New Roman" panose="02020603050405020304" pitchFamily="18" charset="0"/>
              </a:rPr>
              <a:t>: 09/09/2014)</a:t>
            </a:r>
          </a:p>
          <a:p>
            <a:pPr marL="0" indent="0" algn="just">
              <a:lnSpc>
                <a:spcPct val="115000"/>
              </a:lnSpc>
              <a:spcAft>
                <a:spcPts val="1000"/>
              </a:spcAft>
              <a:buNone/>
            </a:pPr>
            <a:endParaRPr lang="pt-BR" sz="1900" dirty="0">
              <a:solidFill>
                <a:srgbClr val="FFC000"/>
              </a:solidFill>
              <a:effectLst/>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pt-BR" sz="2400" dirty="0">
                <a:effectLst/>
                <a:latin typeface="+mn-lt"/>
                <a:ea typeface="Calibri" panose="020F0502020204030204" pitchFamily="34" charset="0"/>
                <a:cs typeface="Times New Roman" panose="02020603050405020304" pitchFamily="18" charset="0"/>
              </a:rPr>
              <a:t>O simples acolhimento da </a:t>
            </a:r>
            <a:r>
              <a:rPr lang="pt-BR" sz="2400" i="1" dirty="0">
                <a:effectLst/>
                <a:latin typeface="+mn-lt"/>
                <a:ea typeface="Calibri" panose="020F0502020204030204" pitchFamily="34" charset="0"/>
                <a:cs typeface="Times New Roman" panose="02020603050405020304" pitchFamily="18" charset="0"/>
              </a:rPr>
              <a:t>delação anônima</a:t>
            </a:r>
            <a:r>
              <a:rPr lang="pt-BR" sz="2400" dirty="0">
                <a:effectLst/>
                <a:latin typeface="+mn-lt"/>
                <a:ea typeface="Calibri" panose="020F0502020204030204" pitchFamily="34" charset="0"/>
                <a:cs typeface="Times New Roman" panose="02020603050405020304" pitchFamily="18" charset="0"/>
              </a:rPr>
              <a:t> permitiria o denuncismo inescrupuloso contra desafetos, </a:t>
            </a:r>
          </a:p>
          <a:p>
            <a:pPr marL="0" indent="0" algn="just">
              <a:lnSpc>
                <a:spcPct val="115000"/>
              </a:lnSpc>
              <a:spcAft>
                <a:spcPts val="1000"/>
              </a:spcAft>
              <a:buNone/>
            </a:pPr>
            <a:r>
              <a:rPr lang="pt-BR" sz="2400" dirty="0">
                <a:latin typeface="+mn-lt"/>
                <a:ea typeface="Calibri" panose="020F0502020204030204" pitchFamily="34" charset="0"/>
                <a:cs typeface="Times New Roman" panose="02020603050405020304" pitchFamily="18" charset="0"/>
              </a:rPr>
              <a:t>     </a:t>
            </a:r>
            <a:r>
              <a:rPr lang="pt-BR" sz="2400" u="sng" dirty="0">
                <a:effectLst/>
                <a:latin typeface="+mn-lt"/>
                <a:ea typeface="Calibri" panose="020F0502020204030204" pitchFamily="34" charset="0"/>
                <a:cs typeface="Times New Roman" panose="02020603050405020304" pitchFamily="18" charset="0"/>
              </a:rPr>
              <a:t>impossibilitando</a:t>
            </a:r>
            <a:r>
              <a:rPr lang="pt-BR" sz="2400" dirty="0">
                <a:effectLst/>
                <a:latin typeface="+mn-lt"/>
                <a:ea typeface="Calibri" panose="020F0502020204030204" pitchFamily="34" charset="0"/>
                <a:cs typeface="Times New Roman" panose="02020603050405020304" pitchFamily="18" charset="0"/>
              </a:rPr>
              <a:t>:</a:t>
            </a:r>
          </a:p>
          <a:p>
            <a:pPr lvl="6" algn="just">
              <a:lnSpc>
                <a:spcPct val="115000"/>
              </a:lnSpc>
              <a:spcAft>
                <a:spcPts val="1000"/>
              </a:spcAft>
            </a:pPr>
            <a:r>
              <a:rPr lang="pt-BR" sz="1900" dirty="0">
                <a:effectLst/>
                <a:latin typeface="+mn-lt"/>
                <a:ea typeface="Calibri" panose="020F0502020204030204" pitchFamily="34" charset="0"/>
                <a:cs typeface="Times New Roman" panose="02020603050405020304" pitchFamily="18" charset="0"/>
              </a:rPr>
              <a:t>eventual </a:t>
            </a:r>
            <a:r>
              <a:rPr lang="pt-BR" sz="1900" i="1" dirty="0">
                <a:effectLst/>
                <a:latin typeface="+mn-lt"/>
                <a:ea typeface="Calibri" panose="020F0502020204030204" pitchFamily="34" charset="0"/>
                <a:cs typeface="Times New Roman" panose="02020603050405020304" pitchFamily="18" charset="0"/>
              </a:rPr>
              <a:t>denunciação caluniosa</a:t>
            </a:r>
            <a:r>
              <a:rPr lang="pt-BR" sz="1900" dirty="0">
                <a:effectLst/>
                <a:latin typeface="+mn-lt"/>
                <a:ea typeface="Calibri" panose="020F0502020204030204" pitchFamily="34" charset="0"/>
                <a:cs typeface="Times New Roman" panose="02020603050405020304" pitchFamily="18" charset="0"/>
              </a:rPr>
              <a:t> (CP, art. 339), </a:t>
            </a:r>
          </a:p>
          <a:p>
            <a:pPr lvl="6" algn="just">
              <a:lnSpc>
                <a:spcPct val="115000"/>
              </a:lnSpc>
              <a:spcAft>
                <a:spcPts val="1000"/>
              </a:spcAft>
            </a:pPr>
            <a:r>
              <a:rPr lang="pt-BR" sz="1900" dirty="0" err="1">
                <a:effectLst/>
                <a:latin typeface="+mn-lt"/>
                <a:ea typeface="Calibri" panose="020F0502020204030204" pitchFamily="34" charset="0"/>
                <a:cs typeface="Times New Roman" panose="02020603050405020304" pitchFamily="18" charset="0"/>
              </a:rPr>
              <a:t>dto</a:t>
            </a:r>
            <a:r>
              <a:rPr lang="pt-BR" sz="1900" dirty="0">
                <a:effectLst/>
                <a:latin typeface="+mn-lt"/>
                <a:ea typeface="Calibri" panose="020F0502020204030204" pitchFamily="34" charset="0"/>
                <a:cs typeface="Times New Roman" panose="02020603050405020304" pitchFamily="18" charset="0"/>
              </a:rPr>
              <a:t>/resposta proporcional (art. 5º, V, CF)</a:t>
            </a:r>
          </a:p>
          <a:p>
            <a:pPr lvl="6" algn="just">
              <a:lnSpc>
                <a:spcPct val="115000"/>
              </a:lnSpc>
              <a:spcAft>
                <a:spcPts val="1000"/>
              </a:spcAft>
            </a:pPr>
            <a:r>
              <a:rPr lang="pt-BR" sz="1900" dirty="0">
                <a:effectLst/>
                <a:latin typeface="+mn-lt"/>
                <a:ea typeface="Calibri" panose="020F0502020204030204" pitchFamily="34" charset="0"/>
                <a:cs typeface="Times New Roman" panose="02020603050405020304" pitchFamily="18" charset="0"/>
              </a:rPr>
              <a:t>indenização civil (art. 5, X, CF).</a:t>
            </a:r>
            <a:endParaRPr lang="pt-BR" sz="1900" dirty="0">
              <a:latin typeface="+mn-lt"/>
            </a:endParaRPr>
          </a:p>
          <a:p>
            <a:endParaRPr lang="pt-BR" dirty="0"/>
          </a:p>
        </p:txBody>
      </p:sp>
    </p:spTree>
    <p:extLst>
      <p:ext uri="{BB962C8B-B14F-4D97-AF65-F5344CB8AC3E}">
        <p14:creationId xmlns:p14="http://schemas.microsoft.com/office/powerpoint/2010/main" val="30712380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47030B0B-7496-4016-A439-28FEDE749338}"/>
              </a:ext>
            </a:extLst>
          </p:cNvPr>
          <p:cNvSpPr txBox="1"/>
          <p:nvPr/>
        </p:nvSpPr>
        <p:spPr>
          <a:xfrm>
            <a:off x="400050" y="332671"/>
            <a:ext cx="7736032" cy="6095002"/>
          </a:xfrm>
          <a:prstGeom prst="rect">
            <a:avLst/>
          </a:prstGeom>
          <a:noFill/>
        </p:spPr>
        <p:txBody>
          <a:bodyPr wrap="square">
            <a:spAutoFit/>
          </a:bodyPr>
          <a:lstStyle/>
          <a:p>
            <a:pPr>
              <a:lnSpc>
                <a:spcPct val="115000"/>
              </a:lnSpc>
              <a:spcAft>
                <a:spcPts val="1000"/>
              </a:spcAft>
            </a:pPr>
            <a:r>
              <a:rPr lang="pt-BR" sz="3200" b="1" dirty="0">
                <a:solidFill>
                  <a:srgbClr val="FFFF00"/>
                </a:solidFill>
                <a:effectLst/>
                <a:ea typeface="Calibri" panose="020F0502020204030204" pitchFamily="34" charset="0"/>
                <a:cs typeface="Times New Roman" panose="02020603050405020304" pitchFamily="18" charset="0"/>
              </a:rPr>
              <a:t>Jurisprudência:</a:t>
            </a:r>
          </a:p>
          <a:p>
            <a:pPr>
              <a:lnSpc>
                <a:spcPct val="115000"/>
              </a:lnSpc>
              <a:spcAft>
                <a:spcPts val="1000"/>
              </a:spcAft>
            </a:pPr>
            <a:endParaRPr lang="pt-BR" sz="2000"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pt-BR" sz="2000" dirty="0">
                <a:effectLst/>
                <a:ea typeface="Calibri" panose="020F0502020204030204" pitchFamily="34" charset="0"/>
                <a:cs typeface="Times New Roman" panose="02020603050405020304" pitchFamily="18" charset="0"/>
              </a:rPr>
              <a:t>ACP. EMPRESA DE GERENCIAMENTO DE RISCOS. </a:t>
            </a:r>
          </a:p>
          <a:p>
            <a:pPr algn="just">
              <a:lnSpc>
                <a:spcPct val="115000"/>
              </a:lnSpc>
              <a:spcAft>
                <a:spcPts val="1000"/>
              </a:spcAft>
            </a:pPr>
            <a:r>
              <a:rPr lang="pt-BR" sz="2000" dirty="0">
                <a:effectLst/>
                <a:ea typeface="Calibri" panose="020F0502020204030204" pitchFamily="34" charset="0"/>
                <a:cs typeface="Times New Roman" panose="02020603050405020304" pitchFamily="18" charset="0"/>
              </a:rPr>
              <a:t>Obrigação de não fazer. Abstenção de utilizar banco de dados, de prestar e/ou buscar informações sobre restrições creditícias relativas a motoristas de cargas, candidatos a emprego (...) O certo é que </a:t>
            </a:r>
            <a:r>
              <a:rPr lang="pt-BR" sz="2000" u="sng" dirty="0">
                <a:effectLst/>
                <a:ea typeface="Calibri" panose="020F0502020204030204" pitchFamily="34" charset="0"/>
                <a:cs typeface="Times New Roman" panose="02020603050405020304" pitchFamily="18" charset="0"/>
              </a:rPr>
              <a:t>referido cadastro, ainda que público, destina-se à proteção do crédito a ser concedido por bancos, particulares e associações comerciais</a:t>
            </a:r>
            <a:r>
              <a:rPr lang="pt-BR" sz="2000" dirty="0">
                <a:effectLst/>
                <a:ea typeface="Calibri" panose="020F0502020204030204" pitchFamily="34" charset="0"/>
                <a:cs typeface="Times New Roman" panose="02020603050405020304" pitchFamily="18" charset="0"/>
              </a:rPr>
              <a:t>. </a:t>
            </a:r>
            <a:r>
              <a:rPr lang="pt-BR" sz="2000" u="sng" dirty="0">
                <a:effectLst/>
                <a:ea typeface="Calibri" panose="020F0502020204030204" pitchFamily="34" charset="0"/>
                <a:cs typeface="Times New Roman" panose="02020603050405020304" pitchFamily="18" charset="0"/>
              </a:rPr>
              <a:t>Não deve ser usado para aferição da empregabilidade do motorista </a:t>
            </a:r>
            <a:r>
              <a:rPr lang="pt-BR" sz="2000" dirty="0">
                <a:effectLst/>
                <a:ea typeface="Calibri" panose="020F0502020204030204" pitchFamily="34" charset="0"/>
                <a:cs typeface="Times New Roman" panose="02020603050405020304" pitchFamily="18" charset="0"/>
              </a:rPr>
              <a:t>ou da probabilidade de que venha a subtrair as mercadorias transportadas. (...) Embora recente, e em bom momento, a LGPD (Lei 13.709/18) dispõe sobre as diretrizes para o tratamento de dados pessoais (...) </a:t>
            </a:r>
          </a:p>
          <a:p>
            <a:pPr algn="just">
              <a:lnSpc>
                <a:spcPct val="115000"/>
              </a:lnSpc>
              <a:spcAft>
                <a:spcPts val="1000"/>
              </a:spcAft>
            </a:pPr>
            <a:r>
              <a:rPr lang="pt-BR" sz="2000" dirty="0">
                <a:solidFill>
                  <a:schemeClr val="accent2">
                    <a:lumMod val="20000"/>
                    <a:lumOff val="80000"/>
                  </a:schemeClr>
                </a:solidFill>
                <a:effectLst/>
                <a:ea typeface="Calibri" panose="020F0502020204030204" pitchFamily="34" charset="0"/>
                <a:cs typeface="Times New Roman" panose="02020603050405020304" pitchFamily="18" charset="0"/>
              </a:rPr>
              <a:t>(TST; E-RR 0000933-49.2012.5.10.0001; SSDI-1, DEJT 25/02/</a:t>
            </a:r>
            <a:r>
              <a:rPr lang="pt-BR" sz="2000" b="1" dirty="0">
                <a:solidFill>
                  <a:schemeClr val="accent2">
                    <a:lumMod val="20000"/>
                    <a:lumOff val="80000"/>
                  </a:schemeClr>
                </a:solidFill>
                <a:effectLst/>
                <a:ea typeface="Calibri" panose="020F0502020204030204" pitchFamily="34" charset="0"/>
                <a:cs typeface="Times New Roman" panose="02020603050405020304" pitchFamily="18" charset="0"/>
              </a:rPr>
              <a:t>2022</a:t>
            </a:r>
            <a:r>
              <a:rPr lang="pt-BR" sz="2000" dirty="0">
                <a:solidFill>
                  <a:schemeClr val="accent2">
                    <a:lumMod val="20000"/>
                    <a:lumOff val="80000"/>
                  </a:schemeClr>
                </a:solidFill>
                <a:effectLs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389441655"/>
      </p:ext>
    </p:extLst>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D75ED587-8685-4C71-B0E8-DB319FE158C3}"/>
              </a:ext>
            </a:extLst>
          </p:cNvPr>
          <p:cNvSpPr txBox="1"/>
          <p:nvPr/>
        </p:nvSpPr>
        <p:spPr>
          <a:xfrm>
            <a:off x="413224" y="263381"/>
            <a:ext cx="7608555" cy="6182333"/>
          </a:xfrm>
          <a:prstGeom prst="rect">
            <a:avLst/>
          </a:prstGeom>
          <a:noFill/>
        </p:spPr>
        <p:txBody>
          <a:bodyPr wrap="square">
            <a:spAutoFit/>
          </a:bodyPr>
          <a:lstStyle/>
          <a:p>
            <a:pPr algn="just">
              <a:lnSpc>
                <a:spcPct val="115000"/>
              </a:lnSpc>
              <a:spcAft>
                <a:spcPts val="1000"/>
              </a:spcAft>
            </a:pPr>
            <a:r>
              <a:rPr lang="pt-BR" sz="1900" dirty="0">
                <a:effectLst/>
                <a:ea typeface="Calibri" panose="020F0502020204030204" pitchFamily="34" charset="0"/>
                <a:cs typeface="Times New Roman" panose="02020603050405020304" pitchFamily="18" charset="0"/>
              </a:rPr>
              <a:t>MANDADO DE SEGURANÇA. </a:t>
            </a:r>
            <a:r>
              <a:rPr lang="pt-BR" sz="1900" b="1" dirty="0">
                <a:effectLst/>
                <a:ea typeface="Calibri" panose="020F0502020204030204" pitchFamily="34" charset="0"/>
                <a:cs typeface="Times New Roman" panose="02020603050405020304" pitchFamily="18" charset="0"/>
              </a:rPr>
              <a:t>HORAS EXTRAS</a:t>
            </a:r>
            <a:r>
              <a:rPr lang="pt-BR" sz="1900" dirty="0">
                <a:effectLst/>
                <a:ea typeface="Calibri" panose="020F0502020204030204" pitchFamily="34" charset="0"/>
                <a:cs typeface="Times New Roman" panose="02020603050405020304" pitchFamily="18" charset="0"/>
              </a:rPr>
              <a:t> COM IMPUGNAÇÃO DO PONTO. REQUISIÇÃO DADOS GEOLOCALIZAÇÃO DO CELULAR DA EMPREGADA IMPETRANTE. </a:t>
            </a:r>
          </a:p>
          <a:p>
            <a:pPr algn="just">
              <a:lnSpc>
                <a:spcPct val="115000"/>
              </a:lnSpc>
              <a:spcAft>
                <a:spcPts val="1000"/>
              </a:spcAft>
            </a:pPr>
            <a:endParaRPr lang="pt-BR" sz="2100" u="sng" dirty="0">
              <a:effectLst/>
              <a:ea typeface="Calibri" panose="020F0502020204030204" pitchFamily="34" charset="0"/>
              <a:cs typeface="Times New Roman" panose="02020603050405020304" pitchFamily="18" charset="0"/>
            </a:endParaRPr>
          </a:p>
          <a:p>
            <a:pPr algn="just">
              <a:lnSpc>
                <a:spcPct val="115000"/>
              </a:lnSpc>
              <a:spcAft>
                <a:spcPts val="1000"/>
              </a:spcAft>
            </a:pPr>
            <a:r>
              <a:rPr lang="pt-BR" sz="2100" u="sng" dirty="0">
                <a:effectLst/>
                <a:ea typeface="Calibri" panose="020F0502020204030204" pitchFamily="34" charset="0"/>
                <a:cs typeface="Times New Roman" panose="02020603050405020304" pitchFamily="18" charset="0"/>
              </a:rPr>
              <a:t>Viola direito</a:t>
            </a:r>
            <a:r>
              <a:rPr lang="pt-BR" sz="2100" dirty="0">
                <a:effectLst/>
                <a:ea typeface="Calibri" panose="020F0502020204030204" pitchFamily="34" charset="0"/>
                <a:cs typeface="Times New Roman" panose="02020603050405020304" pitchFamily="18" charset="0"/>
              </a:rPr>
              <a:t> líquido e certo da impetrante à sua privacidade, </a:t>
            </a:r>
            <a:r>
              <a:rPr lang="pt-BR" sz="2100" u="sng" dirty="0">
                <a:effectLst/>
                <a:ea typeface="Calibri" panose="020F0502020204030204" pitchFamily="34" charset="0"/>
                <a:cs typeface="Times New Roman" panose="02020603050405020304" pitchFamily="18" charset="0"/>
              </a:rPr>
              <a:t>a decisão que determina a requisição ampla de dados referentes à sua geolocalização, em processo no qual ela não autorizou o uso de tais dados sensíveis</a:t>
            </a:r>
            <a:r>
              <a:rPr lang="pt-BR" sz="2100" dirty="0">
                <a:effectLst/>
                <a:ea typeface="Calibri" panose="020F0502020204030204" pitchFamily="34" charset="0"/>
                <a:cs typeface="Times New Roman" panose="02020603050405020304" pitchFamily="18" charset="0"/>
              </a:rPr>
              <a:t>, (...) além de estar evidenciado, pelas provas documentais e orais já produzidas nos autos principais, que, neles, a controvérsia já pode ser perfeitamente dirimida sem que seja indispensável a utilização de tal tipo de prova. Aplicáveis à espécie os artigos 5º, X, da CF; 7º, I e IX, 11, II e 22, I, da </a:t>
            </a:r>
            <a:r>
              <a:rPr lang="pt-BR" sz="2100" b="1" dirty="0">
                <a:effectLst/>
                <a:ea typeface="Calibri" panose="020F0502020204030204" pitchFamily="34" charset="0"/>
                <a:cs typeface="Times New Roman" panose="02020603050405020304" pitchFamily="18" charset="0"/>
              </a:rPr>
              <a:t>LGPD</a:t>
            </a:r>
            <a:r>
              <a:rPr lang="pt-BR" sz="2100" dirty="0">
                <a:effectLst/>
                <a:ea typeface="Calibri" panose="020F0502020204030204" pitchFamily="34" charset="0"/>
                <a:cs typeface="Times New Roman" panose="02020603050405020304" pitchFamily="18" charset="0"/>
              </a:rPr>
              <a:t>. </a:t>
            </a:r>
          </a:p>
          <a:p>
            <a:pPr algn="just">
              <a:lnSpc>
                <a:spcPct val="115000"/>
              </a:lnSpc>
              <a:spcAft>
                <a:spcPts val="1000"/>
              </a:spcAft>
            </a:pPr>
            <a:r>
              <a:rPr lang="pt-BR" dirty="0">
                <a:solidFill>
                  <a:schemeClr val="accent2">
                    <a:lumMod val="20000"/>
                    <a:lumOff val="80000"/>
                  </a:schemeClr>
                </a:solidFill>
                <a:effectLst/>
                <a:ea typeface="Calibri" panose="020F0502020204030204" pitchFamily="34" charset="0"/>
                <a:cs typeface="Times New Roman" panose="02020603050405020304" pitchFamily="18" charset="0"/>
              </a:rPr>
              <a:t>(TRT 8ª R.; </a:t>
            </a:r>
            <a:r>
              <a:rPr lang="pt-BR" dirty="0" err="1">
                <a:solidFill>
                  <a:schemeClr val="accent2">
                    <a:lumMod val="20000"/>
                    <a:lumOff val="80000"/>
                  </a:schemeClr>
                </a:solidFill>
                <a:effectLst/>
                <a:ea typeface="Calibri" panose="020F0502020204030204" pitchFamily="34" charset="0"/>
                <a:cs typeface="Times New Roman" panose="02020603050405020304" pitchFamily="18" charset="0"/>
              </a:rPr>
              <a:t>MSCiv</a:t>
            </a:r>
            <a:r>
              <a:rPr lang="pt-BR" dirty="0">
                <a:solidFill>
                  <a:schemeClr val="accent2">
                    <a:lumMod val="20000"/>
                    <a:lumOff val="80000"/>
                  </a:schemeClr>
                </a:solidFill>
                <a:effectLst/>
                <a:ea typeface="Calibri" panose="020F0502020204030204" pitchFamily="34" charset="0"/>
                <a:cs typeface="Times New Roman" panose="02020603050405020304" pitchFamily="18" charset="0"/>
              </a:rPr>
              <a:t> 014-68.2022.5.08.0000; Seção Especializada II; DEJTPA </a:t>
            </a:r>
            <a:r>
              <a:rPr lang="pt-BR" b="1" dirty="0">
                <a:solidFill>
                  <a:schemeClr val="accent2">
                    <a:lumMod val="20000"/>
                    <a:lumOff val="80000"/>
                  </a:schemeClr>
                </a:solidFill>
                <a:effectLst/>
                <a:ea typeface="Calibri" panose="020F0502020204030204" pitchFamily="34" charset="0"/>
                <a:cs typeface="Times New Roman" panose="02020603050405020304" pitchFamily="18" charset="0"/>
              </a:rPr>
              <a:t>28/03/22</a:t>
            </a:r>
            <a:r>
              <a:rPr lang="pt-BR" dirty="0">
                <a:solidFill>
                  <a:schemeClr val="accent2">
                    <a:lumMod val="20000"/>
                    <a:lumOff val="80000"/>
                  </a:schemeClr>
                </a:solidFill>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89447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A3E637A-161D-4BEF-8826-B3F1DE1F4C84}"/>
              </a:ext>
            </a:extLst>
          </p:cNvPr>
          <p:cNvSpPr txBox="1"/>
          <p:nvPr/>
        </p:nvSpPr>
        <p:spPr>
          <a:xfrm>
            <a:off x="210416" y="463163"/>
            <a:ext cx="9515474" cy="5544723"/>
          </a:xfrm>
          <a:prstGeom prst="rect">
            <a:avLst/>
          </a:prstGeom>
          <a:noFill/>
        </p:spPr>
        <p:txBody>
          <a:bodyPr wrap="square">
            <a:spAutoFit/>
          </a:bodyPr>
          <a:lstStyle/>
          <a:p>
            <a:pPr algn="just"/>
            <a:r>
              <a:rPr lang="pt-BR" sz="2400" b="1" dirty="0">
                <a:solidFill>
                  <a:srgbClr val="FFC000"/>
                </a:solidFill>
                <a:effectLst/>
                <a:latin typeface="+mj-lt"/>
                <a:ea typeface="Calibri" panose="020F0502020204030204" pitchFamily="34" charset="0"/>
                <a:cs typeface="Times New Roman" panose="02020603050405020304" pitchFamily="18" charset="0"/>
              </a:rPr>
              <a:t>DOSIMETRIA DA INDENIZAÇÃO ARBITRADA:</a:t>
            </a:r>
          </a:p>
          <a:p>
            <a:pPr algn="just"/>
            <a:endParaRPr lang="pt-BR" sz="2000" dirty="0">
              <a:effectLst/>
              <a:latin typeface="+mj-lt"/>
              <a:ea typeface="Calibri" panose="020F0502020204030204" pitchFamily="34" charset="0"/>
              <a:cs typeface="Times New Roman" panose="02020603050405020304" pitchFamily="18" charset="0"/>
            </a:endParaRPr>
          </a:p>
          <a:p>
            <a:pPr algn="just"/>
            <a:r>
              <a:rPr lang="pt-BR" sz="2000" dirty="0">
                <a:effectLst/>
                <a:latin typeface="+mj-lt"/>
                <a:ea typeface="Calibri" panose="020F0502020204030204" pitchFamily="34" charset="0"/>
                <a:cs typeface="Times New Roman" panose="02020603050405020304" pitchFamily="18" charset="0"/>
              </a:rPr>
              <a:t>‘Art. 223-G. Ao apreciar o pedido, </a:t>
            </a:r>
            <a:r>
              <a:rPr lang="pt-BR" sz="2000" b="1" dirty="0">
                <a:effectLst/>
                <a:latin typeface="+mj-lt"/>
                <a:ea typeface="Calibri" panose="020F0502020204030204" pitchFamily="34" charset="0"/>
                <a:cs typeface="Times New Roman" panose="02020603050405020304" pitchFamily="18" charset="0"/>
              </a:rPr>
              <a:t>o juízo considerará:</a:t>
            </a:r>
          </a:p>
          <a:p>
            <a:pPr algn="just"/>
            <a:endParaRPr lang="pt-BR" sz="2000" dirty="0">
              <a:effectLst/>
              <a:latin typeface="+mj-lt"/>
              <a:ea typeface="Calibri" panose="020F0502020204030204" pitchFamily="34" charset="0"/>
              <a:cs typeface="Times New Roman" panose="02020603050405020304" pitchFamily="18" charset="0"/>
            </a:endParaRPr>
          </a:p>
          <a:p>
            <a:pPr algn="just"/>
            <a:r>
              <a:rPr lang="pt-BR" sz="2000" dirty="0">
                <a:effectLst/>
                <a:latin typeface="+mj-lt"/>
                <a:ea typeface="Calibri" panose="020F0502020204030204" pitchFamily="34" charset="0"/>
                <a:cs typeface="Times New Roman" panose="02020603050405020304" pitchFamily="18" charset="0"/>
              </a:rPr>
              <a:t>I - a natureza do </a:t>
            </a:r>
            <a:r>
              <a:rPr lang="pt-BR" sz="2000" u="sng" dirty="0">
                <a:effectLst/>
                <a:latin typeface="+mj-lt"/>
                <a:ea typeface="Calibri" panose="020F0502020204030204" pitchFamily="34" charset="0"/>
                <a:cs typeface="Times New Roman" panose="02020603050405020304" pitchFamily="18" charset="0"/>
              </a:rPr>
              <a:t>bem jurídico tutelado</a:t>
            </a:r>
            <a:r>
              <a:rPr lang="pt-BR" sz="2000" dirty="0">
                <a:effectLst/>
                <a:latin typeface="+mj-lt"/>
                <a:ea typeface="Calibri" panose="020F0502020204030204" pitchFamily="34" charset="0"/>
                <a:cs typeface="Times New Roman" panose="02020603050405020304" pitchFamily="18" charset="0"/>
              </a:rPr>
              <a:t>;</a:t>
            </a:r>
          </a:p>
          <a:p>
            <a:pPr algn="just"/>
            <a:r>
              <a:rPr lang="pt-BR" sz="2000" dirty="0">
                <a:effectLst/>
                <a:latin typeface="+mj-lt"/>
                <a:ea typeface="Calibri" panose="020F0502020204030204" pitchFamily="34" charset="0"/>
                <a:cs typeface="Times New Roman" panose="02020603050405020304" pitchFamily="18" charset="0"/>
              </a:rPr>
              <a:t>II - a </a:t>
            </a:r>
            <a:r>
              <a:rPr lang="pt-BR" sz="2000" u="sng" dirty="0">
                <a:effectLst/>
                <a:latin typeface="+mj-lt"/>
                <a:ea typeface="Calibri" panose="020F0502020204030204" pitchFamily="34" charset="0"/>
                <a:cs typeface="Times New Roman" panose="02020603050405020304" pitchFamily="18" charset="0"/>
              </a:rPr>
              <a:t>intensidade</a:t>
            </a:r>
            <a:r>
              <a:rPr lang="pt-BR" sz="2000" dirty="0">
                <a:effectLst/>
                <a:latin typeface="+mj-lt"/>
                <a:ea typeface="Calibri" panose="020F0502020204030204" pitchFamily="34" charset="0"/>
                <a:cs typeface="Times New Roman" panose="02020603050405020304" pitchFamily="18" charset="0"/>
              </a:rPr>
              <a:t> do sofrimento ou da humilhação;</a:t>
            </a:r>
          </a:p>
          <a:p>
            <a:pPr algn="just"/>
            <a:r>
              <a:rPr lang="pt-BR" sz="2000" dirty="0">
                <a:effectLst/>
                <a:latin typeface="+mj-lt"/>
                <a:ea typeface="Calibri" panose="020F0502020204030204" pitchFamily="34" charset="0"/>
                <a:cs typeface="Times New Roman" panose="02020603050405020304" pitchFamily="18" charset="0"/>
              </a:rPr>
              <a:t>III - a </a:t>
            </a:r>
            <a:r>
              <a:rPr lang="pt-BR" sz="2000" u="sng" dirty="0">
                <a:effectLst/>
                <a:latin typeface="+mj-lt"/>
                <a:ea typeface="Calibri" panose="020F0502020204030204" pitchFamily="34" charset="0"/>
                <a:cs typeface="Times New Roman" panose="02020603050405020304" pitchFamily="18" charset="0"/>
              </a:rPr>
              <a:t>possibilidade de superação</a:t>
            </a:r>
            <a:r>
              <a:rPr lang="pt-BR" sz="2000" dirty="0">
                <a:effectLst/>
                <a:latin typeface="+mj-lt"/>
                <a:ea typeface="Calibri" panose="020F0502020204030204" pitchFamily="34" charset="0"/>
                <a:cs typeface="Times New Roman" panose="02020603050405020304" pitchFamily="18" charset="0"/>
              </a:rPr>
              <a:t> física ou psicológica;</a:t>
            </a:r>
          </a:p>
          <a:p>
            <a:pPr algn="just"/>
            <a:r>
              <a:rPr lang="pt-BR" sz="2000" dirty="0">
                <a:effectLst/>
                <a:latin typeface="+mj-lt"/>
                <a:ea typeface="Calibri" panose="020F0502020204030204" pitchFamily="34" charset="0"/>
                <a:cs typeface="Times New Roman" panose="02020603050405020304" pitchFamily="18" charset="0"/>
              </a:rPr>
              <a:t>IV - os </a:t>
            </a:r>
            <a:r>
              <a:rPr lang="pt-BR" sz="2000" u="sng" dirty="0">
                <a:effectLst/>
                <a:latin typeface="+mj-lt"/>
                <a:ea typeface="Calibri" panose="020F0502020204030204" pitchFamily="34" charset="0"/>
                <a:cs typeface="Times New Roman" panose="02020603050405020304" pitchFamily="18" charset="0"/>
              </a:rPr>
              <a:t>reflexos </a:t>
            </a:r>
            <a:r>
              <a:rPr lang="pt-BR" sz="2000" dirty="0">
                <a:effectLst/>
                <a:latin typeface="+mj-lt"/>
                <a:ea typeface="Calibri" panose="020F0502020204030204" pitchFamily="34" charset="0"/>
                <a:cs typeface="Times New Roman" panose="02020603050405020304" pitchFamily="18" charset="0"/>
              </a:rPr>
              <a:t>pessoais e sociais da ação ou da omissão;</a:t>
            </a:r>
          </a:p>
          <a:p>
            <a:pPr algn="just"/>
            <a:r>
              <a:rPr lang="pt-BR" sz="2000" dirty="0">
                <a:effectLst/>
                <a:latin typeface="+mj-lt"/>
                <a:ea typeface="Calibri" panose="020F0502020204030204" pitchFamily="34" charset="0"/>
                <a:cs typeface="Times New Roman" panose="02020603050405020304" pitchFamily="18" charset="0"/>
              </a:rPr>
              <a:t>V - a </a:t>
            </a:r>
            <a:r>
              <a:rPr lang="pt-BR" sz="2000" u="sng" dirty="0">
                <a:effectLst/>
                <a:latin typeface="+mj-lt"/>
                <a:ea typeface="Calibri" panose="020F0502020204030204" pitchFamily="34" charset="0"/>
                <a:cs typeface="Times New Roman" panose="02020603050405020304" pitchFamily="18" charset="0"/>
              </a:rPr>
              <a:t>extensão</a:t>
            </a:r>
            <a:r>
              <a:rPr lang="pt-BR" sz="2000" dirty="0">
                <a:effectLst/>
                <a:latin typeface="+mj-lt"/>
                <a:ea typeface="Calibri" panose="020F0502020204030204" pitchFamily="34" charset="0"/>
                <a:cs typeface="Times New Roman" panose="02020603050405020304" pitchFamily="18" charset="0"/>
              </a:rPr>
              <a:t> e a duração dos efeitos da ofensa;</a:t>
            </a:r>
          </a:p>
          <a:p>
            <a:pPr algn="just"/>
            <a:r>
              <a:rPr lang="pt-BR" sz="2000" dirty="0">
                <a:effectLst/>
                <a:latin typeface="+mj-lt"/>
                <a:ea typeface="Calibri" panose="020F0502020204030204" pitchFamily="34" charset="0"/>
                <a:cs typeface="Times New Roman" panose="02020603050405020304" pitchFamily="18" charset="0"/>
              </a:rPr>
              <a:t>VI - as </a:t>
            </a:r>
            <a:r>
              <a:rPr lang="pt-BR" sz="2000" u="sng" dirty="0">
                <a:effectLst/>
                <a:latin typeface="+mj-lt"/>
                <a:ea typeface="Calibri" panose="020F0502020204030204" pitchFamily="34" charset="0"/>
                <a:cs typeface="Times New Roman" panose="02020603050405020304" pitchFamily="18" charset="0"/>
              </a:rPr>
              <a:t>condições</a:t>
            </a:r>
            <a:r>
              <a:rPr lang="pt-BR" sz="2000" dirty="0">
                <a:effectLst/>
                <a:latin typeface="+mj-lt"/>
                <a:ea typeface="Calibri" panose="020F0502020204030204" pitchFamily="34" charset="0"/>
                <a:cs typeface="Times New Roman" panose="02020603050405020304" pitchFamily="18" charset="0"/>
              </a:rPr>
              <a:t> em que ocorreu a ofensa ou o prejuízo moral;</a:t>
            </a:r>
          </a:p>
          <a:p>
            <a:pPr algn="just"/>
            <a:r>
              <a:rPr lang="pt-BR" sz="2000" dirty="0">
                <a:effectLst/>
                <a:latin typeface="+mj-lt"/>
                <a:ea typeface="Calibri" panose="020F0502020204030204" pitchFamily="34" charset="0"/>
                <a:cs typeface="Times New Roman" panose="02020603050405020304" pitchFamily="18" charset="0"/>
              </a:rPr>
              <a:t>VII - o </a:t>
            </a:r>
            <a:r>
              <a:rPr lang="pt-BR" sz="2000" u="sng" dirty="0">
                <a:effectLst/>
                <a:latin typeface="+mj-lt"/>
                <a:ea typeface="Calibri" panose="020F0502020204030204" pitchFamily="34" charset="0"/>
                <a:cs typeface="Times New Roman" panose="02020603050405020304" pitchFamily="18" charset="0"/>
              </a:rPr>
              <a:t>grau</a:t>
            </a:r>
            <a:r>
              <a:rPr lang="pt-BR" sz="2000" dirty="0">
                <a:effectLst/>
                <a:latin typeface="+mj-lt"/>
                <a:ea typeface="Calibri" panose="020F0502020204030204" pitchFamily="34" charset="0"/>
                <a:cs typeface="Times New Roman" panose="02020603050405020304" pitchFamily="18" charset="0"/>
              </a:rPr>
              <a:t> de dolo ou culpa;</a:t>
            </a:r>
          </a:p>
          <a:p>
            <a:pPr algn="just"/>
            <a:r>
              <a:rPr lang="pt-BR" sz="2000" dirty="0">
                <a:effectLst/>
                <a:latin typeface="+mj-lt"/>
                <a:ea typeface="Calibri" panose="020F0502020204030204" pitchFamily="34" charset="0"/>
                <a:cs typeface="Times New Roman" panose="02020603050405020304" pitchFamily="18" charset="0"/>
              </a:rPr>
              <a:t>VIII - a ocorrência de </a:t>
            </a:r>
            <a:r>
              <a:rPr lang="pt-BR" sz="2000" u="sng" dirty="0">
                <a:effectLst/>
                <a:latin typeface="+mj-lt"/>
                <a:ea typeface="Calibri" panose="020F0502020204030204" pitchFamily="34" charset="0"/>
                <a:cs typeface="Times New Roman" panose="02020603050405020304" pitchFamily="18" charset="0"/>
              </a:rPr>
              <a:t>retratação</a:t>
            </a:r>
            <a:r>
              <a:rPr lang="pt-BR" sz="2000" dirty="0">
                <a:effectLst/>
                <a:latin typeface="+mj-lt"/>
                <a:ea typeface="Calibri" panose="020F0502020204030204" pitchFamily="34" charset="0"/>
                <a:cs typeface="Times New Roman" panose="02020603050405020304" pitchFamily="18" charset="0"/>
              </a:rPr>
              <a:t> espontânea;</a:t>
            </a:r>
          </a:p>
          <a:p>
            <a:pPr algn="just"/>
            <a:r>
              <a:rPr lang="pt-BR" sz="2000" dirty="0">
                <a:effectLst/>
                <a:latin typeface="+mj-lt"/>
                <a:ea typeface="Calibri" panose="020F0502020204030204" pitchFamily="34" charset="0"/>
                <a:cs typeface="Times New Roman" panose="02020603050405020304" pitchFamily="18" charset="0"/>
              </a:rPr>
              <a:t>IX - o </a:t>
            </a:r>
            <a:r>
              <a:rPr lang="pt-BR" sz="2000" u="sng" dirty="0">
                <a:effectLst/>
                <a:latin typeface="+mj-lt"/>
                <a:ea typeface="Calibri" panose="020F0502020204030204" pitchFamily="34" charset="0"/>
                <a:cs typeface="Times New Roman" panose="02020603050405020304" pitchFamily="18" charset="0"/>
              </a:rPr>
              <a:t>esforço</a:t>
            </a:r>
            <a:r>
              <a:rPr lang="pt-BR" sz="2000" dirty="0">
                <a:effectLst/>
                <a:latin typeface="+mj-lt"/>
                <a:ea typeface="Calibri" panose="020F0502020204030204" pitchFamily="34" charset="0"/>
                <a:cs typeface="Times New Roman" panose="02020603050405020304" pitchFamily="18" charset="0"/>
              </a:rPr>
              <a:t> efetivo </a:t>
            </a:r>
            <a:r>
              <a:rPr lang="pt-BR" sz="2000" u="sng" dirty="0">
                <a:effectLst/>
                <a:latin typeface="+mj-lt"/>
                <a:ea typeface="Calibri" panose="020F0502020204030204" pitchFamily="34" charset="0"/>
                <a:cs typeface="Times New Roman" panose="02020603050405020304" pitchFamily="18" charset="0"/>
              </a:rPr>
              <a:t>para minimizar</a:t>
            </a:r>
            <a:r>
              <a:rPr lang="pt-BR" sz="2000" dirty="0">
                <a:effectLst/>
                <a:latin typeface="+mj-lt"/>
                <a:ea typeface="Calibri" panose="020F0502020204030204" pitchFamily="34" charset="0"/>
                <a:cs typeface="Times New Roman" panose="02020603050405020304" pitchFamily="18" charset="0"/>
              </a:rPr>
              <a:t> a ofensa;</a:t>
            </a:r>
          </a:p>
          <a:p>
            <a:pPr algn="just"/>
            <a:r>
              <a:rPr lang="pt-BR" sz="2000" dirty="0">
                <a:effectLst/>
                <a:latin typeface="+mj-lt"/>
                <a:ea typeface="Calibri" panose="020F0502020204030204" pitchFamily="34" charset="0"/>
                <a:cs typeface="Times New Roman" panose="02020603050405020304" pitchFamily="18" charset="0"/>
              </a:rPr>
              <a:t>X - o </a:t>
            </a:r>
            <a:r>
              <a:rPr lang="pt-BR" sz="2000" u="sng" dirty="0">
                <a:effectLst/>
                <a:latin typeface="+mj-lt"/>
                <a:ea typeface="Calibri" panose="020F0502020204030204" pitchFamily="34" charset="0"/>
                <a:cs typeface="Times New Roman" panose="02020603050405020304" pitchFamily="18" charset="0"/>
              </a:rPr>
              <a:t>perdão</a:t>
            </a:r>
            <a:r>
              <a:rPr lang="pt-BR" sz="2000" dirty="0">
                <a:effectLst/>
                <a:latin typeface="+mj-lt"/>
                <a:ea typeface="Calibri" panose="020F0502020204030204" pitchFamily="34" charset="0"/>
                <a:cs typeface="Times New Roman" panose="02020603050405020304" pitchFamily="18" charset="0"/>
              </a:rPr>
              <a:t>, tácito ou expresso;</a:t>
            </a:r>
          </a:p>
          <a:p>
            <a:pPr algn="just"/>
            <a:r>
              <a:rPr lang="pt-BR" sz="2000" dirty="0">
                <a:effectLst/>
                <a:latin typeface="+mj-lt"/>
                <a:ea typeface="Calibri" panose="020F0502020204030204" pitchFamily="34" charset="0"/>
                <a:cs typeface="Times New Roman" panose="02020603050405020304" pitchFamily="18" charset="0"/>
              </a:rPr>
              <a:t>XI - a </a:t>
            </a:r>
            <a:r>
              <a:rPr lang="pt-BR" sz="2000" u="sng" dirty="0">
                <a:effectLst/>
                <a:latin typeface="+mj-lt"/>
                <a:ea typeface="Calibri" panose="020F0502020204030204" pitchFamily="34" charset="0"/>
                <a:cs typeface="Times New Roman" panose="02020603050405020304" pitchFamily="18" charset="0"/>
              </a:rPr>
              <a:t>situação social</a:t>
            </a:r>
            <a:r>
              <a:rPr lang="pt-BR" sz="2000" dirty="0">
                <a:effectLst/>
                <a:latin typeface="+mj-lt"/>
                <a:ea typeface="Calibri" panose="020F0502020204030204" pitchFamily="34" charset="0"/>
                <a:cs typeface="Times New Roman" panose="02020603050405020304" pitchFamily="18" charset="0"/>
              </a:rPr>
              <a:t> e econômica das partes envolvidas;</a:t>
            </a:r>
          </a:p>
          <a:p>
            <a:pPr algn="just"/>
            <a:r>
              <a:rPr lang="pt-BR" sz="2000" dirty="0">
                <a:effectLst/>
                <a:latin typeface="+mj-lt"/>
                <a:ea typeface="Calibri" panose="020F0502020204030204" pitchFamily="34" charset="0"/>
                <a:cs typeface="Times New Roman" panose="02020603050405020304" pitchFamily="18" charset="0"/>
              </a:rPr>
              <a:t>XII - o grau de </a:t>
            </a:r>
            <a:r>
              <a:rPr lang="pt-BR" sz="2000" u="sng" dirty="0">
                <a:effectLst/>
                <a:latin typeface="+mj-lt"/>
                <a:ea typeface="Calibri" panose="020F0502020204030204" pitchFamily="34" charset="0"/>
                <a:cs typeface="Times New Roman" panose="02020603050405020304" pitchFamily="18" charset="0"/>
              </a:rPr>
              <a:t>publicidade</a:t>
            </a:r>
            <a:r>
              <a:rPr lang="pt-BR" sz="2000" dirty="0">
                <a:effectLst/>
                <a:latin typeface="+mj-lt"/>
                <a:ea typeface="Calibri" panose="020F0502020204030204" pitchFamily="34" charset="0"/>
                <a:cs typeface="Times New Roman" panose="02020603050405020304" pitchFamily="18" charset="0"/>
              </a:rPr>
              <a:t> da ofensa.</a:t>
            </a:r>
          </a:p>
          <a:p>
            <a:pPr>
              <a:lnSpc>
                <a:spcPct val="115000"/>
              </a:lnSpc>
              <a:spcAft>
                <a:spcPts val="1000"/>
              </a:spcAft>
            </a:pPr>
            <a:endParaRPr lang="pt-B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68953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C29B2160-03E7-44DD-8F77-359F33AF4583}"/>
              </a:ext>
            </a:extLst>
          </p:cNvPr>
          <p:cNvSpPr txBox="1"/>
          <p:nvPr/>
        </p:nvSpPr>
        <p:spPr>
          <a:xfrm>
            <a:off x="267565" y="488373"/>
            <a:ext cx="7619134" cy="4893647"/>
          </a:xfrm>
          <a:prstGeom prst="rect">
            <a:avLst/>
          </a:prstGeom>
          <a:noFill/>
        </p:spPr>
        <p:txBody>
          <a:bodyPr wrap="square">
            <a:spAutoFit/>
          </a:bodyPr>
          <a:lstStyle/>
          <a:p>
            <a:pPr algn="just"/>
            <a:r>
              <a:rPr lang="pt-BR" sz="2400" b="1" dirty="0">
                <a:effectLst/>
                <a:latin typeface="+mj-lt"/>
                <a:ea typeface="Calibri" panose="020F0502020204030204" pitchFamily="34" charset="0"/>
                <a:cs typeface="Times New Roman" panose="02020603050405020304" pitchFamily="18" charset="0"/>
              </a:rPr>
              <a:t>Art. 223-G, § 1º (tabela de dano moral)</a:t>
            </a:r>
          </a:p>
          <a:p>
            <a:pPr algn="just"/>
            <a:endParaRPr lang="pt-BR" sz="800" dirty="0">
              <a:effectLst/>
              <a:latin typeface="+mj-lt"/>
              <a:ea typeface="Calibri" panose="020F0502020204030204" pitchFamily="34" charset="0"/>
              <a:cs typeface="Times New Roman" panose="02020603050405020304" pitchFamily="18" charset="0"/>
            </a:endParaRPr>
          </a:p>
          <a:p>
            <a:pPr algn="just"/>
            <a:r>
              <a:rPr lang="pt-BR" sz="2000" dirty="0">
                <a:effectLst/>
                <a:latin typeface="+mj-lt"/>
                <a:ea typeface="Calibri" panose="020F0502020204030204" pitchFamily="34" charset="0"/>
                <a:cs typeface="Times New Roman" panose="02020603050405020304" pitchFamily="18" charset="0"/>
              </a:rPr>
              <a:t>I - ofensa de natureza </a:t>
            </a:r>
            <a:r>
              <a:rPr lang="pt-BR" sz="2000" u="sng" dirty="0">
                <a:effectLst/>
                <a:latin typeface="+mj-lt"/>
                <a:ea typeface="Calibri" panose="020F0502020204030204" pitchFamily="34" charset="0"/>
                <a:cs typeface="Times New Roman" panose="02020603050405020304" pitchFamily="18" charset="0"/>
              </a:rPr>
              <a:t>leve</a:t>
            </a:r>
            <a:r>
              <a:rPr lang="pt-BR" sz="2000" dirty="0">
                <a:effectLst/>
                <a:latin typeface="+mj-lt"/>
                <a:ea typeface="Calibri" panose="020F0502020204030204" pitchFamily="34" charset="0"/>
                <a:cs typeface="Times New Roman" panose="02020603050405020304" pitchFamily="18" charset="0"/>
              </a:rPr>
              <a:t>, até 3x o último salário contratual do ofendido;</a:t>
            </a:r>
          </a:p>
          <a:p>
            <a:pPr algn="just"/>
            <a:r>
              <a:rPr lang="pt-BR" sz="2000" dirty="0">
                <a:effectLst/>
                <a:latin typeface="+mj-lt"/>
                <a:ea typeface="Calibri" panose="020F0502020204030204" pitchFamily="34" charset="0"/>
                <a:cs typeface="Times New Roman" panose="02020603050405020304" pitchFamily="18" charset="0"/>
              </a:rPr>
              <a:t>II - </a:t>
            </a:r>
            <a:r>
              <a:rPr lang="pt-BR" sz="2000" u="sng" dirty="0">
                <a:effectLst/>
                <a:latin typeface="+mj-lt"/>
                <a:ea typeface="Calibri" panose="020F0502020204030204" pitchFamily="34" charset="0"/>
                <a:cs typeface="Times New Roman" panose="02020603050405020304" pitchFamily="18" charset="0"/>
              </a:rPr>
              <a:t>média</a:t>
            </a:r>
            <a:r>
              <a:rPr lang="pt-BR" sz="2000" dirty="0">
                <a:effectLst/>
                <a:latin typeface="+mj-lt"/>
                <a:ea typeface="Calibri" panose="020F0502020204030204" pitchFamily="34" charset="0"/>
                <a:cs typeface="Times New Roman" panose="02020603050405020304" pitchFamily="18" charset="0"/>
              </a:rPr>
              <a:t>, até 5x o último salário contratual do ofendido;</a:t>
            </a:r>
          </a:p>
          <a:p>
            <a:pPr algn="just"/>
            <a:r>
              <a:rPr lang="pt-BR" sz="2000" dirty="0">
                <a:effectLst/>
                <a:latin typeface="+mj-lt"/>
                <a:ea typeface="Calibri" panose="020F0502020204030204" pitchFamily="34" charset="0"/>
                <a:cs typeface="Times New Roman" panose="02020603050405020304" pitchFamily="18" charset="0"/>
              </a:rPr>
              <a:t>III - </a:t>
            </a:r>
            <a:r>
              <a:rPr lang="pt-BR" sz="2000" u="sng" dirty="0">
                <a:effectLst/>
                <a:latin typeface="+mj-lt"/>
                <a:ea typeface="Calibri" panose="020F0502020204030204" pitchFamily="34" charset="0"/>
                <a:cs typeface="Times New Roman" panose="02020603050405020304" pitchFamily="18" charset="0"/>
              </a:rPr>
              <a:t>grave</a:t>
            </a:r>
            <a:r>
              <a:rPr lang="pt-BR" sz="2000" dirty="0">
                <a:effectLst/>
                <a:latin typeface="+mj-lt"/>
                <a:ea typeface="Calibri" panose="020F0502020204030204" pitchFamily="34" charset="0"/>
                <a:cs typeface="Times New Roman" panose="02020603050405020304" pitchFamily="18" charset="0"/>
              </a:rPr>
              <a:t>, até 20x o último salário contratual do ofendido;</a:t>
            </a:r>
          </a:p>
          <a:p>
            <a:pPr algn="just"/>
            <a:r>
              <a:rPr lang="pt-BR" sz="2000" dirty="0">
                <a:effectLst/>
                <a:latin typeface="+mj-lt"/>
                <a:ea typeface="Calibri" panose="020F0502020204030204" pitchFamily="34" charset="0"/>
                <a:cs typeface="Times New Roman" panose="02020603050405020304" pitchFamily="18" charset="0"/>
              </a:rPr>
              <a:t>IV - </a:t>
            </a:r>
            <a:r>
              <a:rPr lang="pt-BR" sz="2000" u="sng" dirty="0">
                <a:effectLst/>
                <a:latin typeface="+mj-lt"/>
                <a:ea typeface="Calibri" panose="020F0502020204030204" pitchFamily="34" charset="0"/>
                <a:cs typeface="Times New Roman" panose="02020603050405020304" pitchFamily="18" charset="0"/>
              </a:rPr>
              <a:t>gravíssima</a:t>
            </a:r>
            <a:r>
              <a:rPr lang="pt-BR" sz="2000" dirty="0">
                <a:effectLst/>
                <a:latin typeface="+mj-lt"/>
                <a:ea typeface="Calibri" panose="020F0502020204030204" pitchFamily="34" charset="0"/>
                <a:cs typeface="Times New Roman" panose="02020603050405020304" pitchFamily="18" charset="0"/>
              </a:rPr>
              <a:t>, até 50x o último salário do ofendido.</a:t>
            </a:r>
          </a:p>
          <a:p>
            <a:pPr algn="just"/>
            <a:endParaRPr lang="pt-BR" sz="2000" dirty="0">
              <a:effectLst/>
              <a:latin typeface="+mj-lt"/>
              <a:ea typeface="Calibri" panose="020F0502020204030204" pitchFamily="34" charset="0"/>
              <a:cs typeface="Times New Roman" panose="02020603050405020304" pitchFamily="18" charset="0"/>
            </a:endParaRPr>
          </a:p>
          <a:p>
            <a:pPr algn="just"/>
            <a:endParaRPr lang="pt-BR" sz="2000" dirty="0">
              <a:effectLst/>
              <a:latin typeface="+mj-lt"/>
              <a:ea typeface="Calibri" panose="020F0502020204030204" pitchFamily="34" charset="0"/>
              <a:cs typeface="Times New Roman" panose="02020603050405020304" pitchFamily="18" charset="0"/>
            </a:endParaRPr>
          </a:p>
          <a:p>
            <a:pPr algn="just"/>
            <a:r>
              <a:rPr lang="pt-BR" sz="2000" b="1" dirty="0">
                <a:effectLst/>
                <a:latin typeface="+mj-lt"/>
                <a:ea typeface="Calibri" panose="020F0502020204030204" pitchFamily="34" charset="0"/>
                <a:cs typeface="Times New Roman" panose="02020603050405020304" pitchFamily="18" charset="0"/>
              </a:rPr>
              <a:t>§ 2º Se o ofendido for PJ</a:t>
            </a:r>
            <a:r>
              <a:rPr lang="pt-BR" sz="2000" dirty="0">
                <a:effectLst/>
                <a:latin typeface="+mj-lt"/>
                <a:ea typeface="Calibri" panose="020F0502020204030204" pitchFamily="34" charset="0"/>
                <a:cs typeface="Times New Roman" panose="02020603050405020304" pitchFamily="18" charset="0"/>
              </a:rPr>
              <a:t>, a indenização será fixada com observância dos mesmos parâmetros (....), mas em relação ao salário contratual do ofensor.</a:t>
            </a:r>
          </a:p>
          <a:p>
            <a:pPr algn="just"/>
            <a:endParaRPr lang="pt-BR" sz="2000" dirty="0">
              <a:effectLst/>
              <a:latin typeface="+mj-lt"/>
              <a:ea typeface="Calibri" panose="020F0502020204030204" pitchFamily="34" charset="0"/>
              <a:cs typeface="Times New Roman" panose="02020603050405020304" pitchFamily="18" charset="0"/>
            </a:endParaRPr>
          </a:p>
          <a:p>
            <a:pPr algn="just"/>
            <a:endParaRPr lang="pt-BR" sz="2000" dirty="0">
              <a:effectLst/>
              <a:latin typeface="+mj-lt"/>
              <a:ea typeface="Calibri" panose="020F0502020204030204" pitchFamily="34" charset="0"/>
              <a:cs typeface="Times New Roman" panose="02020603050405020304" pitchFamily="18" charset="0"/>
            </a:endParaRPr>
          </a:p>
          <a:p>
            <a:pPr algn="just"/>
            <a:r>
              <a:rPr lang="pt-BR" sz="2000" b="1" dirty="0">
                <a:effectLst/>
                <a:latin typeface="+mj-lt"/>
                <a:ea typeface="Calibri" panose="020F0502020204030204" pitchFamily="34" charset="0"/>
                <a:cs typeface="Times New Roman" panose="02020603050405020304" pitchFamily="18" charset="0"/>
              </a:rPr>
              <a:t>§ 3º Na reincidência</a:t>
            </a:r>
            <a:r>
              <a:rPr lang="pt-BR" sz="2000" dirty="0">
                <a:effectLst/>
                <a:latin typeface="+mj-lt"/>
                <a:ea typeface="Calibri" panose="020F0502020204030204" pitchFamily="34" charset="0"/>
                <a:cs typeface="Times New Roman" panose="02020603050405020304" pitchFamily="18" charset="0"/>
              </a:rPr>
              <a:t> entre partes idênticas, o juízo poderá elevar ao </a:t>
            </a:r>
            <a:r>
              <a:rPr lang="pt-BR" sz="2000" u="sng" dirty="0">
                <a:effectLst/>
                <a:latin typeface="+mj-lt"/>
                <a:ea typeface="Calibri" panose="020F0502020204030204" pitchFamily="34" charset="0"/>
                <a:cs typeface="Times New Roman" panose="02020603050405020304" pitchFamily="18" charset="0"/>
              </a:rPr>
              <a:t>dobro</a:t>
            </a:r>
            <a:r>
              <a:rPr lang="pt-BR" sz="2000" dirty="0">
                <a:effectLst/>
                <a:latin typeface="+mj-lt"/>
                <a:ea typeface="Calibri" panose="020F0502020204030204" pitchFamily="34" charset="0"/>
                <a:cs typeface="Times New Roman" panose="02020603050405020304" pitchFamily="18" charset="0"/>
              </a:rPr>
              <a:t> a indenização.</a:t>
            </a:r>
          </a:p>
        </p:txBody>
      </p:sp>
    </p:spTree>
    <p:extLst>
      <p:ext uri="{BB962C8B-B14F-4D97-AF65-F5344CB8AC3E}">
        <p14:creationId xmlns:p14="http://schemas.microsoft.com/office/powerpoint/2010/main" val="27684300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DD9CE3FB-C9E1-492C-AA08-E4B3A0FA3722}"/>
              </a:ext>
            </a:extLst>
          </p:cNvPr>
          <p:cNvSpPr txBox="1"/>
          <p:nvPr/>
        </p:nvSpPr>
        <p:spPr>
          <a:xfrm>
            <a:off x="400051" y="306014"/>
            <a:ext cx="8193232" cy="6538841"/>
          </a:xfrm>
          <a:prstGeom prst="rect">
            <a:avLst/>
          </a:prstGeom>
          <a:noFill/>
        </p:spPr>
        <p:txBody>
          <a:bodyPr wrap="square">
            <a:spAutoFit/>
          </a:bodyPr>
          <a:lstStyle/>
          <a:p>
            <a:pPr>
              <a:lnSpc>
                <a:spcPct val="115000"/>
              </a:lnSpc>
              <a:spcAft>
                <a:spcPts val="1000"/>
              </a:spcAft>
            </a:pPr>
            <a:r>
              <a:rPr lang="pt-BR" sz="2600" b="1" dirty="0">
                <a:solidFill>
                  <a:srgbClr val="FFFF00"/>
                </a:solidFill>
                <a:effectLst/>
                <a:latin typeface="Arial" panose="020B0604020202020204" pitchFamily="34" charset="0"/>
                <a:ea typeface="Calibri" panose="020F0502020204030204" pitchFamily="34" charset="0"/>
                <a:cs typeface="Arial" panose="020B0604020202020204" pitchFamily="34" charset="0"/>
              </a:rPr>
              <a:t>A prova é do dano (prejuízo) ou                                                  do fato (violador de um bem jurídico)?</a:t>
            </a:r>
          </a:p>
          <a:p>
            <a:pPr algn="just">
              <a:lnSpc>
                <a:spcPct val="115000"/>
              </a:lnSpc>
              <a:spcAft>
                <a:spcPts val="1000"/>
              </a:spcAft>
            </a:pPr>
            <a:endParaRPr lang="pt-BR" sz="8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pt-BR" sz="2400" dirty="0">
                <a:solidFill>
                  <a:srgbClr val="FFC000"/>
                </a:solidFill>
                <a:effectLst/>
                <a:latin typeface="+mj-lt"/>
                <a:ea typeface="Calibri" panose="020F0502020204030204" pitchFamily="34" charset="0"/>
                <a:cs typeface="Arial" panose="020B0604020202020204" pitchFamily="34" charset="0"/>
              </a:rPr>
              <a:t>Dano </a:t>
            </a:r>
            <a:r>
              <a:rPr lang="pt-BR" sz="2400" i="1" dirty="0">
                <a:solidFill>
                  <a:srgbClr val="FFC000"/>
                </a:solidFill>
                <a:effectLst/>
                <a:latin typeface="+mj-lt"/>
                <a:ea typeface="Calibri" panose="020F0502020204030204" pitchFamily="34" charset="0"/>
                <a:cs typeface="Arial" panose="020B0604020202020204" pitchFamily="34" charset="0"/>
              </a:rPr>
              <a:t>in </a:t>
            </a:r>
            <a:r>
              <a:rPr lang="pt-BR" sz="2400" i="1" dirty="0" err="1">
                <a:solidFill>
                  <a:srgbClr val="FFC000"/>
                </a:solidFill>
                <a:effectLst/>
                <a:latin typeface="+mj-lt"/>
                <a:ea typeface="Calibri" panose="020F0502020204030204" pitchFamily="34" charset="0"/>
                <a:cs typeface="Arial" panose="020B0604020202020204" pitchFamily="34" charset="0"/>
              </a:rPr>
              <a:t>re</a:t>
            </a:r>
            <a:r>
              <a:rPr lang="pt-BR" sz="2400" i="1" dirty="0">
                <a:solidFill>
                  <a:srgbClr val="FFC000"/>
                </a:solidFill>
                <a:effectLst/>
                <a:latin typeface="+mj-lt"/>
                <a:ea typeface="Calibri" panose="020F0502020204030204" pitchFamily="34" charset="0"/>
                <a:cs typeface="Arial" panose="020B0604020202020204" pitchFamily="34" charset="0"/>
              </a:rPr>
              <a:t> </a:t>
            </a:r>
            <a:r>
              <a:rPr lang="pt-BR" sz="2400" i="1" dirty="0" err="1">
                <a:solidFill>
                  <a:srgbClr val="FFC000"/>
                </a:solidFill>
                <a:effectLst/>
                <a:latin typeface="+mj-lt"/>
                <a:ea typeface="Calibri" panose="020F0502020204030204" pitchFamily="34" charset="0"/>
                <a:cs typeface="Arial" panose="020B0604020202020204" pitchFamily="34" charset="0"/>
              </a:rPr>
              <a:t>ipsa</a:t>
            </a:r>
            <a:r>
              <a:rPr lang="pt-BR" sz="2400" i="1" dirty="0">
                <a:solidFill>
                  <a:srgbClr val="FFC000"/>
                </a:solidFill>
                <a:effectLst/>
                <a:latin typeface="+mj-lt"/>
                <a:ea typeface="Calibri" panose="020F0502020204030204" pitchFamily="34" charset="0"/>
                <a:cs typeface="Arial" panose="020B0604020202020204" pitchFamily="34" charset="0"/>
              </a:rPr>
              <a:t> </a:t>
            </a:r>
            <a:r>
              <a:rPr lang="pt-BR" dirty="0">
                <a:solidFill>
                  <a:schemeClr val="accent3">
                    <a:lumMod val="60000"/>
                    <a:lumOff val="40000"/>
                  </a:schemeClr>
                </a:solidFill>
                <a:effectLst/>
                <a:latin typeface="+mj-lt"/>
                <a:ea typeface="Calibri" panose="020F0502020204030204" pitchFamily="34" charset="0"/>
                <a:cs typeface="Arial" panose="020B0604020202020204" pitchFamily="34" charset="0"/>
              </a:rPr>
              <a:t>(a coisa fala por si).</a:t>
            </a:r>
          </a:p>
          <a:p>
            <a:pPr algn="just">
              <a:lnSpc>
                <a:spcPct val="115000"/>
              </a:lnSpc>
              <a:spcAft>
                <a:spcPts val="1000"/>
              </a:spcAft>
            </a:pPr>
            <a:r>
              <a:rPr lang="pt-BR" sz="2100" b="1" dirty="0">
                <a:effectLst/>
                <a:latin typeface="+mj-lt"/>
                <a:ea typeface="Calibri" panose="020F0502020204030204" pitchFamily="34" charset="0"/>
                <a:cs typeface="Arial" panose="020B0604020202020204" pitchFamily="34" charset="0"/>
              </a:rPr>
              <a:t>DANO EXISTENCIAL</a:t>
            </a:r>
            <a:r>
              <a:rPr lang="pt-BR" sz="2100" dirty="0">
                <a:effectLst/>
                <a:latin typeface="+mj-lt"/>
                <a:ea typeface="Calibri" panose="020F0502020204030204" pitchFamily="34" charset="0"/>
                <a:cs typeface="Arial" panose="020B0604020202020204" pitchFamily="34" charset="0"/>
              </a:rPr>
              <a:t> - JORNADA EXCESSIVA. </a:t>
            </a:r>
          </a:p>
          <a:p>
            <a:pPr algn="just">
              <a:lnSpc>
                <a:spcPct val="115000"/>
              </a:lnSpc>
              <a:spcAft>
                <a:spcPts val="1000"/>
              </a:spcAft>
            </a:pPr>
            <a:r>
              <a:rPr lang="pt-BR" sz="2100" dirty="0">
                <a:effectLst/>
                <a:latin typeface="+mj-lt"/>
                <a:ea typeface="Calibri" panose="020F0502020204030204" pitchFamily="34" charset="0"/>
                <a:cs typeface="Arial" panose="020B0604020202020204" pitchFamily="34" charset="0"/>
              </a:rPr>
              <a:t>O dano existencial não pode ser reconhecido à míngua de prova específica do efetivo prejuízo pessoal, social ou familiar. (...) Demonstrado concretamente o prejuízo às relações sociais e a ruína do projeto de vida do trabalhador, tem-se como comprovados, </a:t>
            </a:r>
            <a:r>
              <a:rPr lang="pt-BR" sz="2100" i="1" u="sng" dirty="0">
                <a:effectLst/>
                <a:latin typeface="+mj-lt"/>
                <a:ea typeface="Calibri" panose="020F0502020204030204" pitchFamily="34" charset="0"/>
                <a:cs typeface="Arial" panose="020B0604020202020204" pitchFamily="34" charset="0"/>
              </a:rPr>
              <a:t>in </a:t>
            </a:r>
            <a:r>
              <a:rPr lang="pt-BR" sz="2100" i="1" u="sng" dirty="0" err="1">
                <a:effectLst/>
                <a:latin typeface="+mj-lt"/>
                <a:ea typeface="Calibri" panose="020F0502020204030204" pitchFamily="34" charset="0"/>
                <a:cs typeface="Arial" panose="020B0604020202020204" pitchFamily="34" charset="0"/>
              </a:rPr>
              <a:t>re</a:t>
            </a:r>
            <a:r>
              <a:rPr lang="pt-BR" sz="2100" i="1" u="sng" dirty="0">
                <a:effectLst/>
                <a:latin typeface="+mj-lt"/>
                <a:ea typeface="Calibri" panose="020F0502020204030204" pitchFamily="34" charset="0"/>
                <a:cs typeface="Arial" panose="020B0604020202020204" pitchFamily="34" charset="0"/>
              </a:rPr>
              <a:t> </a:t>
            </a:r>
            <a:r>
              <a:rPr lang="pt-BR" sz="2100" i="1" u="sng" dirty="0" err="1">
                <a:effectLst/>
                <a:latin typeface="+mj-lt"/>
                <a:ea typeface="Calibri" panose="020F0502020204030204" pitchFamily="34" charset="0"/>
                <a:cs typeface="Arial" panose="020B0604020202020204" pitchFamily="34" charset="0"/>
              </a:rPr>
              <a:t>ipsa</a:t>
            </a:r>
            <a:r>
              <a:rPr lang="pt-BR" sz="2100" dirty="0">
                <a:effectLst/>
                <a:latin typeface="+mj-lt"/>
                <a:ea typeface="Calibri" panose="020F0502020204030204" pitchFamily="34" charset="0"/>
                <a:cs typeface="Arial" panose="020B0604020202020204" pitchFamily="34" charset="0"/>
              </a:rPr>
              <a:t>, a dor e o dano à sua personalidade. 5. O que não se pode admitir é que, comprovada a prestação de horas extraordinárias, extraia-se daí automaticamente a consequência de que as relações sociais do trabalhador foram rompidas ou que seu projeto de vida foi suprimido do seu horizonte</a:t>
            </a:r>
            <a:r>
              <a:rPr lang="pt-BR" sz="2300" dirty="0">
                <a:effectLst/>
                <a:latin typeface="+mj-lt"/>
                <a:ea typeface="Calibri" panose="020F0502020204030204" pitchFamily="34" charset="0"/>
                <a:cs typeface="Arial" panose="020B0604020202020204" pitchFamily="34" charset="0"/>
              </a:rPr>
              <a:t>. </a:t>
            </a:r>
            <a:r>
              <a:rPr lang="pt-BR" dirty="0">
                <a:solidFill>
                  <a:srgbClr val="FFC000"/>
                </a:solidFill>
                <a:effectLst/>
                <a:latin typeface="+mj-lt"/>
                <a:ea typeface="Calibri" panose="020F0502020204030204" pitchFamily="34" charset="0"/>
                <a:cs typeface="Arial" panose="020B0604020202020204" pitchFamily="34" charset="0"/>
              </a:rPr>
              <a:t>(SDI-1 – PROCESSO Nº TST-E-RR-402-61.2014.5.15.0030, julgado em 29/10/2020</a:t>
            </a:r>
            <a:r>
              <a:rPr lang="pt-BR" dirty="0">
                <a:solidFill>
                  <a:srgbClr val="FFC000"/>
                </a:solidFill>
                <a:effectLst/>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431369278"/>
      </p:ext>
    </p:extLst>
  </p:cSld>
  <p:clrMapOvr>
    <a:masterClrMapping/>
  </p:clrMapOvr>
  <p:transition spd="med">
    <p:pull/>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684FE7B8-C272-4869-9693-BB8A4AB29231}"/>
              </a:ext>
            </a:extLst>
          </p:cNvPr>
          <p:cNvSpPr txBox="1"/>
          <p:nvPr/>
        </p:nvSpPr>
        <p:spPr>
          <a:xfrm>
            <a:off x="428624" y="457201"/>
            <a:ext cx="10658475" cy="6331990"/>
          </a:xfrm>
          <a:prstGeom prst="rect">
            <a:avLst/>
          </a:prstGeom>
          <a:noFill/>
        </p:spPr>
        <p:txBody>
          <a:bodyPr wrap="square">
            <a:spAutoFit/>
          </a:bodyPr>
          <a:lstStyle/>
          <a:p>
            <a:pPr algn="just">
              <a:lnSpc>
                <a:spcPct val="115000"/>
              </a:lnSpc>
              <a:spcAft>
                <a:spcPts val="1000"/>
              </a:spcAft>
            </a:pPr>
            <a:r>
              <a:rPr lang="pt-BR" sz="3200" b="1" dirty="0">
                <a:solidFill>
                  <a:srgbClr val="FFFF00"/>
                </a:solidFill>
                <a:effectLst/>
                <a:latin typeface="+mj-lt"/>
                <a:ea typeface="Calibri" panose="020F0502020204030204" pitchFamily="34" charset="0"/>
                <a:cs typeface="Times New Roman" panose="02020603050405020304" pitchFamily="18" charset="0"/>
              </a:rPr>
              <a:t>CONCLUSÃO:</a:t>
            </a:r>
          </a:p>
          <a:p>
            <a:pPr algn="just">
              <a:lnSpc>
                <a:spcPct val="115000"/>
              </a:lnSpc>
              <a:spcAft>
                <a:spcPts val="1000"/>
              </a:spcAft>
            </a:pPr>
            <a:endParaRPr lang="pt-BR" sz="800" dirty="0">
              <a:solidFill>
                <a:srgbClr val="FFFF00"/>
              </a:solidFill>
              <a:effectLst/>
              <a:latin typeface="+mj-lt"/>
              <a:ea typeface="Calibri" panose="020F0502020204030204" pitchFamily="34"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
            </a:pPr>
            <a:r>
              <a:rPr lang="pt-BR" sz="2400" u="sng" dirty="0">
                <a:effectLst/>
                <a:latin typeface="+mj-lt"/>
                <a:ea typeface="Calibri" panose="020F0502020204030204" pitchFamily="34" charset="0"/>
                <a:cs typeface="Times New Roman" panose="02020603050405020304" pitchFamily="18" charset="0"/>
              </a:rPr>
              <a:t>equacionar</a:t>
            </a:r>
            <a:r>
              <a:rPr lang="pt-BR" sz="2400" dirty="0">
                <a:effectLst/>
                <a:latin typeface="+mj-lt"/>
                <a:ea typeface="Calibri" panose="020F0502020204030204" pitchFamily="34" charset="0"/>
                <a:cs typeface="Times New Roman" panose="02020603050405020304" pitchFamily="18" charset="0"/>
              </a:rPr>
              <a:t>: </a:t>
            </a:r>
          </a:p>
          <a:p>
            <a:pPr algn="just">
              <a:lnSpc>
                <a:spcPct val="115000"/>
              </a:lnSpc>
              <a:spcAft>
                <a:spcPts val="1000"/>
              </a:spcAft>
            </a:pPr>
            <a:r>
              <a:rPr lang="pt-BR" sz="2400" dirty="0">
                <a:effectLst/>
                <a:latin typeface="+mj-lt"/>
                <a:ea typeface="Calibri" panose="020F0502020204030204" pitchFamily="34" charset="0"/>
                <a:cs typeface="Times New Roman" panose="02020603050405020304" pitchFamily="18" charset="0"/>
              </a:rPr>
              <a:t>    </a:t>
            </a:r>
            <a:r>
              <a:rPr lang="pt-BR" sz="2400" dirty="0">
                <a:solidFill>
                  <a:schemeClr val="accent1">
                    <a:lumMod val="40000"/>
                    <a:lumOff val="60000"/>
                  </a:schemeClr>
                </a:solidFill>
                <a:effectLst/>
                <a:latin typeface="+mj-lt"/>
                <a:ea typeface="Calibri" panose="020F0502020204030204" pitchFamily="34" charset="0"/>
                <a:cs typeface="Times New Roman" panose="02020603050405020304" pitchFamily="18" charset="0"/>
              </a:rPr>
              <a:t>proteção de dados </a:t>
            </a:r>
            <a:r>
              <a:rPr lang="pt-BR" sz="2400" i="1" dirty="0">
                <a:effectLst/>
                <a:latin typeface="+mj-lt"/>
                <a:ea typeface="Calibri" panose="020F0502020204030204" pitchFamily="34" charset="0"/>
                <a:cs typeface="Times New Roman" panose="02020603050405020304" pitchFamily="18" charset="0"/>
              </a:rPr>
              <a:t>versus</a:t>
            </a:r>
            <a:r>
              <a:rPr lang="pt-BR" sz="2400" dirty="0">
                <a:effectLst/>
                <a:latin typeface="+mj-lt"/>
                <a:ea typeface="Calibri" panose="020F0502020204030204" pitchFamily="34" charset="0"/>
                <a:cs typeface="Times New Roman" panose="02020603050405020304" pitchFamily="18" charset="0"/>
              </a:rPr>
              <a:t> </a:t>
            </a:r>
            <a:r>
              <a:rPr lang="pt-BR" sz="2400" dirty="0">
                <a:solidFill>
                  <a:schemeClr val="accent1">
                    <a:lumMod val="40000"/>
                    <a:lumOff val="60000"/>
                  </a:schemeClr>
                </a:solidFill>
                <a:effectLst/>
                <a:latin typeface="+mj-lt"/>
                <a:ea typeface="Calibri" panose="020F0502020204030204" pitchFamily="34" charset="0"/>
                <a:cs typeface="Times New Roman" panose="02020603050405020304" pitchFamily="18" charset="0"/>
              </a:rPr>
              <a:t>livre iniciativa</a:t>
            </a:r>
          </a:p>
          <a:p>
            <a:pPr algn="just">
              <a:lnSpc>
                <a:spcPct val="115000"/>
              </a:lnSpc>
              <a:spcAft>
                <a:spcPts val="1000"/>
              </a:spcAft>
            </a:pPr>
            <a:r>
              <a:rPr lang="pt-BR" sz="2400" dirty="0">
                <a:latin typeface="+mj-lt"/>
                <a:ea typeface="Calibri" panose="020F0502020204030204" pitchFamily="34" charset="0"/>
                <a:cs typeface="Times New Roman" panose="02020603050405020304" pitchFamily="18" charset="0"/>
              </a:rPr>
              <a:t>   </a:t>
            </a:r>
            <a:r>
              <a:rPr lang="pt-BR" sz="2000" dirty="0">
                <a:latin typeface="+mj-lt"/>
                <a:ea typeface="Calibri" panose="020F0502020204030204" pitchFamily="34" charset="0"/>
                <a:cs typeface="Times New Roman" panose="02020603050405020304" pitchFamily="18" charset="0"/>
              </a:rPr>
              <a:t>(liberdade de expressão x violação à honra)</a:t>
            </a:r>
            <a:endParaRPr lang="pt-BR" sz="2000" dirty="0">
              <a:effectLst/>
              <a:latin typeface="+mj-lt"/>
              <a:ea typeface="Calibri" panose="020F0502020204030204" pitchFamily="34" charset="0"/>
              <a:cs typeface="Times New Roman" panose="02020603050405020304" pitchFamily="18" charset="0"/>
            </a:endParaRPr>
          </a:p>
          <a:p>
            <a:pPr algn="just">
              <a:lnSpc>
                <a:spcPct val="115000"/>
              </a:lnSpc>
              <a:spcAft>
                <a:spcPts val="1000"/>
              </a:spcAft>
            </a:pPr>
            <a:r>
              <a:rPr lang="pt-BR" sz="2400" dirty="0">
                <a:effectLst/>
                <a:latin typeface="+mj-lt"/>
                <a:ea typeface="Calibri" panose="020F0502020204030204" pitchFamily="34" charset="0"/>
                <a:cs typeface="Times New Roman" panose="02020603050405020304" pitchFamily="18" charset="0"/>
              </a:rPr>
              <a:t> </a:t>
            </a:r>
            <a:endParaRPr lang="pt-BR" sz="4000" dirty="0">
              <a:effectLst/>
              <a:latin typeface="+mj-lt"/>
              <a:ea typeface="Calibri" panose="020F0502020204030204" pitchFamily="34" charset="0"/>
              <a:cs typeface="Times New Roman" panose="02020603050405020304" pitchFamily="18" charset="0"/>
            </a:endParaRPr>
          </a:p>
          <a:p>
            <a:pPr algn="just">
              <a:lnSpc>
                <a:spcPct val="115000"/>
              </a:lnSpc>
              <a:spcAft>
                <a:spcPts val="1000"/>
              </a:spcAft>
            </a:pPr>
            <a:endParaRPr lang="pt-BR" sz="2400" dirty="0">
              <a:effectLst/>
              <a:latin typeface="+mj-lt"/>
              <a:ea typeface="Calibri" panose="020F0502020204030204" pitchFamily="34" charset="0"/>
              <a:cs typeface="Times New Roman" panose="02020603050405020304" pitchFamily="18" charset="0"/>
            </a:endParaRPr>
          </a:p>
          <a:p>
            <a:pPr marL="342900" indent="-342900" algn="just">
              <a:lnSpc>
                <a:spcPct val="115000"/>
              </a:lnSpc>
              <a:spcAft>
                <a:spcPts val="1000"/>
              </a:spcAft>
              <a:buFont typeface="Wingdings" panose="05000000000000000000" pitchFamily="2" charset="2"/>
              <a:buChar char="§"/>
            </a:pPr>
            <a:r>
              <a:rPr lang="pt-BR" sz="2400" dirty="0">
                <a:effectLst/>
                <a:latin typeface="+mj-lt"/>
                <a:ea typeface="Calibri" panose="020F0502020204030204" pitchFamily="34" charset="0"/>
                <a:cs typeface="Calibri" panose="020F0502020204030204" pitchFamily="34" charset="0"/>
              </a:rPr>
              <a:t>Art. 1º, IV, CF: - A República do Brasil constitui-se em Estado Democrático de Direito e tem como fundamentos:  os valores sociais do trabalho e da livre iniciativa;     </a:t>
            </a:r>
            <a:endParaRPr lang="pt-BR" sz="2400" dirty="0">
              <a:effectLst/>
              <a:latin typeface="+mj-lt"/>
              <a:ea typeface="Calibri" panose="020F0502020204030204" pitchFamily="34" charset="0"/>
              <a:cs typeface="Times New Roman" panose="02020603050405020304" pitchFamily="18" charset="0"/>
            </a:endParaRPr>
          </a:p>
          <a:p>
            <a:pPr algn="just"/>
            <a:r>
              <a:rPr lang="pt-BR" sz="2400" dirty="0">
                <a:latin typeface="+mj-lt"/>
                <a:ea typeface="Times New Roman" panose="02020603050405020304" pitchFamily="18" charset="0"/>
              </a:rPr>
              <a:t>    </a:t>
            </a:r>
            <a:endParaRPr lang="pt-BR" sz="2400" dirty="0">
              <a:effectLst/>
              <a:latin typeface="+mj-lt"/>
              <a:ea typeface="Times New Roman" panose="02020603050405020304" pitchFamily="18" charset="0"/>
            </a:endParaRPr>
          </a:p>
          <a:p>
            <a:pPr algn="just"/>
            <a:r>
              <a:rPr lang="pt-BR" sz="2400" dirty="0">
                <a:latin typeface="+mj-lt"/>
                <a:ea typeface="Times New Roman" panose="02020603050405020304" pitchFamily="18" charset="0"/>
              </a:rPr>
              <a:t>  </a:t>
            </a:r>
            <a:endParaRPr lang="pt-BR" sz="2400" dirty="0">
              <a:effectLst/>
              <a:latin typeface="+mj-lt"/>
              <a:ea typeface="Times New Roman" panose="02020603050405020304" pitchFamily="18" charset="0"/>
            </a:endParaRPr>
          </a:p>
          <a:p>
            <a:pPr algn="just"/>
            <a:r>
              <a:rPr lang="pt-BR" sz="2400" b="1" dirty="0">
                <a:solidFill>
                  <a:schemeClr val="accent2"/>
                </a:solidFill>
                <a:effectLst/>
                <a:latin typeface="+mj-lt"/>
                <a:ea typeface="Times New Roman" panose="02020603050405020304" pitchFamily="18" charset="0"/>
              </a:rPr>
              <a:t>    </a:t>
            </a:r>
            <a:endParaRPr lang="pt-BR" sz="2400" dirty="0">
              <a:solidFill>
                <a:schemeClr val="accent1">
                  <a:lumMod val="40000"/>
                  <a:lumOff val="60000"/>
                </a:schemeClr>
              </a:solidFill>
              <a:effectLst/>
              <a:latin typeface="+mj-lt"/>
              <a:ea typeface="Times New Roman" panose="02020603050405020304" pitchFamily="18" charset="0"/>
            </a:endParaRPr>
          </a:p>
        </p:txBody>
      </p:sp>
    </p:spTree>
    <p:extLst>
      <p:ext uri="{BB962C8B-B14F-4D97-AF65-F5344CB8AC3E}">
        <p14:creationId xmlns:p14="http://schemas.microsoft.com/office/powerpoint/2010/main" val="752099209"/>
      </p:ext>
    </p:extLst>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27365289-0943-4FA3-8C7F-46DE595F354F}"/>
              </a:ext>
            </a:extLst>
          </p:cNvPr>
          <p:cNvSpPr txBox="1"/>
          <p:nvPr/>
        </p:nvSpPr>
        <p:spPr>
          <a:xfrm>
            <a:off x="1114424" y="529633"/>
            <a:ext cx="6094268" cy="369332"/>
          </a:xfrm>
          <a:prstGeom prst="rect">
            <a:avLst/>
          </a:prstGeom>
          <a:noFill/>
        </p:spPr>
        <p:txBody>
          <a:bodyPr wrap="square">
            <a:spAutoFit/>
          </a:bodyPr>
          <a:lstStyle/>
          <a:p>
            <a:r>
              <a:rPr lang="pt-BR" sz="1800" b="1" dirty="0">
                <a:solidFill>
                  <a:schemeClr val="accent1">
                    <a:lumMod val="40000"/>
                    <a:lumOff val="60000"/>
                  </a:schemeClr>
                </a:solidFill>
                <a:effectLst/>
                <a:latin typeface="+mj-lt"/>
                <a:ea typeface="Times New Roman" panose="02020603050405020304" pitchFamily="18" charset="0"/>
              </a:rPr>
              <a:t>EQUILÍBRIO!</a:t>
            </a:r>
            <a:endParaRPr lang="pt-BR" dirty="0"/>
          </a:p>
        </p:txBody>
      </p:sp>
      <p:pic>
        <p:nvPicPr>
          <p:cNvPr id="4" name="Imagem 3">
            <a:extLst>
              <a:ext uri="{FF2B5EF4-FFF2-40B4-BE49-F238E27FC236}">
                <a16:creationId xmlns:a16="http://schemas.microsoft.com/office/drawing/2014/main" id="{E1DD235F-CCEB-4D14-B441-A1CEFB6AD028}"/>
              </a:ext>
            </a:extLst>
          </p:cNvPr>
          <p:cNvPicPr>
            <a:picLocks noChangeAspect="1"/>
          </p:cNvPicPr>
          <p:nvPr/>
        </p:nvPicPr>
        <p:blipFill>
          <a:blip r:embed="rId2"/>
          <a:stretch>
            <a:fillRect/>
          </a:stretch>
        </p:blipFill>
        <p:spPr>
          <a:xfrm>
            <a:off x="1187160" y="1330643"/>
            <a:ext cx="1316850" cy="1298561"/>
          </a:xfrm>
          <a:prstGeom prst="rect">
            <a:avLst/>
          </a:prstGeom>
        </p:spPr>
      </p:pic>
      <p:sp>
        <p:nvSpPr>
          <p:cNvPr id="11" name="CaixaDeTexto 10">
            <a:extLst>
              <a:ext uri="{FF2B5EF4-FFF2-40B4-BE49-F238E27FC236}">
                <a16:creationId xmlns:a16="http://schemas.microsoft.com/office/drawing/2014/main" id="{872B3F6A-4077-49FC-9F77-666287D69FAF}"/>
              </a:ext>
            </a:extLst>
          </p:cNvPr>
          <p:cNvSpPr txBox="1"/>
          <p:nvPr/>
        </p:nvSpPr>
        <p:spPr>
          <a:xfrm>
            <a:off x="3134591" y="4876628"/>
            <a:ext cx="6094268" cy="1722844"/>
          </a:xfrm>
          <a:prstGeom prst="rect">
            <a:avLst/>
          </a:prstGeom>
          <a:noFill/>
        </p:spPr>
        <p:txBody>
          <a:bodyPr wrap="square">
            <a:spAutoFit/>
          </a:bodyPr>
          <a:lstStyle/>
          <a:p>
            <a:pPr marL="342900" indent="-342900" algn="just">
              <a:lnSpc>
                <a:spcPct val="115000"/>
              </a:lnSpc>
              <a:spcAft>
                <a:spcPts val="1000"/>
              </a:spcAft>
              <a:buFont typeface="Wingdings" panose="05000000000000000000" pitchFamily="2" charset="2"/>
              <a:buChar char="§"/>
            </a:pPr>
            <a:r>
              <a:rPr lang="pt-BR" dirty="0">
                <a:latin typeface="+mj-lt"/>
                <a:ea typeface="Calibri" panose="020F0502020204030204" pitchFamily="34" charset="0"/>
                <a:cs typeface="Calibri" panose="020F0502020204030204" pitchFamily="34" charset="0"/>
              </a:rPr>
              <a:t>@DallegraveNeto</a:t>
            </a:r>
          </a:p>
          <a:p>
            <a:pPr marL="342900" indent="-342900" algn="just">
              <a:lnSpc>
                <a:spcPct val="115000"/>
              </a:lnSpc>
              <a:spcAft>
                <a:spcPts val="1000"/>
              </a:spcAft>
              <a:buFont typeface="Wingdings" panose="05000000000000000000" pitchFamily="2" charset="2"/>
              <a:buChar char="§"/>
            </a:pPr>
            <a:endParaRPr lang="pt-BR" dirty="0">
              <a:latin typeface="+mj-lt"/>
              <a:ea typeface="Calibri" panose="020F0502020204030204" pitchFamily="34" charset="0"/>
              <a:cs typeface="Calibri" panose="020F0502020204030204" pitchFamily="34" charset="0"/>
            </a:endParaRPr>
          </a:p>
          <a:p>
            <a:pPr marL="342900" indent="-342900" algn="just">
              <a:lnSpc>
                <a:spcPct val="115000"/>
              </a:lnSpc>
              <a:spcAft>
                <a:spcPts val="1000"/>
              </a:spcAft>
              <a:buFont typeface="Wingdings" panose="05000000000000000000" pitchFamily="2" charset="2"/>
              <a:buChar char="§"/>
            </a:pPr>
            <a:endParaRPr lang="pt-BR" dirty="0">
              <a:latin typeface="+mj-lt"/>
              <a:ea typeface="Calibri" panose="020F0502020204030204" pitchFamily="34" charset="0"/>
              <a:cs typeface="Calibri" panose="020F0502020204030204" pitchFamily="34" charset="0"/>
            </a:endParaRPr>
          </a:p>
          <a:p>
            <a:pPr marL="342900" indent="-342900" algn="just">
              <a:lnSpc>
                <a:spcPct val="115000"/>
              </a:lnSpc>
              <a:spcAft>
                <a:spcPts val="1000"/>
              </a:spcAft>
              <a:buFont typeface="Wingdings" panose="05000000000000000000" pitchFamily="2" charset="2"/>
              <a:buChar char="§"/>
            </a:pPr>
            <a:r>
              <a:rPr lang="pt-BR" dirty="0">
                <a:latin typeface="+mj-lt"/>
                <a:ea typeface="Calibri" panose="020F0502020204030204" pitchFamily="34" charset="0"/>
                <a:cs typeface="Calibri" panose="020F0502020204030204" pitchFamily="34" charset="0"/>
              </a:rPr>
              <a:t>@Dallegrave_Neto</a:t>
            </a:r>
          </a:p>
        </p:txBody>
      </p:sp>
      <p:pic>
        <p:nvPicPr>
          <p:cNvPr id="12" name="Imagem 11">
            <a:extLst>
              <a:ext uri="{FF2B5EF4-FFF2-40B4-BE49-F238E27FC236}">
                <a16:creationId xmlns:a16="http://schemas.microsoft.com/office/drawing/2014/main" id="{A7D85A7F-9C4B-4436-B67E-4A1F6E82D5F5}"/>
              </a:ext>
            </a:extLst>
          </p:cNvPr>
          <p:cNvPicPr>
            <a:picLocks noChangeAspect="1"/>
          </p:cNvPicPr>
          <p:nvPr/>
        </p:nvPicPr>
        <p:blipFill>
          <a:blip r:embed="rId3"/>
          <a:stretch>
            <a:fillRect/>
          </a:stretch>
        </p:blipFill>
        <p:spPr>
          <a:xfrm>
            <a:off x="8989868" y="4927576"/>
            <a:ext cx="2857500" cy="1600200"/>
          </a:xfrm>
          <a:prstGeom prst="rect">
            <a:avLst/>
          </a:prstGeom>
        </p:spPr>
      </p:pic>
      <p:pic>
        <p:nvPicPr>
          <p:cNvPr id="13" name="Imagem 12">
            <a:extLst>
              <a:ext uri="{FF2B5EF4-FFF2-40B4-BE49-F238E27FC236}">
                <a16:creationId xmlns:a16="http://schemas.microsoft.com/office/drawing/2014/main" id="{83B6A5C6-AFB2-42AF-B14A-40D4F3380D3D}"/>
              </a:ext>
            </a:extLst>
          </p:cNvPr>
          <p:cNvPicPr>
            <a:picLocks noChangeAspect="1"/>
          </p:cNvPicPr>
          <p:nvPr/>
        </p:nvPicPr>
        <p:blipFill>
          <a:blip r:embed="rId4"/>
          <a:stretch>
            <a:fillRect/>
          </a:stretch>
        </p:blipFill>
        <p:spPr>
          <a:xfrm>
            <a:off x="6114518" y="4922068"/>
            <a:ext cx="2619375" cy="1743075"/>
          </a:xfrm>
          <a:prstGeom prst="rect">
            <a:avLst/>
          </a:prstGeom>
        </p:spPr>
      </p:pic>
    </p:spTree>
    <p:extLst>
      <p:ext uri="{BB962C8B-B14F-4D97-AF65-F5344CB8AC3E}">
        <p14:creationId xmlns:p14="http://schemas.microsoft.com/office/powerpoint/2010/main" val="306624904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tângulo 1"/>
          <p:cNvSpPr>
            <a:spLocks noChangeArrowheads="1"/>
          </p:cNvSpPr>
          <p:nvPr/>
        </p:nvSpPr>
        <p:spPr bwMode="auto">
          <a:xfrm>
            <a:off x="727186" y="424422"/>
            <a:ext cx="9254358" cy="6812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1pPr>
            <a:lvl2pPr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2pPr>
            <a:lvl3pPr marL="11430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3pPr>
            <a:lvl4pPr marL="16002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4pPr>
            <a:lvl5pPr marL="2057400" indent="-228600" eaLnBrk="0" hangingPunct="0">
              <a:spcBef>
                <a:spcPct val="20000"/>
              </a:spcBef>
              <a:spcAft>
                <a:spcPts val="600"/>
              </a:spcAft>
              <a:buClr>
                <a:schemeClr val="tx2"/>
              </a:buClr>
              <a:buFont typeface="Arial" charset="0"/>
              <a:buChar char="•"/>
              <a:defRPr sz="1700">
                <a:solidFill>
                  <a:schemeClr val="tx1"/>
                </a:solidFill>
                <a:latin typeface="Arial Narrow" pitchFamily="34"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defRPr>
            </a:lvl9pPr>
          </a:lstStyle>
          <a:p>
            <a:pPr algn="just">
              <a:lnSpc>
                <a:spcPct val="115000"/>
              </a:lnSpc>
              <a:spcAft>
                <a:spcPts val="1000"/>
              </a:spcAft>
              <a:buNone/>
            </a:pPr>
            <a:r>
              <a:rPr lang="pt-BR" sz="2800" b="1" dirty="0">
                <a:solidFill>
                  <a:srgbClr val="FFFF00"/>
                </a:solidFill>
                <a:effectLst/>
                <a:latin typeface="+mn-lt"/>
                <a:ea typeface="Calibri" panose="020F0502020204030204" pitchFamily="34" charset="0"/>
                <a:cs typeface="Times New Roman" panose="02020603050405020304" pitchFamily="18" charset="0"/>
              </a:rPr>
              <a:t>Em resumo, o anonimato: </a:t>
            </a:r>
          </a:p>
          <a:p>
            <a:pPr algn="just">
              <a:lnSpc>
                <a:spcPct val="115000"/>
              </a:lnSpc>
              <a:spcAft>
                <a:spcPts val="1000"/>
              </a:spcAft>
              <a:buNone/>
            </a:pPr>
            <a:endParaRPr lang="pt-BR" sz="2800" b="1" dirty="0">
              <a:solidFill>
                <a:srgbClr val="FFFF00"/>
              </a:solidFill>
              <a:effectLst/>
              <a:latin typeface="+mn-lt"/>
              <a:ea typeface="Calibri" panose="020F0502020204030204" pitchFamily="34" charset="0"/>
              <a:cs typeface="Times New Roman" panose="02020603050405020304" pitchFamily="18" charset="0"/>
            </a:endParaRPr>
          </a:p>
          <a:p>
            <a:pPr marL="514350" lvl="0" indent="-514350" algn="just">
              <a:lnSpc>
                <a:spcPct val="115000"/>
              </a:lnSpc>
              <a:buAutoNum type="alphaLcParenR"/>
            </a:pPr>
            <a:r>
              <a:rPr lang="pt-PT" sz="2600" dirty="0">
                <a:effectLst/>
                <a:latin typeface="+mn-lt"/>
                <a:ea typeface="Calibri" panose="020F0502020204030204" pitchFamily="34" charset="0"/>
                <a:cs typeface="Times New Roman" panose="02020603050405020304" pitchFamily="18" charset="0"/>
              </a:rPr>
              <a:t>é </a:t>
            </a:r>
            <a:r>
              <a:rPr lang="pt-PT" sz="2600" b="1" dirty="0">
                <a:effectLst/>
                <a:latin typeface="+mn-lt"/>
                <a:ea typeface="Calibri" panose="020F0502020204030204" pitchFamily="34" charset="0"/>
                <a:cs typeface="Times New Roman" panose="02020603050405020304" pitchFamily="18" charset="0"/>
              </a:rPr>
              <a:t>vedado</a:t>
            </a:r>
            <a:r>
              <a:rPr lang="pt-PT" sz="2600" dirty="0">
                <a:effectLst/>
                <a:latin typeface="+mn-lt"/>
                <a:ea typeface="Calibri" panose="020F0502020204030204" pitchFamily="34" charset="0"/>
                <a:cs typeface="Times New Roman" panose="02020603050405020304" pitchFamily="18" charset="0"/>
              </a:rPr>
              <a:t> para: </a:t>
            </a:r>
          </a:p>
          <a:p>
            <a:pPr lvl="0" algn="just">
              <a:lnSpc>
                <a:spcPct val="115000"/>
              </a:lnSpc>
              <a:buNone/>
            </a:pPr>
            <a:r>
              <a:rPr lang="pt-PT" sz="2600" u="sng" dirty="0">
                <a:effectLst/>
                <a:latin typeface="+mn-lt"/>
                <a:ea typeface="Calibri" panose="020F0502020204030204" pitchFamily="34" charset="0"/>
                <a:cs typeface="Times New Roman" panose="02020603050405020304" pitchFamily="18" charset="0"/>
              </a:rPr>
              <a:t>manifestações intencionais na web</a:t>
            </a:r>
            <a:r>
              <a:rPr lang="pt-PT" sz="2600" dirty="0">
                <a:effectLst/>
                <a:latin typeface="+mn-lt"/>
                <a:ea typeface="Calibri" panose="020F0502020204030204" pitchFamily="34" charset="0"/>
                <a:cs typeface="Times New Roman" panose="02020603050405020304" pitchFamily="18" charset="0"/>
              </a:rPr>
              <a:t>     </a:t>
            </a:r>
          </a:p>
          <a:p>
            <a:pPr lvl="0" algn="just">
              <a:lnSpc>
                <a:spcPct val="115000"/>
              </a:lnSpc>
              <a:buNone/>
            </a:pPr>
            <a:r>
              <a:rPr lang="pt-PT" sz="2000" dirty="0">
                <a:solidFill>
                  <a:schemeClr val="tx1">
                    <a:lumMod val="85000"/>
                  </a:schemeClr>
                </a:solidFill>
                <a:effectLst/>
                <a:latin typeface="+mn-lt"/>
                <a:ea typeface="Calibri" panose="020F0502020204030204" pitchFamily="34" charset="0"/>
                <a:cs typeface="Times New Roman" panose="02020603050405020304" pitchFamily="18" charset="0"/>
              </a:rPr>
              <a:t>(vg: comentários/compartilhamento de notícias e fake news)</a:t>
            </a:r>
            <a:endParaRPr lang="pt-BR" sz="2000" dirty="0">
              <a:solidFill>
                <a:schemeClr val="tx1">
                  <a:lumMod val="85000"/>
                </a:schemeClr>
              </a:solidFill>
              <a:effectLst/>
              <a:latin typeface="+mn-lt"/>
              <a:ea typeface="Calibri" panose="020F0502020204030204" pitchFamily="34" charset="0"/>
              <a:cs typeface="Times New Roman" panose="02020603050405020304" pitchFamily="18" charset="0"/>
            </a:endParaRPr>
          </a:p>
          <a:p>
            <a:pPr marL="457200" algn="just">
              <a:lnSpc>
                <a:spcPct val="115000"/>
              </a:lnSpc>
              <a:buNone/>
            </a:pPr>
            <a:endParaRPr lang="pt-BR" sz="2600" dirty="0">
              <a:effectLst/>
              <a:latin typeface="+mn-lt"/>
              <a:ea typeface="Calibri" panose="020F0502020204030204" pitchFamily="34" charset="0"/>
              <a:cs typeface="Times New Roman" panose="02020603050405020304" pitchFamily="18" charset="0"/>
            </a:endParaRPr>
          </a:p>
          <a:p>
            <a:pPr lvl="0" algn="just">
              <a:lnSpc>
                <a:spcPct val="115000"/>
              </a:lnSpc>
              <a:spcAft>
                <a:spcPts val="1000"/>
              </a:spcAft>
              <a:buNone/>
            </a:pPr>
            <a:r>
              <a:rPr lang="pt-PT" sz="2600" dirty="0">
                <a:effectLst/>
                <a:latin typeface="+mn-lt"/>
                <a:ea typeface="Calibri" panose="020F0502020204030204" pitchFamily="34" charset="0"/>
                <a:cs typeface="Times New Roman" panose="02020603050405020304" pitchFamily="18" charset="0"/>
              </a:rPr>
              <a:t>b) é </a:t>
            </a:r>
            <a:r>
              <a:rPr lang="pt-PT" sz="2600" b="1" dirty="0">
                <a:effectLst/>
                <a:latin typeface="+mn-lt"/>
                <a:ea typeface="Calibri" panose="020F0502020204030204" pitchFamily="34" charset="0"/>
                <a:cs typeface="Times New Roman" panose="02020603050405020304" pitchFamily="18" charset="0"/>
              </a:rPr>
              <a:t>protegido</a:t>
            </a:r>
            <a:r>
              <a:rPr lang="pt-PT" sz="2600" dirty="0">
                <a:effectLst/>
                <a:latin typeface="+mn-lt"/>
                <a:ea typeface="Calibri" panose="020F0502020204030204" pitchFamily="34" charset="0"/>
                <a:cs typeface="Times New Roman" panose="02020603050405020304" pitchFamily="18" charset="0"/>
              </a:rPr>
              <a:t> como: </a:t>
            </a:r>
          </a:p>
          <a:p>
            <a:pPr marL="914400" lvl="1" indent="-457200" algn="just">
              <a:lnSpc>
                <a:spcPct val="115000"/>
              </a:lnSpc>
              <a:spcAft>
                <a:spcPts val="1000"/>
              </a:spcAft>
            </a:pPr>
            <a:r>
              <a:rPr lang="pt-PT" sz="2600" dirty="0">
                <a:effectLst/>
                <a:latin typeface="+mn-lt"/>
                <a:ea typeface="Calibri" panose="020F0502020204030204" pitchFamily="34" charset="0"/>
                <a:cs typeface="Times New Roman" panose="02020603050405020304" pitchFamily="18" charset="0"/>
              </a:rPr>
              <a:t>zelo à privacidade (art. 5º, X); </a:t>
            </a:r>
          </a:p>
          <a:p>
            <a:pPr marL="914400" lvl="1" indent="-457200" algn="just">
              <a:lnSpc>
                <a:spcPct val="115000"/>
              </a:lnSpc>
              <a:spcAft>
                <a:spcPts val="1000"/>
              </a:spcAft>
            </a:pPr>
            <a:r>
              <a:rPr lang="pt-PT" sz="2600" dirty="0">
                <a:effectLst/>
                <a:latin typeface="+mn-lt"/>
                <a:ea typeface="Calibri" panose="020F0502020204030204" pitchFamily="34" charset="0"/>
                <a:cs typeface="Times New Roman" panose="02020603050405020304" pitchFamily="18" charset="0"/>
              </a:rPr>
              <a:t>tratamento de dados (LGPD); e </a:t>
            </a:r>
          </a:p>
          <a:p>
            <a:pPr marL="914400" lvl="1" indent="-457200" algn="just">
              <a:lnSpc>
                <a:spcPct val="115000"/>
              </a:lnSpc>
              <a:spcAft>
                <a:spcPts val="1000"/>
              </a:spcAft>
            </a:pPr>
            <a:r>
              <a:rPr lang="pt-PT" sz="2600" dirty="0">
                <a:effectLst/>
                <a:latin typeface="+mn-lt"/>
                <a:ea typeface="Calibri" panose="020F0502020204030204" pitchFamily="34" charset="0"/>
                <a:cs typeface="Times New Roman" panose="02020603050405020304" pitchFamily="18" charset="0"/>
              </a:rPr>
              <a:t>denúncias anônimas (L. 13.608/18)</a:t>
            </a:r>
            <a:endParaRPr lang="pt-BR" sz="2600" dirty="0">
              <a:effectLst/>
              <a:latin typeface="+mn-lt"/>
              <a:ea typeface="Calibri" panose="020F0502020204030204" pitchFamily="34" charset="0"/>
              <a:cs typeface="Times New Roman" panose="02020603050405020304" pitchFamily="18" charset="0"/>
            </a:endParaRPr>
          </a:p>
          <a:p>
            <a:pPr lvl="1" eaLnBrk="1" hangingPunct="1">
              <a:spcBef>
                <a:spcPct val="0"/>
              </a:spcBef>
              <a:spcAft>
                <a:spcPct val="0"/>
              </a:spcAft>
              <a:buClrTx/>
              <a:buFontTx/>
              <a:buNone/>
            </a:pPr>
            <a:endParaRPr lang="pt-BR" altLang="pt-BR" sz="2400" dirty="0">
              <a:solidFill>
                <a:srgbClr val="FFC000"/>
              </a:solidFill>
              <a:latin typeface="Garamond"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5108" y="5051188"/>
            <a:ext cx="2127379" cy="1455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579060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77137" y="556777"/>
            <a:ext cx="7973244" cy="4195481"/>
          </a:xfrm>
        </p:spPr>
        <p:txBody>
          <a:bodyPr>
            <a:noAutofit/>
          </a:bodyPr>
          <a:lstStyle/>
          <a:p>
            <a:pPr marL="0" indent="0" algn="just">
              <a:lnSpc>
                <a:spcPct val="115000"/>
              </a:lnSpc>
              <a:spcAft>
                <a:spcPts val="1000"/>
              </a:spcAft>
              <a:buNone/>
            </a:pPr>
            <a:r>
              <a:rPr lang="pt-BR" sz="2400" dirty="0">
                <a:effectLst/>
                <a:latin typeface="+mn-lt"/>
                <a:ea typeface="Calibri" panose="020F0502020204030204" pitchFamily="34" charset="0"/>
                <a:cs typeface="Times New Roman" panose="02020603050405020304" pitchFamily="18" charset="0"/>
              </a:rPr>
              <a:t>CRÍTICA AO EMPREGADOR EM REDE SOCIAL.</a:t>
            </a:r>
          </a:p>
          <a:p>
            <a:pPr marL="0" indent="0" algn="just">
              <a:lnSpc>
                <a:spcPct val="115000"/>
              </a:lnSpc>
              <a:spcAft>
                <a:spcPts val="1000"/>
              </a:spcAft>
              <a:buNone/>
            </a:pPr>
            <a:r>
              <a:rPr lang="pt-BR" dirty="0">
                <a:effectLst/>
                <a:latin typeface="+mn-lt"/>
                <a:ea typeface="Calibri" panose="020F0502020204030204" pitchFamily="34" charset="0"/>
                <a:cs typeface="Times New Roman" panose="02020603050405020304" pitchFamily="18" charset="0"/>
              </a:rPr>
              <a:t> A </a:t>
            </a:r>
            <a:r>
              <a:rPr lang="pt-BR" u="sng" dirty="0">
                <a:effectLst/>
                <a:latin typeface="+mn-lt"/>
                <a:ea typeface="Calibri" panose="020F0502020204030204" pitchFamily="34" charset="0"/>
                <a:cs typeface="Times New Roman" panose="02020603050405020304" pitchFamily="18" charset="0"/>
              </a:rPr>
              <a:t>CF garante a liberdade </a:t>
            </a:r>
            <a:r>
              <a:rPr lang="pt-BR" dirty="0">
                <a:effectLst/>
                <a:latin typeface="+mn-lt"/>
                <a:ea typeface="Calibri" panose="020F0502020204030204" pitchFamily="34" charset="0"/>
                <a:cs typeface="Times New Roman" panose="02020603050405020304" pitchFamily="18" charset="0"/>
              </a:rPr>
              <a:t>de expressão, </a:t>
            </a:r>
            <a:r>
              <a:rPr lang="pt-BR" u="sng" dirty="0">
                <a:latin typeface="+mn-lt"/>
                <a:ea typeface="Calibri" panose="020F0502020204030204" pitchFamily="34" charset="0"/>
                <a:cs typeface="Times New Roman" panose="02020603050405020304" pitchFamily="18" charset="0"/>
              </a:rPr>
              <a:t>vedando a prévia </a:t>
            </a:r>
            <a:r>
              <a:rPr lang="pt-BR" u="sng" dirty="0">
                <a:effectLst/>
                <a:latin typeface="+mn-lt"/>
                <a:ea typeface="Calibri" panose="020F0502020204030204" pitchFamily="34" charset="0"/>
                <a:cs typeface="Times New Roman" panose="02020603050405020304" pitchFamily="18" charset="0"/>
              </a:rPr>
              <a:t>censura</a:t>
            </a:r>
            <a:r>
              <a:rPr lang="pt-BR" dirty="0">
                <a:effectLst/>
                <a:latin typeface="+mn-lt"/>
                <a:ea typeface="Calibri" panose="020F0502020204030204" pitchFamily="34" charset="0"/>
                <a:cs typeface="Times New Roman" panose="02020603050405020304" pitchFamily="18" charset="0"/>
              </a:rPr>
              <a:t>. Em mesmo patamar, </a:t>
            </a:r>
            <a:r>
              <a:rPr lang="pt-BR" u="sng" dirty="0">
                <a:effectLst/>
                <a:latin typeface="+mn-lt"/>
                <a:ea typeface="Calibri" panose="020F0502020204030204" pitchFamily="34" charset="0"/>
                <a:cs typeface="Times New Roman" panose="02020603050405020304" pitchFamily="18" charset="0"/>
              </a:rPr>
              <a:t>assegura reparação</a:t>
            </a:r>
            <a:r>
              <a:rPr lang="pt-BR" dirty="0">
                <a:effectLst/>
                <a:latin typeface="+mn-lt"/>
                <a:ea typeface="Calibri" panose="020F0502020204030204" pitchFamily="34" charset="0"/>
                <a:cs typeface="Times New Roman" panose="02020603050405020304" pitchFamily="18" charset="0"/>
              </a:rPr>
              <a:t>, </a:t>
            </a:r>
            <a:r>
              <a:rPr lang="pt-BR" u="sng" dirty="0">
                <a:effectLst/>
                <a:latin typeface="+mn-lt"/>
                <a:ea typeface="Calibri" panose="020F0502020204030204" pitchFamily="34" charset="0"/>
                <a:cs typeface="Times New Roman" panose="02020603050405020304" pitchFamily="18" charset="0"/>
              </a:rPr>
              <a:t>veda o anonimato</a:t>
            </a:r>
            <a:r>
              <a:rPr lang="pt-BR" dirty="0">
                <a:effectLst/>
                <a:latin typeface="+mn-lt"/>
                <a:ea typeface="Calibri" panose="020F0502020204030204" pitchFamily="34" charset="0"/>
                <a:cs typeface="Times New Roman" panose="02020603050405020304" pitchFamily="18" charset="0"/>
              </a:rPr>
              <a:t> e </a:t>
            </a:r>
            <a:r>
              <a:rPr lang="pt-BR" u="sng" dirty="0">
                <a:effectLst/>
                <a:latin typeface="+mn-lt"/>
                <a:ea typeface="Calibri" panose="020F0502020204030204" pitchFamily="34" charset="0"/>
                <a:cs typeface="Times New Roman" panose="02020603050405020304" pitchFamily="18" charset="0"/>
              </a:rPr>
              <a:t>reconhece o direito de resposta</a:t>
            </a:r>
            <a:r>
              <a:rPr lang="pt-BR" dirty="0">
                <a:effectLst/>
                <a:latin typeface="+mn-lt"/>
                <a:ea typeface="Calibri" panose="020F0502020204030204" pitchFamily="34" charset="0"/>
                <a:cs typeface="Times New Roman" panose="02020603050405020304" pitchFamily="18" charset="0"/>
              </a:rPr>
              <a:t>. Com isso, estabelece que o exercício da </a:t>
            </a:r>
            <a:r>
              <a:rPr lang="pt-BR" dirty="0">
                <a:solidFill>
                  <a:schemeClr val="tx2">
                    <a:lumMod val="90000"/>
                  </a:schemeClr>
                </a:solidFill>
                <a:effectLst/>
                <a:latin typeface="+mn-lt"/>
                <a:ea typeface="Calibri" panose="020F0502020204030204" pitchFamily="34" charset="0"/>
                <a:cs typeface="Times New Roman" panose="02020603050405020304" pitchFamily="18" charset="0"/>
              </a:rPr>
              <a:t>liberdade de expressão </a:t>
            </a:r>
            <a:r>
              <a:rPr lang="pt-BR" i="1" dirty="0">
                <a:solidFill>
                  <a:schemeClr val="tx2">
                    <a:lumMod val="90000"/>
                  </a:schemeClr>
                </a:solidFill>
                <a:effectLst/>
                <a:latin typeface="+mn-lt"/>
                <a:ea typeface="Calibri" panose="020F0502020204030204" pitchFamily="34" charset="0"/>
                <a:cs typeface="Times New Roman" panose="02020603050405020304" pitchFamily="18" charset="0"/>
              </a:rPr>
              <a:t>condiciona-se à responsabilidade. </a:t>
            </a:r>
          </a:p>
          <a:p>
            <a:pPr marL="0" indent="0" algn="just">
              <a:lnSpc>
                <a:spcPct val="115000"/>
              </a:lnSpc>
              <a:spcAft>
                <a:spcPts val="1000"/>
              </a:spcAft>
              <a:buNone/>
            </a:pPr>
            <a:r>
              <a:rPr lang="pt-BR" dirty="0">
                <a:effectLst/>
                <a:latin typeface="+mn-lt"/>
                <a:ea typeface="Calibri" panose="020F0502020204030204" pitchFamily="34" charset="0"/>
                <a:cs typeface="Times New Roman" panose="02020603050405020304" pitchFamily="18" charset="0"/>
              </a:rPr>
              <a:t>Divulgação em </a:t>
            </a:r>
            <a:r>
              <a:rPr lang="pt-BR" u="sng" dirty="0">
                <a:effectLst/>
                <a:latin typeface="+mn-lt"/>
                <a:ea typeface="Calibri" panose="020F0502020204030204" pitchFamily="34" charset="0"/>
                <a:cs typeface="Times New Roman" panose="02020603050405020304" pitchFamily="18" charset="0"/>
              </a:rPr>
              <a:t>rede social </a:t>
            </a:r>
            <a:r>
              <a:rPr lang="pt-BR" dirty="0">
                <a:effectLst/>
                <a:latin typeface="+mn-lt"/>
                <a:ea typeface="Calibri" panose="020F0502020204030204" pitchFamily="34" charset="0"/>
                <a:cs typeface="Times New Roman" panose="02020603050405020304" pitchFamily="18" charset="0"/>
              </a:rPr>
              <a:t>tem </a:t>
            </a:r>
            <a:r>
              <a:rPr lang="pt-BR" u="sng" dirty="0">
                <a:effectLst/>
                <a:latin typeface="+mn-lt"/>
                <a:ea typeface="Calibri" panose="020F0502020204030204" pitchFamily="34" charset="0"/>
                <a:cs typeface="Times New Roman" panose="02020603050405020304" pitchFamily="18" charset="0"/>
              </a:rPr>
              <a:t>potencial de atingimento de milhões</a:t>
            </a:r>
            <a:r>
              <a:rPr lang="pt-BR" dirty="0">
                <a:effectLst/>
                <a:latin typeface="+mn-lt"/>
                <a:ea typeface="Calibri" panose="020F0502020204030204" pitchFamily="34" charset="0"/>
                <a:cs typeface="Times New Roman" panose="02020603050405020304" pitchFamily="18" charset="0"/>
              </a:rPr>
              <a:t> de pessoas, sem contar as infinitas republicações. Uma vez lançada no ambiente virtual, a palavra não mais se cala. Os efeitos de </a:t>
            </a:r>
            <a:r>
              <a:rPr lang="pt-BR" u="sng" dirty="0">
                <a:effectLst/>
                <a:latin typeface="+mn-lt"/>
                <a:ea typeface="Calibri" panose="020F0502020204030204" pitchFamily="34" charset="0"/>
                <a:cs typeface="Times New Roman" panose="02020603050405020304" pitchFamily="18" charset="0"/>
              </a:rPr>
              <a:t>crítica contundente</a:t>
            </a:r>
            <a:r>
              <a:rPr lang="pt-BR" dirty="0">
                <a:effectLst/>
                <a:latin typeface="+mn-lt"/>
                <a:ea typeface="Calibri" panose="020F0502020204030204" pitchFamily="34" charset="0"/>
                <a:cs typeface="Times New Roman" panose="02020603050405020304" pitchFamily="18" charset="0"/>
              </a:rPr>
              <a:t> ao empregador, que não se estriba, sequer, em confiável </a:t>
            </a:r>
            <a:r>
              <a:rPr lang="pt-BR" u="sng" dirty="0">
                <a:effectLst/>
                <a:latin typeface="+mn-lt"/>
                <a:ea typeface="Calibri" panose="020F0502020204030204" pitchFamily="34" charset="0"/>
                <a:cs typeface="Times New Roman" panose="02020603050405020304" pitchFamily="18" charset="0"/>
              </a:rPr>
              <a:t>veracidade</a:t>
            </a:r>
            <a:r>
              <a:rPr lang="pt-BR" dirty="0">
                <a:effectLst/>
                <a:latin typeface="+mn-lt"/>
                <a:ea typeface="Calibri" panose="020F0502020204030204" pitchFamily="34" charset="0"/>
                <a:cs typeface="Times New Roman" panose="02020603050405020304" pitchFamily="18" charset="0"/>
              </a:rPr>
              <a:t>, impedindo ao agredido direito de resposta, ensejam a </a:t>
            </a:r>
            <a:r>
              <a:rPr lang="pt-BR" dirty="0">
                <a:solidFill>
                  <a:schemeClr val="tx2">
                    <a:lumMod val="90000"/>
                  </a:schemeClr>
                </a:solidFill>
                <a:effectLst/>
                <a:latin typeface="+mn-lt"/>
                <a:ea typeface="Calibri" panose="020F0502020204030204" pitchFamily="34" charset="0"/>
                <a:cs typeface="Times New Roman" panose="02020603050405020304" pitchFamily="18" charset="0"/>
              </a:rPr>
              <a:t>quebra da fidúcia </a:t>
            </a:r>
            <a:r>
              <a:rPr lang="pt-BR" dirty="0">
                <a:effectLst/>
                <a:latin typeface="+mn-lt"/>
                <a:ea typeface="Calibri" panose="020F0502020204030204" pitchFamily="34" charset="0"/>
                <a:cs typeface="Times New Roman" panose="02020603050405020304" pitchFamily="18" charset="0"/>
              </a:rPr>
              <a:t>do contrato.</a:t>
            </a:r>
          </a:p>
          <a:p>
            <a:pPr marL="0" indent="0" algn="just">
              <a:lnSpc>
                <a:spcPct val="115000"/>
              </a:lnSpc>
              <a:spcAft>
                <a:spcPts val="1000"/>
              </a:spcAft>
              <a:buNone/>
            </a:pPr>
            <a:r>
              <a:rPr lang="pt-BR" sz="1800" dirty="0">
                <a:solidFill>
                  <a:srgbClr val="FFC000"/>
                </a:solidFill>
                <a:effectLst/>
                <a:latin typeface="+mn-lt"/>
                <a:ea typeface="Calibri" panose="020F0502020204030204" pitchFamily="34" charset="0"/>
                <a:cs typeface="Times New Roman" panose="02020603050405020304" pitchFamily="18" charset="0"/>
              </a:rPr>
              <a:t>(TRT-2ª R., 9ª T., ROT1000818-72.2014.5.02.0321, DEJT: 27/03/2015)  </a:t>
            </a:r>
          </a:p>
        </p:txBody>
      </p:sp>
    </p:spTree>
    <p:extLst>
      <p:ext uri="{BB962C8B-B14F-4D97-AF65-F5344CB8AC3E}">
        <p14:creationId xmlns:p14="http://schemas.microsoft.com/office/powerpoint/2010/main" val="4244387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103312" y="646386"/>
            <a:ext cx="9396522" cy="5602014"/>
          </a:xfrm>
        </p:spPr>
        <p:txBody>
          <a:bodyPr>
            <a:normAutofit/>
          </a:bodyPr>
          <a:lstStyle/>
          <a:p>
            <a:r>
              <a:rPr lang="pt-BR" sz="2800" b="1" i="1" dirty="0" err="1">
                <a:solidFill>
                  <a:srgbClr val="FFFF00"/>
                </a:solidFill>
                <a:effectLst/>
                <a:latin typeface="+mn-lt"/>
                <a:ea typeface="Calibri" panose="020F0502020204030204" pitchFamily="34" charset="0"/>
                <a:cs typeface="Times New Roman" panose="02020603050405020304" pitchFamily="18" charset="0"/>
              </a:rPr>
              <a:t>Neminem</a:t>
            </a:r>
            <a:r>
              <a:rPr lang="pt-BR" sz="2800" b="1" i="1" dirty="0">
                <a:solidFill>
                  <a:srgbClr val="FFFF00"/>
                </a:solidFill>
                <a:effectLst/>
                <a:latin typeface="+mn-lt"/>
                <a:ea typeface="Calibri" panose="020F0502020204030204" pitchFamily="34" charset="0"/>
                <a:cs typeface="Times New Roman" panose="02020603050405020304" pitchFamily="18" charset="0"/>
              </a:rPr>
              <a:t> </a:t>
            </a:r>
            <a:r>
              <a:rPr lang="pt-BR" sz="2800" b="1" i="1" dirty="0" err="1">
                <a:solidFill>
                  <a:srgbClr val="FFFF00"/>
                </a:solidFill>
                <a:effectLst/>
                <a:latin typeface="+mn-lt"/>
                <a:ea typeface="Calibri" panose="020F0502020204030204" pitchFamily="34" charset="0"/>
                <a:cs typeface="Times New Roman" panose="02020603050405020304" pitchFamily="18" charset="0"/>
              </a:rPr>
              <a:t>laedere</a:t>
            </a:r>
            <a:r>
              <a:rPr lang="pt-BR" sz="2800" b="1" i="1" dirty="0">
                <a:effectLst/>
                <a:latin typeface="+mn-lt"/>
                <a:ea typeface="Calibri" panose="020F0502020204030204" pitchFamily="34" charset="0"/>
                <a:cs typeface="Times New Roman" panose="02020603050405020304" pitchFamily="18" charset="0"/>
              </a:rPr>
              <a:t>:</a:t>
            </a:r>
            <a:endParaRPr lang="pt-BR" sz="2800" dirty="0">
              <a:effectLst/>
              <a:latin typeface="+mn-lt"/>
              <a:ea typeface="Calibri" panose="020F0502020204030204" pitchFamily="34" charset="0"/>
              <a:cs typeface="Times New Roman" panose="02020603050405020304" pitchFamily="18" charset="0"/>
            </a:endParaRPr>
          </a:p>
          <a:p>
            <a:pPr marL="0" indent="0">
              <a:buNone/>
            </a:pPr>
            <a:endParaRPr lang="pt-BR" sz="2800" dirty="0">
              <a:latin typeface="+mn-lt"/>
            </a:endParaRPr>
          </a:p>
          <a:p>
            <a:pPr>
              <a:lnSpc>
                <a:spcPct val="115000"/>
              </a:lnSpc>
              <a:spcAft>
                <a:spcPts val="1000"/>
              </a:spcAft>
            </a:pPr>
            <a:r>
              <a:rPr lang="pt-BR" sz="2800" dirty="0">
                <a:effectLst/>
                <a:latin typeface="+mn-lt"/>
                <a:ea typeface="Calibri" panose="020F0502020204030204" pitchFamily="34" charset="0"/>
                <a:cs typeface="Times New Roman" panose="02020603050405020304" pitchFamily="18" charset="0"/>
              </a:rPr>
              <a:t>Dano moral </a:t>
            </a:r>
            <a:r>
              <a:rPr lang="pt-BR" sz="2400" dirty="0">
                <a:effectLst/>
                <a:latin typeface="+mn-lt"/>
                <a:ea typeface="Calibri" panose="020F0502020204030204" pitchFamily="34" charset="0"/>
                <a:cs typeface="Times New Roman" panose="02020603050405020304" pitchFamily="18" charset="0"/>
              </a:rPr>
              <a:t>por:</a:t>
            </a:r>
          </a:p>
          <a:p>
            <a:pPr>
              <a:lnSpc>
                <a:spcPct val="115000"/>
              </a:lnSpc>
              <a:spcAft>
                <a:spcPts val="1000"/>
              </a:spcAft>
            </a:pPr>
            <a:r>
              <a:rPr lang="pt-BR" sz="2800" dirty="0">
                <a:latin typeface="+mn-lt"/>
                <a:ea typeface="Calibri" panose="020F0502020204030204" pitchFamily="34" charset="0"/>
                <a:cs typeface="Times New Roman" panose="02020603050405020304" pitchFamily="18" charset="0"/>
              </a:rPr>
              <a:t>a</a:t>
            </a:r>
            <a:r>
              <a:rPr lang="pt-BR" sz="2800" dirty="0">
                <a:effectLst/>
                <a:latin typeface="+mn-lt"/>
                <a:ea typeface="Calibri" panose="020F0502020204030204" pitchFamily="34" charset="0"/>
                <a:cs typeface="Times New Roman" panose="02020603050405020304" pitchFamily="18" charset="0"/>
              </a:rPr>
              <a:t>to ilícito  </a:t>
            </a:r>
            <a:r>
              <a:rPr lang="pt-BR" sz="2800" b="1" dirty="0">
                <a:solidFill>
                  <a:srgbClr val="FFC000"/>
                </a:solidFill>
                <a:effectLst/>
                <a:latin typeface="+mn-lt"/>
                <a:ea typeface="Calibri" panose="020F0502020204030204" pitchFamily="34" charset="0"/>
                <a:cs typeface="Times New Roman" panose="02020603050405020304" pitchFamily="18" charset="0"/>
              </a:rPr>
              <a:t>ou</a:t>
            </a:r>
            <a:r>
              <a:rPr lang="pt-BR" sz="2800" dirty="0">
                <a:effectLst/>
                <a:latin typeface="+mn-lt"/>
                <a:ea typeface="Calibri" panose="020F0502020204030204" pitchFamily="34" charset="0"/>
                <a:cs typeface="Times New Roman" panose="02020603050405020304" pitchFamily="18" charset="0"/>
              </a:rPr>
              <a:t>  exercício abusivo de direito</a:t>
            </a:r>
          </a:p>
          <a:p>
            <a:pPr marL="0" indent="0">
              <a:buNone/>
            </a:pPr>
            <a:endParaRPr lang="pt-BR" dirty="0"/>
          </a:p>
          <a:p>
            <a:pPr marL="0" indent="0">
              <a:buNone/>
            </a:pPr>
            <a:endParaRPr lang="pt-BR" dirty="0"/>
          </a:p>
        </p:txBody>
      </p:sp>
      <p:graphicFrame>
        <p:nvGraphicFramePr>
          <p:cNvPr id="2" name="Tabela 3">
            <a:extLst>
              <a:ext uri="{FF2B5EF4-FFF2-40B4-BE49-F238E27FC236}">
                <a16:creationId xmlns:a16="http://schemas.microsoft.com/office/drawing/2014/main" id="{01D24CCC-6F5B-42C6-B7F8-075C20851013}"/>
              </a:ext>
            </a:extLst>
          </p:cNvPr>
          <p:cNvGraphicFramePr>
            <a:graphicFrameLocks noGrp="1"/>
          </p:cNvGraphicFramePr>
          <p:nvPr/>
        </p:nvGraphicFramePr>
        <p:xfrm>
          <a:off x="681091" y="3429000"/>
          <a:ext cx="10240964" cy="2926080"/>
        </p:xfrm>
        <a:graphic>
          <a:graphicData uri="http://schemas.openxmlformats.org/drawingml/2006/table">
            <a:tbl>
              <a:tblPr firstRow="1" bandRow="1">
                <a:tableStyleId>{5C22544A-7EE6-4342-B048-85BDC9FD1C3A}</a:tableStyleId>
              </a:tblPr>
              <a:tblGrid>
                <a:gridCol w="10240964">
                  <a:extLst>
                    <a:ext uri="{9D8B030D-6E8A-4147-A177-3AD203B41FA5}">
                      <a16:colId xmlns:a16="http://schemas.microsoft.com/office/drawing/2014/main" val="2506180339"/>
                    </a:ext>
                  </a:extLst>
                </a:gridCol>
              </a:tblGrid>
              <a:tr h="1123972">
                <a:tc>
                  <a:txBody>
                    <a:bodyPr/>
                    <a:lstStyle/>
                    <a:p>
                      <a:pPr algn="just"/>
                      <a:r>
                        <a:rPr lang="pt-BR" sz="2400" b="1" kern="1200" dirty="0">
                          <a:solidFill>
                            <a:schemeClr val="lt1"/>
                          </a:solidFill>
                          <a:effectLst/>
                          <a:latin typeface="+mn-lt"/>
                          <a:ea typeface="+mn-ea"/>
                          <a:cs typeface="+mn-cs"/>
                        </a:rPr>
                        <a:t>Art. 186. </a:t>
                      </a:r>
                      <a:r>
                        <a:rPr lang="pt-BR" sz="2400" b="0" kern="1200" dirty="0">
                          <a:solidFill>
                            <a:schemeClr val="lt1"/>
                          </a:solidFill>
                          <a:effectLst/>
                          <a:latin typeface="+mn-lt"/>
                          <a:ea typeface="+mn-ea"/>
                          <a:cs typeface="+mn-cs"/>
                        </a:rPr>
                        <a:t>Aquele que, por ação ou omissão voluntária, negligência ou imprudência, violar direito e causar dano a outrem, </a:t>
                      </a:r>
                      <a:r>
                        <a:rPr lang="pt-BR" sz="2400" b="0" u="sng" kern="1200" dirty="0">
                          <a:solidFill>
                            <a:schemeClr val="lt1"/>
                          </a:solidFill>
                          <a:effectLst/>
                          <a:latin typeface="+mn-lt"/>
                          <a:ea typeface="+mn-ea"/>
                          <a:cs typeface="+mn-cs"/>
                        </a:rPr>
                        <a:t>ainda que exclusivamente moral</a:t>
                      </a:r>
                      <a:r>
                        <a:rPr lang="pt-BR" sz="2400" b="0" kern="1200" dirty="0">
                          <a:solidFill>
                            <a:schemeClr val="lt1"/>
                          </a:solidFill>
                          <a:effectLst/>
                          <a:latin typeface="+mn-lt"/>
                          <a:ea typeface="+mn-ea"/>
                          <a:cs typeface="+mn-cs"/>
                        </a:rPr>
                        <a:t>, comete ato ilícito.</a:t>
                      </a:r>
                    </a:p>
                    <a:p>
                      <a:pPr algn="just"/>
                      <a:endParaRPr lang="pt-BR" sz="2400" b="0" kern="1200" dirty="0">
                        <a:solidFill>
                          <a:schemeClr val="lt1"/>
                        </a:solidFill>
                        <a:effectLst/>
                        <a:latin typeface="+mn-lt"/>
                        <a:ea typeface="+mn-ea"/>
                        <a:cs typeface="+mn-cs"/>
                      </a:endParaRPr>
                    </a:p>
                    <a:p>
                      <a:pPr algn="just"/>
                      <a:r>
                        <a:rPr lang="pt-BR" sz="2400" b="1" kern="1200" dirty="0">
                          <a:solidFill>
                            <a:schemeClr val="lt1"/>
                          </a:solidFill>
                          <a:effectLst/>
                          <a:latin typeface="+mn-lt"/>
                          <a:ea typeface="+mn-ea"/>
                          <a:cs typeface="+mn-cs"/>
                        </a:rPr>
                        <a:t>Art. 187. </a:t>
                      </a:r>
                      <a:r>
                        <a:rPr lang="pt-BR" sz="2400" b="0" kern="1200" dirty="0">
                          <a:solidFill>
                            <a:schemeClr val="lt1"/>
                          </a:solidFill>
                          <a:effectLst/>
                          <a:latin typeface="+mn-lt"/>
                          <a:ea typeface="+mn-ea"/>
                          <a:cs typeface="+mn-cs"/>
                        </a:rPr>
                        <a:t>Também comete ato ilícito o titular de um </a:t>
                      </a:r>
                      <a:r>
                        <a:rPr lang="pt-BR" sz="2400" b="0" kern="1200" dirty="0" err="1">
                          <a:solidFill>
                            <a:schemeClr val="lt1"/>
                          </a:solidFill>
                          <a:effectLst/>
                          <a:latin typeface="+mn-lt"/>
                          <a:ea typeface="+mn-ea"/>
                          <a:cs typeface="+mn-cs"/>
                        </a:rPr>
                        <a:t>dto</a:t>
                      </a:r>
                      <a:r>
                        <a:rPr lang="pt-BR" sz="2400" b="0" kern="1200" dirty="0">
                          <a:solidFill>
                            <a:schemeClr val="lt1"/>
                          </a:solidFill>
                          <a:effectLst/>
                          <a:latin typeface="+mn-lt"/>
                          <a:ea typeface="+mn-ea"/>
                          <a:cs typeface="+mn-cs"/>
                        </a:rPr>
                        <a:t> que, ao exercê-lo, excede manifestamente os limites impostos pelo seu fim </a:t>
                      </a:r>
                      <a:r>
                        <a:rPr lang="pt-BR" sz="2400" b="0" kern="1200" dirty="0" err="1">
                          <a:solidFill>
                            <a:schemeClr val="lt1"/>
                          </a:solidFill>
                          <a:effectLst/>
                          <a:latin typeface="+mn-lt"/>
                          <a:ea typeface="+mn-ea"/>
                          <a:cs typeface="+mn-cs"/>
                        </a:rPr>
                        <a:t>econ</a:t>
                      </a:r>
                      <a:r>
                        <a:rPr lang="pt-BR" sz="2400" b="0" kern="1200" dirty="0">
                          <a:solidFill>
                            <a:schemeClr val="lt1"/>
                          </a:solidFill>
                          <a:effectLst/>
                          <a:latin typeface="+mn-lt"/>
                          <a:ea typeface="+mn-ea"/>
                          <a:cs typeface="+mn-cs"/>
                        </a:rPr>
                        <a:t>/social, boa-fé ou bons costumes.</a:t>
                      </a:r>
                    </a:p>
                    <a:p>
                      <a:endParaRPr lang="pt-BR" b="0" dirty="0"/>
                    </a:p>
                  </a:txBody>
                  <a:tcPr>
                    <a:solidFill>
                      <a:srgbClr val="2D6362"/>
                    </a:solidFill>
                  </a:tcPr>
                </a:tc>
                <a:extLst>
                  <a:ext uri="{0D108BD9-81ED-4DB2-BD59-A6C34878D82A}">
                    <a16:rowId xmlns:a16="http://schemas.microsoft.com/office/drawing/2014/main" val="2491204712"/>
                  </a:ext>
                </a:extLst>
              </a:tr>
            </a:tbl>
          </a:graphicData>
        </a:graphic>
      </p:graphicFrame>
    </p:spTree>
    <p:extLst>
      <p:ext uri="{BB962C8B-B14F-4D97-AF65-F5344CB8AC3E}">
        <p14:creationId xmlns:p14="http://schemas.microsoft.com/office/powerpoint/2010/main" val="3590115501"/>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5_Í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8973AF9-0ACC-452B-8065-17EFDDEF59EF}">
  <we:reference id="wa104051163" version="1.2.0.3" store="pt-BR" storeType="OMEX"/>
  <we:alternateReferences>
    <we:reference id="WA104051163" version="1.2.0.3" store="WA1040511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62447</TotalTime>
  <Words>5557</Words>
  <Application>Microsoft Office PowerPoint</Application>
  <PresentationFormat>Widescreen</PresentationFormat>
  <Paragraphs>469</Paragraphs>
  <Slides>66</Slides>
  <Notes>2</Notes>
  <HiddenSlides>0</HiddenSlides>
  <MMClips>0</MMClips>
  <ScaleCrop>false</ScaleCrop>
  <HeadingPairs>
    <vt:vector size="6" baseType="variant">
      <vt:variant>
        <vt:lpstr>Fontes usadas</vt:lpstr>
      </vt:variant>
      <vt:variant>
        <vt:i4>10</vt:i4>
      </vt:variant>
      <vt:variant>
        <vt:lpstr>Tema</vt:lpstr>
      </vt:variant>
      <vt:variant>
        <vt:i4>1</vt:i4>
      </vt:variant>
      <vt:variant>
        <vt:lpstr>Títulos de slides</vt:lpstr>
      </vt:variant>
      <vt:variant>
        <vt:i4>66</vt:i4>
      </vt:variant>
    </vt:vector>
  </HeadingPairs>
  <TitlesOfParts>
    <vt:vector size="77" baseType="lpstr">
      <vt:lpstr>Arial</vt:lpstr>
      <vt:lpstr>Calibri</vt:lpstr>
      <vt:lpstr>Century</vt:lpstr>
      <vt:lpstr>Century Gothic</vt:lpstr>
      <vt:lpstr>Garamond</vt:lpstr>
      <vt:lpstr>Segoe UI</vt:lpstr>
      <vt:lpstr>Tempus Sans ITC</vt:lpstr>
      <vt:lpstr>Times New Roman</vt:lpstr>
      <vt:lpstr>Wingdings</vt:lpstr>
      <vt:lpstr>Wingdings 3</vt:lpstr>
      <vt:lpstr>5_Íon</vt:lpstr>
      <vt:lpstr>O poder diretivo da empresa e a liberdade de expressão do empregado nas redes sociais"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REDES SOCIAIS: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 quando for um mero desabafo  com poucas curtidas?  </vt:lpstr>
      <vt:lpstr>Apresentação do PowerPoint</vt:lpstr>
      <vt:lpstr>Apresentação do PowerPoint</vt:lpstr>
      <vt:lpstr>Apresentação do PowerPoint</vt:lpstr>
      <vt:lpstr>Apresentação do PowerPoint</vt:lpstr>
      <vt:lpstr>Apresentação do PowerPoint</vt:lpstr>
      <vt:lpstr>Doutrina: </vt:lpstr>
      <vt:lpstr>Apresentação do PowerPoint</vt:lpstr>
      <vt:lpstr>O problema da má-interpretação  </vt:lpstr>
      <vt:lpstr>Crimes contra a honra  </vt:lpstr>
      <vt:lpstr>STJ teses s/ crimes contra a honra (08/2019)  *destaque para as de n. 1, 6, 7 e 12   1) Para a configuração dos crimes contra a honra, exige-se a demonstração mínima do intento positivo e deliberado de ofender a honra alheia (dolo específico animus).  6) Não se admite a exceção da verdade quando o excipiente não consegue demonstrar a veracidade da prática de conduta criminosa do excepto. </vt:lpstr>
      <vt:lpstr>7) Expressões eventualmente contumeliosas (ofensivas), quando proferidas em momento de exaltação, bem assim no exercício do direito de crítica ou de censura profissional, ainda que veementes, atuam como fatores de descaracterização do elemento subjetivo peculiar aos tipos penais definidores dos crimes contra a honra.   12) A imunidade em favor do advogado, no exercício da sua atividade profissional, insculpida no artigo 7º, § 2º, do Estatuto da OAB (Lei 8.906/1994), não abrange o crime de calúnia, restringindo-se aos delitos de injúria e difamação*. STF, HC nº 84.446, 1ª Turma, DJ de 25/02/05)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Aline Hartmann Dahle</dc:creator>
  <cp:lastModifiedBy>Neto Dallegrave</cp:lastModifiedBy>
  <cp:revision>335</cp:revision>
  <cp:lastPrinted>2021-03-26T20:36:06Z</cp:lastPrinted>
  <dcterms:created xsi:type="dcterms:W3CDTF">2017-08-24T13:27:40Z</dcterms:created>
  <dcterms:modified xsi:type="dcterms:W3CDTF">2022-05-06T19:43:03Z</dcterms:modified>
</cp:coreProperties>
</file>