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5" r:id="rId1"/>
  </p:sldMasterIdLst>
  <p:notesMasterIdLst>
    <p:notesMasterId r:id="rId34"/>
  </p:notesMasterIdLst>
  <p:handoutMasterIdLst>
    <p:handoutMasterId r:id="rId35"/>
  </p:handoutMasterIdLst>
  <p:sldIdLst>
    <p:sldId id="675" r:id="rId2"/>
    <p:sldId id="761" r:id="rId3"/>
    <p:sldId id="762" r:id="rId4"/>
    <p:sldId id="763" r:id="rId5"/>
    <p:sldId id="764" r:id="rId6"/>
    <p:sldId id="765" r:id="rId7"/>
    <p:sldId id="766" r:id="rId8"/>
    <p:sldId id="767" r:id="rId9"/>
    <p:sldId id="768" r:id="rId10"/>
    <p:sldId id="769" r:id="rId11"/>
    <p:sldId id="770" r:id="rId12"/>
    <p:sldId id="772" r:id="rId13"/>
    <p:sldId id="773" r:id="rId14"/>
    <p:sldId id="774" r:id="rId15"/>
    <p:sldId id="776" r:id="rId16"/>
    <p:sldId id="775" r:id="rId17"/>
    <p:sldId id="777" r:id="rId18"/>
    <p:sldId id="778" r:id="rId19"/>
    <p:sldId id="779" r:id="rId20"/>
    <p:sldId id="780" r:id="rId21"/>
    <p:sldId id="781" r:id="rId22"/>
    <p:sldId id="782" r:id="rId23"/>
    <p:sldId id="790" r:id="rId24"/>
    <p:sldId id="784" r:id="rId25"/>
    <p:sldId id="783" r:id="rId26"/>
    <p:sldId id="785" r:id="rId27"/>
    <p:sldId id="786" r:id="rId28"/>
    <p:sldId id="787" r:id="rId29"/>
    <p:sldId id="793" r:id="rId30"/>
    <p:sldId id="792" r:id="rId31"/>
    <p:sldId id="789" r:id="rId32"/>
    <p:sldId id="760" r:id="rId33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2AE"/>
    <a:srgbClr val="2D6362"/>
    <a:srgbClr val="2E6361"/>
    <a:srgbClr val="3A756C"/>
    <a:srgbClr val="306966"/>
    <a:srgbClr val="133F4B"/>
    <a:srgbClr val="3C7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 snapToGrid="0">
      <p:cViewPr varScale="1">
        <p:scale>
          <a:sx n="59" d="100"/>
          <a:sy n="59" d="100"/>
        </p:scale>
        <p:origin x="7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6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DE738A5C-5F9D-4A9E-9AA4-95F0B465DB1C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4" y="9448185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AA8214DC-248E-4C48-8387-18CD93EBA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024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E719AEE8-C1B0-45EC-9546-E8FF45D72AFF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761A2AA3-F507-4E12-A1E5-2F4602FFD4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7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39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4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6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46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986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67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44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5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14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70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7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8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5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6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7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3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4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1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2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6/2/2022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71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nsultaprocessual.tst.jus.br/consultaProcessual/consultaTstNumUnica.do?consulta=Consultar&amp;conscsjt=&amp;numeroTst=696&amp;digitoTst=25&amp;anoTst=2012&amp;orgaoTst=5&amp;tribunalTst=05&amp;varaTst=0463&amp;submit=Consultar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4B612-E1A1-EB45-9FBD-335732929D7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0525" y="-191716"/>
            <a:ext cx="7974157" cy="33615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surpreendente e o previsível da Reforma trabalhista"</a:t>
            </a:r>
            <a:r>
              <a:rPr lang="pt-BR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t-BR" sz="3600" spc="-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6D06D5-D43C-4EC3-9925-F239A16687F0}"/>
              </a:ext>
            </a:extLst>
          </p:cNvPr>
          <p:cNvSpPr txBox="1"/>
          <p:nvPr/>
        </p:nvSpPr>
        <p:spPr>
          <a:xfrm>
            <a:off x="434154" y="5105795"/>
            <a:ext cx="610076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t-BR" sz="28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Affonso Dallegrave Neto</a:t>
            </a:r>
          </a:p>
          <a:p>
            <a:pPr marL="0" indent="0" algn="l">
              <a:buNone/>
            </a:pPr>
            <a:r>
              <a:rPr lang="pt-BR" sz="16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Mestre e Doutor pela UFPR</a:t>
            </a:r>
          </a:p>
          <a:p>
            <a:pPr marL="0" indent="0" algn="l">
              <a:buNone/>
            </a:pPr>
            <a:r>
              <a:rPr lang="pt-BR" sz="16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Pós-doutor pela FDUNL (Portugal)</a:t>
            </a:r>
          </a:p>
          <a:p>
            <a:pPr marL="0" indent="0" algn="l">
              <a:buNone/>
            </a:pPr>
            <a:endParaRPr lang="pt-BR" sz="1600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pt-BR" sz="16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Curitiba, </a:t>
            </a:r>
            <a:r>
              <a:rPr lang="pt-BR" sz="1600" dirty="0" smtClean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de junho </a:t>
            </a:r>
            <a:r>
              <a:rPr lang="pt-BR" sz="1600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2022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82B7B87-6EE0-441E-8E5E-CC851306D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602" y="5707833"/>
            <a:ext cx="779939" cy="77993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65" y="2143446"/>
            <a:ext cx="4528549" cy="454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870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0981" y="3058577"/>
            <a:ext cx="78985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Voto vencido </a:t>
            </a:r>
            <a:r>
              <a:rPr lang="pt-BR" dirty="0">
                <a:solidFill>
                  <a:srgbClr val="EE92AE"/>
                </a:solidFill>
              </a:rPr>
              <a:t>(Min. Rosa</a:t>
            </a:r>
            <a:r>
              <a:rPr lang="pt-BR" dirty="0" smtClean="0">
                <a:solidFill>
                  <a:srgbClr val="EE92AE"/>
                </a:solidFill>
              </a:rPr>
              <a:t>):</a:t>
            </a:r>
          </a:p>
          <a:p>
            <a:endParaRPr lang="pt-BR" dirty="0"/>
          </a:p>
          <a:p>
            <a:r>
              <a:rPr lang="pt-BR" dirty="0"/>
              <a:t>“A </a:t>
            </a:r>
            <a:r>
              <a:rPr lang="pt-BR" dirty="0" err="1"/>
              <a:t>ultratividade</a:t>
            </a:r>
            <a:r>
              <a:rPr lang="pt-BR" dirty="0"/>
              <a:t> confere segurança jurídica às </a:t>
            </a:r>
            <a:r>
              <a:rPr lang="pt-BR" dirty="0" err="1"/>
              <a:t>RTs</a:t>
            </a:r>
            <a:r>
              <a:rPr lang="pt-BR" dirty="0"/>
              <a:t>, especialmente no período de limbo jurídico decorrente do impasse negocial </a:t>
            </a:r>
            <a:r>
              <a:rPr lang="pt-BR" dirty="0" smtClean="0"/>
              <a:t>                       (</a:t>
            </a:r>
            <a:r>
              <a:rPr lang="pt-BR" dirty="0"/>
              <a:t>cf. </a:t>
            </a:r>
            <a:r>
              <a:rPr lang="pt-BR" dirty="0" err="1"/>
              <a:t>Súm</a:t>
            </a:r>
            <a:r>
              <a:rPr lang="pt-BR" dirty="0"/>
              <a:t>. 277, TST</a:t>
            </a:r>
            <a:r>
              <a:rPr lang="pt-BR" dirty="0" smtClean="0"/>
              <a:t>)”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/>
              <a:t> </a:t>
            </a:r>
            <a:r>
              <a:rPr lang="pt-BR" dirty="0" smtClean="0"/>
              <a:t>“(Aliás</a:t>
            </a:r>
            <a:r>
              <a:rPr lang="pt-BR" dirty="0"/>
              <a:t>, mostra-se) prematuro antecipar a diretriz que virá a ser firmada no tema pelo E. TST, </a:t>
            </a:r>
            <a:r>
              <a:rPr lang="pt-BR" dirty="0" smtClean="0"/>
              <a:t>não </a:t>
            </a:r>
            <a:r>
              <a:rPr lang="pt-BR" dirty="0"/>
              <a:t>cabendo a esta Suprema Corte avaliar, desde </a:t>
            </a:r>
            <a:r>
              <a:rPr lang="pt-BR" dirty="0" smtClean="0"/>
              <a:t>logo”.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70" y="430924"/>
            <a:ext cx="29019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90" y="1596259"/>
            <a:ext cx="691668" cy="97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2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3323" y="930165"/>
            <a:ext cx="8387256" cy="3423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latin typeface="Calibri"/>
                <a:ea typeface="Calibri"/>
                <a:cs typeface="Times New Roman"/>
              </a:rPr>
              <a:t> </a:t>
            </a:r>
            <a:r>
              <a:rPr lang="pt-BR" sz="2800" b="1" dirty="0" smtClean="0">
                <a:latin typeface="Calibri"/>
                <a:ea typeface="Calibri"/>
                <a:cs typeface="Times New Roman"/>
              </a:rPr>
              <a:t>Incentivo </a:t>
            </a:r>
            <a:r>
              <a:rPr lang="pt-BR" sz="2800" b="1" dirty="0">
                <a:latin typeface="Calibri"/>
                <a:ea typeface="Calibri"/>
                <a:cs typeface="Times New Roman"/>
              </a:rPr>
              <a:t>ao negociado s/ legislado </a:t>
            </a:r>
            <a:r>
              <a:rPr lang="pt-BR" sz="1600" dirty="0">
                <a:latin typeface="Calibri"/>
                <a:ea typeface="Calibri"/>
                <a:cs typeface="Times New Roman"/>
              </a:rPr>
              <a:t>(611-A; pendente *ARE 1121633 )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600" b="1" dirty="0">
                <a:latin typeface="Calibri"/>
                <a:ea typeface="Calibri"/>
                <a:cs typeface="Times New Roman"/>
              </a:rPr>
              <a:t>+ enfraquecimento dos sindicatos</a:t>
            </a:r>
            <a:r>
              <a:rPr lang="pt-BR" sz="2000" b="1" dirty="0">
                <a:latin typeface="Calibri"/>
                <a:ea typeface="Calibri"/>
                <a:cs typeface="Times New Roman"/>
              </a:rPr>
              <a:t>  </a:t>
            </a:r>
            <a:r>
              <a:rPr lang="pt-BR" sz="1600" dirty="0">
                <a:latin typeface="Calibri"/>
                <a:ea typeface="Calibri"/>
                <a:cs typeface="Times New Roman"/>
              </a:rPr>
              <a:t>(fim do </a:t>
            </a:r>
            <a:r>
              <a:rPr lang="pt-BR" sz="1600" dirty="0" smtClean="0">
                <a:latin typeface="Calibri"/>
                <a:ea typeface="Calibri"/>
                <a:cs typeface="Times New Roman"/>
              </a:rPr>
              <a:t>imposto, </a:t>
            </a:r>
            <a:r>
              <a:rPr lang="pt-BR" sz="1600" dirty="0" err="1">
                <a:latin typeface="Calibri"/>
                <a:ea typeface="Calibri"/>
                <a:cs typeface="Times New Roman"/>
              </a:rPr>
              <a:t>cf</a:t>
            </a:r>
            <a:r>
              <a:rPr lang="pt-BR" sz="1600" dirty="0">
                <a:latin typeface="Calibri"/>
                <a:ea typeface="Calibri"/>
                <a:cs typeface="Times New Roman"/>
              </a:rPr>
              <a:t> </a:t>
            </a:r>
            <a:r>
              <a:rPr lang="pt-BR" sz="1600" dirty="0" smtClean="0">
                <a:latin typeface="Calibri"/>
                <a:ea typeface="Calibri"/>
                <a:cs typeface="Times New Roman"/>
              </a:rPr>
              <a:t>art.545 </a:t>
            </a:r>
            <a:r>
              <a:rPr lang="pt-BR" sz="1600" dirty="0">
                <a:latin typeface="Calibri"/>
                <a:ea typeface="Calibri"/>
                <a:cs typeface="Times New Roman"/>
              </a:rPr>
              <a:t>e </a:t>
            </a:r>
            <a:r>
              <a:rPr lang="pt-BR" sz="1600" dirty="0" smtClean="0">
                <a:latin typeface="Calibri"/>
                <a:ea typeface="Calibri"/>
                <a:cs typeface="Times New Roman"/>
              </a:rPr>
              <a:t>STF)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dirty="0">
              <a:latin typeface="Calibri"/>
              <a:ea typeface="Calibri"/>
              <a:cs typeface="Times New Roman"/>
            </a:endParaRPr>
          </a:p>
          <a:p>
            <a:pPr marL="73533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/>
                <a:ea typeface="Calibri"/>
                <a:cs typeface="Times New Roman"/>
              </a:rPr>
              <a:t>Quitação </a:t>
            </a:r>
            <a:r>
              <a:rPr lang="pt-BR" sz="2200" dirty="0">
                <a:latin typeface="Calibri"/>
                <a:ea typeface="Calibri"/>
                <a:cs typeface="Times New Roman"/>
              </a:rPr>
              <a:t>plena do PDV </a:t>
            </a:r>
            <a:r>
              <a:rPr lang="pt-BR" dirty="0">
                <a:latin typeface="Calibri"/>
                <a:ea typeface="Calibri"/>
                <a:cs typeface="Times New Roman"/>
              </a:rPr>
              <a:t>(</a:t>
            </a:r>
            <a:r>
              <a:rPr lang="pt-BR" sz="1400" dirty="0">
                <a:latin typeface="Calibri"/>
                <a:ea typeface="Calibri"/>
                <a:cs typeface="Times New Roman"/>
              </a:rPr>
              <a:t>homologado pelo sindicato</a:t>
            </a:r>
            <a:r>
              <a:rPr lang="pt-BR" dirty="0">
                <a:latin typeface="Calibri"/>
                <a:ea typeface="Calibri"/>
                <a:cs typeface="Times New Roman"/>
              </a:rPr>
              <a:t> </a:t>
            </a:r>
            <a:r>
              <a:rPr lang="pt-BR" sz="1200" dirty="0" smtClean="0">
                <a:latin typeface="Calibri"/>
                <a:ea typeface="Calibri"/>
                <a:cs typeface="Times New Roman"/>
              </a:rPr>
              <a:t>) </a:t>
            </a:r>
            <a:r>
              <a:rPr lang="pt-BR" dirty="0">
                <a:latin typeface="Calibri"/>
                <a:ea typeface="Calibri"/>
                <a:cs typeface="Times New Roman"/>
              </a:rPr>
              <a:t>–   art. 477-B                                                                                                                         </a:t>
            </a:r>
            <a:r>
              <a:rPr lang="pt-BR" sz="1400" dirty="0">
                <a:latin typeface="Calibri"/>
                <a:ea typeface="Calibri"/>
                <a:cs typeface="Times New Roman"/>
              </a:rPr>
              <a:t>*(contrária a OJ 270/TST – quitação só dos títulos);</a:t>
            </a:r>
            <a:endParaRPr lang="pt-BR" dirty="0">
              <a:latin typeface="Calibri"/>
              <a:ea typeface="Calibri"/>
              <a:cs typeface="Times New Roman"/>
            </a:endParaRPr>
          </a:p>
          <a:p>
            <a:pPr marL="79248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/>
                <a:ea typeface="Calibri"/>
                <a:cs typeface="Times New Roman"/>
              </a:rPr>
              <a:t>TRCT </a:t>
            </a:r>
            <a:r>
              <a:rPr lang="pt-BR" sz="2200" dirty="0">
                <a:latin typeface="Calibri"/>
                <a:ea typeface="Calibri"/>
                <a:cs typeface="Times New Roman"/>
              </a:rPr>
              <a:t>sem homologação do sindicato </a:t>
            </a:r>
            <a:r>
              <a:rPr lang="pt-BR" sz="2000" dirty="0">
                <a:latin typeface="Calibri"/>
                <a:ea typeface="Calibri"/>
                <a:cs typeface="Times New Roman"/>
              </a:rPr>
              <a:t>(+ 1 ano)</a:t>
            </a:r>
            <a:r>
              <a:rPr lang="pt-BR" dirty="0">
                <a:latin typeface="Calibri"/>
                <a:ea typeface="Calibri"/>
                <a:cs typeface="Times New Roman"/>
              </a:rPr>
              <a:t>  </a:t>
            </a:r>
          </a:p>
          <a:p>
            <a:pPr marL="73533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/>
                <a:ea typeface="Calibri"/>
                <a:cs typeface="Times New Roman"/>
              </a:rPr>
              <a:t>Dispensa </a:t>
            </a:r>
            <a:r>
              <a:rPr lang="pt-BR" sz="2200" dirty="0">
                <a:latin typeface="Calibri"/>
                <a:ea typeface="Calibri"/>
                <a:cs typeface="Times New Roman"/>
              </a:rPr>
              <a:t>coletiva sem negociação</a:t>
            </a:r>
            <a:r>
              <a:rPr lang="pt-BR" dirty="0">
                <a:latin typeface="Calibri"/>
                <a:ea typeface="Calibri"/>
                <a:cs typeface="Times New Roman"/>
              </a:rPr>
              <a:t> (art. 477-A)  e                                                                                 </a:t>
            </a:r>
            <a:endParaRPr lang="pt-BR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0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4845" y="462215"/>
            <a:ext cx="9412024" cy="5822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 smtClean="0">
                <a:latin typeface="Calibri"/>
                <a:ea typeface="Calibri"/>
                <a:cs typeface="Times New Roman"/>
              </a:rPr>
              <a:t>Invasão </a:t>
            </a:r>
            <a:r>
              <a:rPr lang="pt-BR" sz="2800" b="1" dirty="0">
                <a:latin typeface="Calibri"/>
                <a:ea typeface="Calibri"/>
                <a:cs typeface="Times New Roman"/>
              </a:rPr>
              <a:t>da autonomia </a:t>
            </a:r>
            <a:r>
              <a:rPr lang="pt-BR" sz="2800" b="1" dirty="0" smtClean="0">
                <a:latin typeface="Calibri"/>
                <a:ea typeface="Calibri"/>
                <a:cs typeface="Times New Roman"/>
              </a:rPr>
              <a:t>administrativa do TST </a:t>
            </a:r>
          </a:p>
          <a:p>
            <a:endParaRPr lang="pt-BR" sz="1600" dirty="0" smtClean="0">
              <a:latin typeface="Arial"/>
              <a:ea typeface="Times New Roman"/>
            </a:endParaRPr>
          </a:p>
          <a:p>
            <a:r>
              <a:rPr lang="pt-BR" sz="1600" u="sng" dirty="0">
                <a:latin typeface="Arial"/>
                <a:ea typeface="Times New Roman"/>
              </a:rPr>
              <a:t>Redação anterior</a:t>
            </a:r>
            <a:r>
              <a:rPr lang="pt-BR" sz="1600" dirty="0">
                <a:latin typeface="Arial"/>
                <a:ea typeface="Times New Roman"/>
              </a:rPr>
              <a:t>: </a:t>
            </a:r>
            <a:endParaRPr lang="pt-BR" sz="1600" dirty="0" smtClean="0">
              <a:latin typeface="Arial"/>
              <a:ea typeface="Times New Roman"/>
            </a:endParaRPr>
          </a:p>
          <a:p>
            <a:endParaRPr lang="pt-BR" sz="1600" dirty="0">
              <a:latin typeface="Times New Roman"/>
              <a:ea typeface="Times New Roman"/>
            </a:endParaRPr>
          </a:p>
          <a:p>
            <a:r>
              <a:rPr lang="pt-BR" sz="1600" dirty="0" smtClean="0">
                <a:latin typeface="Arial"/>
                <a:ea typeface="Times New Roman"/>
              </a:rPr>
              <a:t>Art</a:t>
            </a:r>
            <a:r>
              <a:rPr lang="pt-BR" sz="1600" dirty="0">
                <a:latin typeface="Arial"/>
                <a:ea typeface="Times New Roman"/>
              </a:rPr>
              <a:t>. 702 - Ao Tribunal Pleno compete: I - em única instância:        </a:t>
            </a:r>
            <a:endParaRPr lang="pt-BR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600" dirty="0">
                <a:latin typeface="Arial"/>
                <a:ea typeface="Times New Roman"/>
              </a:rPr>
              <a:t> </a:t>
            </a:r>
            <a:endParaRPr lang="pt-BR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600" i="1" dirty="0">
                <a:latin typeface="Arial"/>
                <a:ea typeface="Times New Roman"/>
              </a:rPr>
              <a:t>f) </a:t>
            </a:r>
            <a:r>
              <a:rPr lang="pt-BR" sz="1600" dirty="0">
                <a:latin typeface="Arial"/>
                <a:ea typeface="Times New Roman"/>
              </a:rPr>
              <a:t>estabelecer súmulas de </a:t>
            </a:r>
            <a:r>
              <a:rPr lang="pt-BR" sz="1600" dirty="0" err="1">
                <a:latin typeface="Arial"/>
                <a:ea typeface="Times New Roman"/>
              </a:rPr>
              <a:t>jurisp.uniforme</a:t>
            </a:r>
            <a:r>
              <a:rPr lang="pt-BR" sz="1600" dirty="0">
                <a:latin typeface="Arial"/>
                <a:ea typeface="Times New Roman"/>
              </a:rPr>
              <a:t>, </a:t>
            </a:r>
            <a:r>
              <a:rPr lang="pt-BR" sz="1600" i="1" dirty="0">
                <a:latin typeface="Arial"/>
                <a:ea typeface="Times New Roman"/>
              </a:rPr>
              <a:t>na forma prescrita no Regimento Interno            </a:t>
            </a:r>
            <a:endParaRPr lang="pt-BR" sz="1600" dirty="0">
              <a:latin typeface="Times New Roman"/>
              <a:ea typeface="Times New Roman"/>
            </a:endParaRPr>
          </a:p>
          <a:p>
            <a:pPr algn="just"/>
            <a:endParaRPr lang="pt-BR" sz="1600" u="sng" dirty="0" smtClean="0">
              <a:latin typeface="Arial"/>
              <a:ea typeface="Times New Roman"/>
            </a:endParaRPr>
          </a:p>
          <a:p>
            <a:pPr algn="just"/>
            <a:endParaRPr lang="pt-BR" sz="1600" u="sng" dirty="0" smtClean="0">
              <a:latin typeface="Arial"/>
              <a:ea typeface="Times New Roman"/>
            </a:endParaRPr>
          </a:p>
          <a:p>
            <a:pPr algn="just"/>
            <a:endParaRPr lang="pt-BR" sz="1600" u="sng" dirty="0">
              <a:latin typeface="Arial"/>
              <a:ea typeface="Times New Roman"/>
            </a:endParaRPr>
          </a:p>
          <a:p>
            <a:pPr algn="just"/>
            <a:r>
              <a:rPr lang="pt-BR" sz="1600" u="sng" dirty="0" smtClean="0">
                <a:latin typeface="Arial"/>
                <a:ea typeface="Times New Roman"/>
              </a:rPr>
              <a:t>Redação </a:t>
            </a:r>
            <a:r>
              <a:rPr lang="pt-BR" sz="1600" u="sng" dirty="0">
                <a:latin typeface="Arial"/>
                <a:ea typeface="Times New Roman"/>
              </a:rPr>
              <a:t>pós-Reforma</a:t>
            </a:r>
            <a:r>
              <a:rPr lang="pt-BR" sz="1600" dirty="0">
                <a:latin typeface="Arial"/>
                <a:ea typeface="Times New Roman"/>
              </a:rPr>
              <a:t>: </a:t>
            </a:r>
            <a:endParaRPr lang="pt-BR" sz="1600" dirty="0" smtClean="0">
              <a:latin typeface="Arial"/>
              <a:ea typeface="Times New Roman"/>
            </a:endParaRPr>
          </a:p>
          <a:p>
            <a:pPr algn="just"/>
            <a:endParaRPr lang="pt-BR" sz="1600" dirty="0">
              <a:latin typeface="Times New Roman"/>
              <a:ea typeface="Times New Roman"/>
            </a:endParaRPr>
          </a:p>
          <a:p>
            <a:pPr algn="just"/>
            <a:r>
              <a:rPr lang="pt-BR" sz="1600" dirty="0">
                <a:latin typeface="Arial"/>
                <a:ea typeface="Times New Roman"/>
              </a:rPr>
              <a:t>Art. 702, I, f): estabelecer </a:t>
            </a:r>
            <a:r>
              <a:rPr lang="pt-BR" sz="1600" dirty="0" smtClean="0">
                <a:latin typeface="Arial"/>
                <a:ea typeface="Times New Roman"/>
              </a:rPr>
              <a:t>súmulas ... </a:t>
            </a:r>
            <a:r>
              <a:rPr lang="pt-BR" sz="1600" dirty="0">
                <a:latin typeface="Arial"/>
                <a:ea typeface="Times New Roman"/>
              </a:rPr>
              <a:t>pelo </a:t>
            </a:r>
            <a:r>
              <a:rPr lang="pt-BR" sz="1600" u="sng" dirty="0">
                <a:latin typeface="Arial"/>
                <a:ea typeface="Times New Roman"/>
              </a:rPr>
              <a:t>voto de </a:t>
            </a:r>
            <a:r>
              <a:rPr lang="pt-BR" sz="1600" u="sng" dirty="0" smtClean="0">
                <a:latin typeface="Arial"/>
                <a:ea typeface="Times New Roman"/>
              </a:rPr>
              <a:t>2/3 </a:t>
            </a:r>
            <a:r>
              <a:rPr lang="pt-BR" sz="1600" u="sng" dirty="0">
                <a:latin typeface="Arial"/>
                <a:ea typeface="Times New Roman"/>
              </a:rPr>
              <a:t>de seus membros, caso </a:t>
            </a:r>
            <a:r>
              <a:rPr lang="pt-BR" sz="1600" dirty="0">
                <a:latin typeface="Arial"/>
                <a:ea typeface="Times New Roman"/>
              </a:rPr>
              <a:t>a mesma matéria </a:t>
            </a:r>
            <a:r>
              <a:rPr lang="pt-BR" sz="1600" dirty="0" smtClean="0">
                <a:latin typeface="Arial"/>
                <a:ea typeface="Times New Roman"/>
              </a:rPr>
              <a:t>       </a:t>
            </a:r>
            <a:r>
              <a:rPr lang="pt-BR" sz="1600" u="sng" dirty="0" smtClean="0">
                <a:latin typeface="Arial"/>
                <a:ea typeface="Times New Roman"/>
              </a:rPr>
              <a:t>já </a:t>
            </a:r>
            <a:r>
              <a:rPr lang="pt-BR" sz="1600" u="sng" dirty="0">
                <a:latin typeface="Arial"/>
                <a:ea typeface="Times New Roman"/>
              </a:rPr>
              <a:t>tenha sido decidida </a:t>
            </a:r>
            <a:r>
              <a:rPr lang="pt-BR" sz="1600" u="sng" dirty="0" smtClean="0">
                <a:latin typeface="Arial"/>
                <a:ea typeface="Times New Roman"/>
              </a:rPr>
              <a:t>por </a:t>
            </a:r>
            <a:r>
              <a:rPr lang="pt-BR" sz="1600" u="sng" dirty="0">
                <a:latin typeface="Arial"/>
                <a:ea typeface="Times New Roman"/>
              </a:rPr>
              <a:t>unanimidade</a:t>
            </a:r>
            <a:r>
              <a:rPr lang="pt-BR" sz="1600" dirty="0">
                <a:latin typeface="Arial"/>
                <a:ea typeface="Times New Roman"/>
              </a:rPr>
              <a:t> </a:t>
            </a:r>
            <a:r>
              <a:rPr lang="pt-BR" sz="1600" dirty="0" smtClean="0">
                <a:latin typeface="Arial"/>
                <a:ea typeface="Times New Roman"/>
              </a:rPr>
              <a:t>em  </a:t>
            </a:r>
            <a:r>
              <a:rPr lang="pt-BR" sz="1600" dirty="0">
                <a:latin typeface="Arial"/>
                <a:ea typeface="Times New Roman"/>
              </a:rPr>
              <a:t>2/3 das turmas </a:t>
            </a:r>
            <a:r>
              <a:rPr lang="pt-BR" sz="1600" dirty="0" smtClean="0">
                <a:latin typeface="Arial"/>
                <a:ea typeface="Times New Roman"/>
              </a:rPr>
              <a:t> e</a:t>
            </a:r>
            <a:r>
              <a:rPr lang="pt-BR" sz="1600" u="sng" dirty="0" smtClean="0">
                <a:latin typeface="Arial"/>
                <a:ea typeface="Times New Roman"/>
              </a:rPr>
              <a:t> em 10 </a:t>
            </a:r>
            <a:r>
              <a:rPr lang="pt-BR" sz="1600" u="sng" dirty="0">
                <a:latin typeface="Arial"/>
                <a:ea typeface="Times New Roman"/>
              </a:rPr>
              <a:t>sessões </a:t>
            </a:r>
            <a:r>
              <a:rPr lang="pt-BR" sz="1600" u="sng" dirty="0" smtClean="0">
                <a:latin typeface="Arial"/>
                <a:ea typeface="Times New Roman"/>
              </a:rPr>
              <a:t>cada</a:t>
            </a:r>
            <a:r>
              <a:rPr lang="pt-BR" sz="1600" dirty="0" smtClean="0">
                <a:latin typeface="Arial"/>
                <a:ea typeface="Times New Roman"/>
              </a:rPr>
              <a:t>...;</a:t>
            </a:r>
            <a:r>
              <a:rPr lang="pt-BR" sz="1600" dirty="0">
                <a:latin typeface="Arial"/>
                <a:ea typeface="Times New Roman"/>
              </a:rPr>
              <a:t> </a:t>
            </a:r>
            <a:endParaRPr lang="pt-BR" sz="1600" dirty="0" smtClean="0">
              <a:latin typeface="Arial"/>
              <a:ea typeface="Times New Roman"/>
            </a:endParaRPr>
          </a:p>
          <a:p>
            <a:pPr algn="just"/>
            <a:endParaRPr lang="pt-BR" sz="16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1600" dirty="0" smtClean="0">
                <a:latin typeface="Arial"/>
                <a:ea typeface="Calibri"/>
                <a:cs typeface="Times New Roman"/>
              </a:rPr>
              <a:t>§ </a:t>
            </a:r>
            <a:r>
              <a:rPr lang="pt-PT" sz="1600" dirty="0">
                <a:latin typeface="Arial"/>
                <a:ea typeface="Calibri"/>
                <a:cs typeface="Times New Roman"/>
              </a:rPr>
              <a:t>3</a:t>
            </a:r>
            <a:r>
              <a:rPr lang="pt-PT" sz="1600" u="sng" baseline="30000" dirty="0">
                <a:latin typeface="Arial"/>
                <a:ea typeface="Calibri"/>
                <a:cs typeface="Times New Roman"/>
              </a:rPr>
              <a:t>o</a:t>
            </a:r>
            <a:r>
              <a:rPr lang="pt-PT" sz="1600" dirty="0">
                <a:latin typeface="Arial"/>
                <a:ea typeface="Calibri"/>
                <a:cs typeface="Times New Roman"/>
              </a:rPr>
              <a:t>  As </a:t>
            </a:r>
            <a:r>
              <a:rPr lang="pt-PT" sz="1600" u="sng" dirty="0">
                <a:latin typeface="Arial"/>
                <a:ea typeface="Calibri"/>
                <a:cs typeface="Times New Roman"/>
              </a:rPr>
              <a:t>sessões</a:t>
            </a:r>
            <a:r>
              <a:rPr lang="pt-PT" sz="1600" dirty="0">
                <a:latin typeface="Arial"/>
                <a:ea typeface="Calibri"/>
                <a:cs typeface="Times New Roman"/>
              </a:rPr>
              <a:t> </a:t>
            </a:r>
            <a:r>
              <a:rPr lang="pt-PT" sz="1600" dirty="0" smtClean="0">
                <a:latin typeface="Arial"/>
                <a:ea typeface="Calibri"/>
                <a:cs typeface="Times New Roman"/>
              </a:rPr>
              <a:t>... divulgadas c/ </a:t>
            </a:r>
            <a:r>
              <a:rPr lang="pt-PT" sz="1600" u="sng" dirty="0">
                <a:latin typeface="Arial"/>
                <a:ea typeface="Calibri"/>
                <a:cs typeface="Times New Roman"/>
              </a:rPr>
              <a:t>30 </a:t>
            </a:r>
            <a:r>
              <a:rPr lang="pt-PT" sz="1600" u="sng" dirty="0" smtClean="0">
                <a:latin typeface="Arial"/>
                <a:ea typeface="Calibri"/>
                <a:cs typeface="Times New Roman"/>
              </a:rPr>
              <a:t>dias,</a:t>
            </a:r>
            <a:r>
              <a:rPr lang="pt-PT" sz="1600" dirty="0" smtClean="0">
                <a:latin typeface="Arial"/>
                <a:ea typeface="Calibri"/>
                <a:cs typeface="Times New Roman"/>
              </a:rPr>
              <a:t>  </a:t>
            </a:r>
            <a:r>
              <a:rPr lang="pt-PT" sz="1600" u="sng" dirty="0" smtClean="0">
                <a:latin typeface="Arial"/>
                <a:ea typeface="Calibri"/>
                <a:cs typeface="Times New Roman"/>
              </a:rPr>
              <a:t>possibilitando </a:t>
            </a:r>
            <a:r>
              <a:rPr lang="pt-PT" sz="1600" u="sng" dirty="0">
                <a:latin typeface="Arial"/>
                <a:ea typeface="Calibri"/>
                <a:cs typeface="Times New Roman"/>
              </a:rPr>
              <a:t>a sustentação oral </a:t>
            </a:r>
            <a:r>
              <a:rPr lang="pt-PT" sz="1600" dirty="0">
                <a:latin typeface="Arial"/>
                <a:ea typeface="Calibri"/>
                <a:cs typeface="Times New Roman"/>
              </a:rPr>
              <a:t>pelo </a:t>
            </a:r>
            <a:r>
              <a:rPr lang="pt-PT" sz="1600" i="1" dirty="0" smtClean="0">
                <a:latin typeface="Arial"/>
                <a:ea typeface="Calibri"/>
                <a:cs typeface="Times New Roman"/>
              </a:rPr>
              <a:t>Proc-Geral </a:t>
            </a:r>
            <a:r>
              <a:rPr lang="pt-PT" sz="1600" i="1" dirty="0">
                <a:latin typeface="Arial"/>
                <a:ea typeface="Calibri"/>
                <a:cs typeface="Times New Roman"/>
              </a:rPr>
              <a:t>do </a:t>
            </a:r>
            <a:r>
              <a:rPr lang="pt-PT" sz="1600" i="1" dirty="0" smtClean="0">
                <a:latin typeface="Arial"/>
                <a:ea typeface="Calibri"/>
                <a:cs typeface="Times New Roman"/>
              </a:rPr>
              <a:t>Trab</a:t>
            </a:r>
            <a:r>
              <a:rPr lang="pt-PT" sz="1600" dirty="0" smtClean="0">
                <a:latin typeface="Arial"/>
                <a:ea typeface="Calibri"/>
                <a:cs typeface="Times New Roman"/>
              </a:rPr>
              <a:t>,, </a:t>
            </a:r>
            <a:r>
              <a:rPr lang="pt-PT" sz="1600" i="1" dirty="0" smtClean="0">
                <a:latin typeface="Arial"/>
                <a:ea typeface="Calibri"/>
                <a:cs typeface="Times New Roman"/>
              </a:rPr>
              <a:t>Cons.Federal </a:t>
            </a:r>
            <a:r>
              <a:rPr lang="pt-PT" sz="1600" i="1" dirty="0">
                <a:latin typeface="Arial"/>
                <a:ea typeface="Calibri"/>
                <a:cs typeface="Times New Roman"/>
              </a:rPr>
              <a:t>da OAB</a:t>
            </a:r>
            <a:r>
              <a:rPr lang="pt-PT" sz="1600" dirty="0">
                <a:latin typeface="Arial"/>
                <a:ea typeface="Calibri"/>
                <a:cs typeface="Times New Roman"/>
              </a:rPr>
              <a:t>, </a:t>
            </a:r>
            <a:r>
              <a:rPr lang="pt-PT" sz="1600" i="1" dirty="0">
                <a:latin typeface="Arial"/>
                <a:ea typeface="Calibri"/>
                <a:cs typeface="Times New Roman"/>
              </a:rPr>
              <a:t>Advogado-Gera</a:t>
            </a:r>
            <a:r>
              <a:rPr lang="pt-PT" sz="1600" dirty="0">
                <a:latin typeface="Arial"/>
                <a:ea typeface="Calibri"/>
                <a:cs typeface="Times New Roman"/>
              </a:rPr>
              <a:t>l da União </a:t>
            </a:r>
            <a:r>
              <a:rPr lang="pt-PT" sz="1600" dirty="0" smtClean="0">
                <a:latin typeface="Arial"/>
                <a:ea typeface="Calibri"/>
                <a:cs typeface="Times New Roman"/>
              </a:rPr>
              <a:t>e </a:t>
            </a:r>
            <a:r>
              <a:rPr lang="pt-PT" sz="1600" i="1" dirty="0" smtClean="0">
                <a:latin typeface="Arial"/>
                <a:ea typeface="Calibri"/>
                <a:cs typeface="Times New Roman"/>
              </a:rPr>
              <a:t>entidades </a:t>
            </a:r>
            <a:r>
              <a:rPr lang="pt-PT" sz="1600" i="1" dirty="0">
                <a:latin typeface="Arial"/>
                <a:ea typeface="Calibri"/>
                <a:cs typeface="Times New Roman"/>
              </a:rPr>
              <a:t>de classe </a:t>
            </a:r>
            <a:r>
              <a:rPr lang="pt-PT" sz="1600" dirty="0">
                <a:latin typeface="Arial"/>
                <a:ea typeface="Calibri"/>
                <a:cs typeface="Times New Roman"/>
              </a:rPr>
              <a:t>de âmbito </a:t>
            </a:r>
            <a:r>
              <a:rPr lang="pt-PT" sz="1600" dirty="0" smtClean="0">
                <a:latin typeface="Arial"/>
                <a:ea typeface="Calibri"/>
                <a:cs typeface="Times New Roman"/>
              </a:rPr>
              <a:t>nacional.</a:t>
            </a:r>
            <a:r>
              <a:rPr lang="pt-PT" sz="1600" dirty="0">
                <a:latin typeface="Arial"/>
                <a:ea typeface="Calibri"/>
                <a:cs typeface="Times New Roman"/>
              </a:rPr>
              <a:t>   </a:t>
            </a:r>
            <a:endParaRPr lang="pt-PT" sz="1600" dirty="0" smtClean="0"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PT" sz="8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solidFill>
                  <a:srgbClr val="FFC000"/>
                </a:solidFill>
                <a:latin typeface="Arial"/>
                <a:ea typeface="Times New Roman"/>
              </a:rPr>
              <a:t>*Art. 75/Regimento previa </a:t>
            </a:r>
            <a:r>
              <a:rPr lang="pt-BR" sz="1600" dirty="0" smtClean="0">
                <a:solidFill>
                  <a:srgbClr val="FFC000"/>
                </a:solidFill>
                <a:latin typeface="Arial"/>
                <a:ea typeface="Times New Roman"/>
              </a:rPr>
              <a:t>apenas </a:t>
            </a:r>
            <a:r>
              <a:rPr lang="pt-BR" sz="1600" i="1" u="sng" dirty="0">
                <a:solidFill>
                  <a:srgbClr val="FFC000"/>
                </a:solidFill>
                <a:latin typeface="Arial"/>
                <a:ea typeface="Times New Roman"/>
              </a:rPr>
              <a:t>maioria absoluta dos membros</a:t>
            </a:r>
            <a:r>
              <a:rPr lang="pt-BR" sz="1600" dirty="0">
                <a:solidFill>
                  <a:srgbClr val="FFC000"/>
                </a:solidFill>
                <a:latin typeface="Arial"/>
                <a:ea typeface="Times New Roman"/>
              </a:rPr>
              <a:t>; depois se adequou à Reforma; </a:t>
            </a:r>
            <a:endParaRPr lang="pt-BR" sz="1600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88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66952" y="1493342"/>
            <a:ext cx="661626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C000"/>
                </a:solidFill>
              </a:rPr>
              <a:t>Pleno do TST, 16/5/2022:  </a:t>
            </a:r>
          </a:p>
          <a:p>
            <a:endParaRPr lang="pt-PT" dirty="0"/>
          </a:p>
          <a:p>
            <a:endParaRPr lang="pt-PT" dirty="0" smtClean="0"/>
          </a:p>
          <a:p>
            <a:r>
              <a:rPr lang="pt-PT" dirty="0" smtClean="0"/>
              <a:t>Proc:</a:t>
            </a:r>
            <a:r>
              <a:rPr lang="pt-PT" dirty="0"/>
              <a:t> </a:t>
            </a:r>
            <a:r>
              <a:rPr lang="pt-PT" u="sng" dirty="0">
                <a:hlinkClick r:id="rId2"/>
              </a:rPr>
              <a:t>ArgInc-696-25.2012.5.05.0463</a:t>
            </a:r>
            <a:endParaRPr lang="pt-BR" dirty="0"/>
          </a:p>
          <a:p>
            <a:r>
              <a:rPr lang="pt-BR" sz="1600" dirty="0" smtClean="0"/>
              <a:t>*vencidos</a:t>
            </a:r>
            <a:r>
              <a:rPr lang="pt-BR" sz="1600" dirty="0"/>
              <a:t>: Ives Gandra M. Filho e Breno Medeiros. </a:t>
            </a:r>
            <a:endParaRPr lang="pt-BR" sz="1600" dirty="0" smtClean="0"/>
          </a:p>
          <a:p>
            <a:endParaRPr lang="pt-BR" u="sng" dirty="0" smtClean="0"/>
          </a:p>
          <a:p>
            <a:endParaRPr lang="pt-BR" u="sng" dirty="0" smtClean="0"/>
          </a:p>
          <a:p>
            <a:r>
              <a:rPr lang="pt-BR" u="sng" dirty="0" smtClean="0"/>
              <a:t>Voto prevalecente</a:t>
            </a:r>
            <a:r>
              <a:rPr lang="pt-BR" dirty="0"/>
              <a:t>: </a:t>
            </a:r>
          </a:p>
          <a:p>
            <a:endParaRPr lang="pt-BR" dirty="0" smtClean="0"/>
          </a:p>
          <a:p>
            <a:r>
              <a:rPr lang="pt-BR" dirty="0" smtClean="0"/>
              <a:t>“</a:t>
            </a:r>
            <a:r>
              <a:rPr lang="pt-BR" dirty="0"/>
              <a:t>Com a intenção de dificultar a produção de súmulas, o legislador </a:t>
            </a:r>
            <a:r>
              <a:rPr lang="pt-BR" i="1" dirty="0"/>
              <a:t>invadiu os domínios </a:t>
            </a:r>
            <a:r>
              <a:rPr lang="pt-BR" i="1" dirty="0" err="1" smtClean="0"/>
              <a:t>adm</a:t>
            </a:r>
            <a:r>
              <a:rPr lang="pt-BR" i="1" dirty="0" smtClean="0"/>
              <a:t> </a:t>
            </a:r>
            <a:r>
              <a:rPr lang="pt-BR" i="1" dirty="0"/>
              <a:t>dos Tribunais, </a:t>
            </a:r>
            <a:r>
              <a:rPr lang="pt-BR" dirty="0"/>
              <a:t>ferindo</a:t>
            </a:r>
            <a:r>
              <a:rPr lang="pt-BR" i="1" dirty="0"/>
              <a:t> a </a:t>
            </a:r>
            <a:r>
              <a:rPr lang="pt-BR" dirty="0"/>
              <a:t> independência do Judiciário </a:t>
            </a:r>
            <a:endParaRPr lang="pt-BR" dirty="0" smtClean="0"/>
          </a:p>
          <a:p>
            <a:r>
              <a:rPr lang="pt-BR" dirty="0">
                <a:solidFill>
                  <a:srgbClr val="FFC000"/>
                </a:solidFill>
              </a:rPr>
              <a:t>(</a:t>
            </a:r>
            <a:r>
              <a:rPr lang="pt-BR" dirty="0" smtClean="0">
                <a:solidFill>
                  <a:srgbClr val="FFC000"/>
                </a:solidFill>
              </a:rPr>
              <a:t>pilar </a:t>
            </a:r>
            <a:r>
              <a:rPr lang="pt-BR" dirty="0">
                <a:solidFill>
                  <a:srgbClr val="FFC000"/>
                </a:solidFill>
              </a:rPr>
              <a:t>do Estado Dem./Direito: </a:t>
            </a:r>
            <a:r>
              <a:rPr lang="pt-BR" dirty="0" err="1">
                <a:solidFill>
                  <a:srgbClr val="FFC000"/>
                </a:solidFill>
              </a:rPr>
              <a:t>arts</a:t>
            </a:r>
            <a:r>
              <a:rPr lang="pt-BR" dirty="0">
                <a:solidFill>
                  <a:srgbClr val="FFC000"/>
                </a:solidFill>
              </a:rPr>
              <a:t>: 2, 96 e 99 da </a:t>
            </a:r>
            <a:r>
              <a:rPr lang="pt-BR" dirty="0" smtClean="0">
                <a:solidFill>
                  <a:srgbClr val="FFC000"/>
                </a:solidFill>
              </a:rPr>
              <a:t>CF)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*</a:t>
            </a:r>
            <a:r>
              <a:rPr lang="pt-BR" sz="1600" dirty="0" smtClean="0"/>
              <a:t>pendente</a:t>
            </a:r>
            <a:r>
              <a:rPr lang="pt-BR" sz="1600" dirty="0"/>
              <a:t>: STF: ADC 62 e </a:t>
            </a:r>
            <a:r>
              <a:rPr lang="pt-BR" sz="1600" dirty="0" err="1"/>
              <a:t>ADIn</a:t>
            </a:r>
            <a:r>
              <a:rPr lang="pt-BR" sz="1600" dirty="0"/>
              <a:t> 6188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5" y="1143657"/>
            <a:ext cx="3817812" cy="532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5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7200" y="653826"/>
            <a:ext cx="7725103" cy="498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latin typeface="Calibri"/>
                <a:ea typeface="Calibri"/>
                <a:cs typeface="Times New Roman"/>
              </a:rPr>
              <a:t> </a:t>
            </a:r>
            <a:r>
              <a:rPr lang="pt-BR" sz="2800" b="1" dirty="0" smtClean="0">
                <a:latin typeface="Calibri"/>
                <a:ea typeface="Calibri"/>
                <a:cs typeface="Times New Roman"/>
              </a:rPr>
              <a:t>Incentivo </a:t>
            </a:r>
            <a:r>
              <a:rPr lang="pt-BR" sz="2800" b="1" dirty="0">
                <a:latin typeface="Calibri"/>
                <a:ea typeface="Calibri"/>
                <a:cs typeface="Times New Roman"/>
              </a:rPr>
              <a:t>ao contrato autônomo </a:t>
            </a:r>
            <a:endParaRPr lang="pt-BR" sz="28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latin typeface="Calibri"/>
                <a:ea typeface="Calibri"/>
                <a:cs typeface="Times New Roman"/>
              </a:rPr>
              <a:t>(</a:t>
            </a:r>
            <a:r>
              <a:rPr lang="pt-BR" dirty="0" err="1" smtClean="0">
                <a:latin typeface="Calibri"/>
                <a:ea typeface="Calibri"/>
                <a:cs typeface="Times New Roman"/>
              </a:rPr>
              <a:t>Pejotização</a:t>
            </a:r>
            <a:r>
              <a:rPr lang="pt-BR" dirty="0" smtClean="0">
                <a:latin typeface="Calibri"/>
                <a:ea typeface="Calibri"/>
                <a:cs typeface="Times New Roman"/>
              </a:rPr>
              <a:t>  =  </a:t>
            </a:r>
            <a:r>
              <a:rPr lang="pt-BR" dirty="0">
                <a:latin typeface="Calibri"/>
                <a:ea typeface="Calibri"/>
                <a:cs typeface="Times New Roman"/>
              </a:rPr>
              <a:t>fuga da </a:t>
            </a:r>
            <a:r>
              <a:rPr lang="pt-BR" dirty="0" smtClean="0">
                <a:latin typeface="Calibri"/>
                <a:ea typeface="Calibri"/>
                <a:cs typeface="Times New Roman"/>
              </a:rPr>
              <a:t>CLT</a:t>
            </a:r>
            <a:r>
              <a:rPr lang="pt-BR" dirty="0">
                <a:latin typeface="Calibri"/>
                <a:ea typeface="Calibri"/>
                <a:cs typeface="Times New Roman"/>
              </a:rPr>
              <a:t>):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900" dirty="0" smtClean="0">
                <a:latin typeface="Calibri"/>
                <a:ea typeface="Calibri"/>
                <a:cs typeface="Times New Roman"/>
              </a:rPr>
              <a:t>“</a:t>
            </a:r>
            <a:r>
              <a:rPr lang="pt-BR" sz="1900" dirty="0">
                <a:latin typeface="Calibri"/>
                <a:ea typeface="Calibri"/>
                <a:cs typeface="Times New Roman"/>
              </a:rPr>
              <a:t>Art. 442-B: </a:t>
            </a:r>
            <a:r>
              <a:rPr lang="pt-BR" sz="1900" i="1" dirty="0">
                <a:latin typeface="Calibri"/>
                <a:ea typeface="Calibri"/>
                <a:cs typeface="Times New Roman"/>
              </a:rPr>
              <a:t>A </a:t>
            </a:r>
            <a:r>
              <a:rPr lang="pt-BR" sz="1900" i="1" u="sng" dirty="0">
                <a:latin typeface="Calibri"/>
                <a:ea typeface="Calibri"/>
                <a:cs typeface="Times New Roman"/>
              </a:rPr>
              <a:t>contratação do autônomo</a:t>
            </a:r>
            <a:r>
              <a:rPr lang="pt-BR" sz="1900" i="1" dirty="0">
                <a:latin typeface="Calibri"/>
                <a:ea typeface="Calibri"/>
                <a:cs typeface="Times New Roman"/>
              </a:rPr>
              <a:t>, cumpridas as formalidades legais, com ou sem exclusividade, de forma contínua ou não, </a:t>
            </a:r>
            <a:r>
              <a:rPr lang="pt-BR" sz="1900" i="1" u="sng" dirty="0">
                <a:latin typeface="Calibri"/>
                <a:ea typeface="Calibri"/>
                <a:cs typeface="Times New Roman"/>
              </a:rPr>
              <a:t>afasta a qualidade de empregado</a:t>
            </a:r>
            <a:r>
              <a:rPr lang="pt-BR" sz="1900" dirty="0">
                <a:latin typeface="Calibri"/>
                <a:ea typeface="Calibri"/>
                <a:cs typeface="Times New Roman"/>
              </a:rPr>
              <a:t> (do </a:t>
            </a:r>
            <a:r>
              <a:rPr lang="pt-BR" sz="1900" dirty="0" err="1">
                <a:latin typeface="Calibri"/>
                <a:ea typeface="Calibri"/>
                <a:cs typeface="Times New Roman"/>
              </a:rPr>
              <a:t>art</a:t>
            </a:r>
            <a:r>
              <a:rPr lang="pt-BR" sz="1900" dirty="0">
                <a:latin typeface="Calibri"/>
                <a:ea typeface="Calibri"/>
                <a:cs typeface="Times New Roman"/>
              </a:rPr>
              <a:t> 3º., CLT</a:t>
            </a:r>
            <a:r>
              <a:rPr lang="pt-BR" sz="1900" dirty="0" smtClean="0">
                <a:latin typeface="Calibri"/>
                <a:ea typeface="Calibri"/>
                <a:cs typeface="Times New Roman"/>
              </a:rPr>
              <a:t>)”</a:t>
            </a:r>
            <a:endParaRPr lang="pt-BR" sz="1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2400"/>
              </a:spcAft>
            </a:pPr>
            <a:r>
              <a:rPr lang="pt-BR" sz="2400" b="1" dirty="0">
                <a:latin typeface="Calibri"/>
                <a:ea typeface="Times New Roman"/>
                <a:cs typeface="Calibri"/>
              </a:rPr>
              <a:t>Alargamento </a:t>
            </a:r>
            <a:r>
              <a:rPr lang="pt-BR" sz="2400" b="1" dirty="0" smtClean="0">
                <a:latin typeface="Calibri"/>
                <a:ea typeface="Times New Roman"/>
                <a:cs typeface="Calibri"/>
              </a:rPr>
              <a:t>x  esvaziamento </a:t>
            </a:r>
            <a:r>
              <a:rPr lang="pt-BR" sz="2400" b="1" dirty="0">
                <a:latin typeface="Calibri"/>
                <a:ea typeface="Times New Roman"/>
                <a:cs typeface="Calibri"/>
              </a:rPr>
              <a:t>da JT                                                                               EC 45 </a:t>
            </a:r>
            <a:r>
              <a:rPr lang="pt-BR" sz="1400" dirty="0">
                <a:latin typeface="Calibri"/>
                <a:ea typeface="Times New Roman"/>
                <a:cs typeface="Calibri"/>
              </a:rPr>
              <a:t>dez/2004</a:t>
            </a:r>
            <a:r>
              <a:rPr lang="pt-BR" sz="1400" b="1" dirty="0">
                <a:latin typeface="Calibri"/>
                <a:ea typeface="Times New Roman"/>
                <a:cs typeface="Calibri"/>
              </a:rPr>
              <a:t>  </a:t>
            </a:r>
            <a:r>
              <a:rPr lang="pt-BR" sz="1400" b="1" dirty="0" smtClean="0">
                <a:latin typeface="Calibri"/>
                <a:ea typeface="Times New Roman"/>
                <a:cs typeface="Calibri"/>
              </a:rPr>
              <a:t>     </a:t>
            </a:r>
            <a:r>
              <a:rPr lang="pt-BR" sz="2400" b="1" dirty="0" smtClean="0">
                <a:latin typeface="Calibri"/>
                <a:ea typeface="Times New Roman"/>
                <a:cs typeface="Calibri"/>
              </a:rPr>
              <a:t>x </a:t>
            </a:r>
            <a:r>
              <a:rPr lang="pt-BR" sz="2400" b="1" i="1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pt-BR" sz="2400" b="1" dirty="0" smtClean="0">
                <a:latin typeface="Calibri"/>
                <a:ea typeface="Times New Roman"/>
                <a:cs typeface="Calibri"/>
              </a:rPr>
              <a:t>Reforma </a:t>
            </a:r>
            <a:r>
              <a:rPr lang="pt-BR" sz="1400" dirty="0" err="1">
                <a:latin typeface="Calibri"/>
                <a:ea typeface="Times New Roman"/>
                <a:cs typeface="Calibri"/>
              </a:rPr>
              <a:t>nov</a:t>
            </a:r>
            <a:r>
              <a:rPr lang="pt-BR" sz="1400" dirty="0">
                <a:latin typeface="Calibri"/>
                <a:ea typeface="Times New Roman"/>
                <a:cs typeface="Calibri"/>
              </a:rPr>
              <a:t>/2017</a:t>
            </a:r>
            <a:r>
              <a:rPr lang="pt-BR" sz="1400" b="1" dirty="0">
                <a:latin typeface="Calibri"/>
                <a:ea typeface="Times New Roman"/>
                <a:cs typeface="Calibri"/>
              </a:rPr>
              <a:t> </a:t>
            </a:r>
            <a:endParaRPr lang="pt-BR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2400"/>
              </a:spcAft>
            </a:pPr>
            <a:r>
              <a:rPr lang="pt-BR" dirty="0">
                <a:latin typeface="Calibri"/>
                <a:ea typeface="Times New Roman"/>
                <a:cs typeface="Calibri"/>
              </a:rPr>
              <a:t>*CLT 1943 - </a:t>
            </a:r>
            <a:r>
              <a:rPr lang="pt-BR" dirty="0" smtClean="0">
                <a:latin typeface="Calibri"/>
                <a:ea typeface="Times New Roman"/>
                <a:cs typeface="Calibri"/>
              </a:rPr>
              <a:t>surge </a:t>
            </a:r>
            <a:r>
              <a:rPr lang="pt-BR" dirty="0">
                <a:latin typeface="Calibri"/>
                <a:ea typeface="Times New Roman"/>
                <a:cs typeface="Calibri"/>
              </a:rPr>
              <a:t>p/tutelar empregados, peq./empreiteiros, ruralistas, domésticos, empregados públicos, profissionais liberais</a:t>
            </a:r>
            <a:endParaRPr lang="pt-BR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89098"/>
            <a:ext cx="4853371" cy="101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822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6" y="608844"/>
            <a:ext cx="8178033" cy="49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39227" y="5817476"/>
            <a:ext cx="2484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*ACM em </a:t>
            </a:r>
            <a:r>
              <a:rPr lang="pt-BR" dirty="0" smtClean="0"/>
              <a:t>1999 </a:t>
            </a:r>
          </a:p>
          <a:p>
            <a:r>
              <a:rPr lang="pt-BR" dirty="0" smtClean="0"/>
              <a:t>*STF a partir de 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59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4" y="305542"/>
            <a:ext cx="4524702" cy="452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5298" y="4813172"/>
            <a:ext cx="6463861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400"/>
              </a:spcAft>
            </a:pPr>
            <a:r>
              <a:rPr lang="pt-BR" dirty="0" smtClean="0">
                <a:latin typeface="Calibri"/>
                <a:ea typeface="Times New Roman"/>
                <a:cs typeface="Calibri"/>
              </a:rPr>
              <a:t>        RE </a:t>
            </a:r>
            <a:r>
              <a:rPr lang="pt-BR" dirty="0">
                <a:latin typeface="Calibri"/>
                <a:ea typeface="Times New Roman"/>
                <a:cs typeface="Calibri"/>
              </a:rPr>
              <a:t>606.003, julgado em </a:t>
            </a:r>
            <a:r>
              <a:rPr lang="pt-BR" dirty="0" smtClean="0">
                <a:latin typeface="Calibri"/>
                <a:ea typeface="Times New Roman"/>
                <a:cs typeface="Calibri"/>
              </a:rPr>
              <a:t>25/9/20, fixou a Tese</a:t>
            </a:r>
            <a:r>
              <a:rPr lang="pt-BR" dirty="0">
                <a:latin typeface="Calibri"/>
                <a:ea typeface="Times New Roman"/>
                <a:cs typeface="Calibri"/>
              </a:rPr>
              <a:t>:</a:t>
            </a:r>
            <a:endParaRPr lang="pt-BR" dirty="0">
              <a:latin typeface="Calibri"/>
              <a:ea typeface="Calibri"/>
              <a:cs typeface="Times New Roman"/>
            </a:endParaRPr>
          </a:p>
          <a:p>
            <a:pPr marL="449580">
              <a:lnSpc>
                <a:spcPct val="115000"/>
              </a:lnSpc>
              <a:spcAft>
                <a:spcPts val="2400"/>
              </a:spcAft>
            </a:pPr>
            <a:r>
              <a:rPr lang="pt-BR" sz="1700" b="1" dirty="0">
                <a:solidFill>
                  <a:srgbClr val="FFC000"/>
                </a:solidFill>
                <a:latin typeface="Calibri"/>
                <a:ea typeface="Times New Roman"/>
                <a:cs typeface="Calibri"/>
              </a:rPr>
              <a:t>Tema 550</a:t>
            </a:r>
            <a:r>
              <a:rPr lang="pt-BR" sz="1700" dirty="0">
                <a:latin typeface="Calibri"/>
                <a:ea typeface="Times New Roman"/>
                <a:cs typeface="Calibri"/>
              </a:rPr>
              <a:t>: "Preenchidos os requisitos da L. 4.886/65, compete à JC o julgamento de processos envolvendo relação jurídica entre representante e representada comerciais, uma vez que não há RT entre as partes."</a:t>
            </a:r>
            <a:endParaRPr lang="pt-BR" sz="17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3760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4854" y="579125"/>
            <a:ext cx="849761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TERCEIRIZAÇÃO - Linha </a:t>
            </a:r>
            <a:r>
              <a:rPr lang="pt-BR" sz="2400" b="1" dirty="0"/>
              <a:t>do </a:t>
            </a:r>
            <a:r>
              <a:rPr lang="pt-BR" sz="2400" b="1" dirty="0" smtClean="0"/>
              <a:t>tempo:</a:t>
            </a:r>
          </a:p>
          <a:p>
            <a:endParaRPr lang="pt-BR" sz="800" b="1" dirty="0" smtClean="0"/>
          </a:p>
          <a:p>
            <a:endParaRPr lang="pt-BR" sz="800" b="1" dirty="0"/>
          </a:p>
          <a:p>
            <a:r>
              <a:rPr lang="pt-BR" dirty="0"/>
              <a:t>a)	só </a:t>
            </a:r>
            <a:r>
              <a:rPr lang="pt-BR" dirty="0" smtClean="0"/>
              <a:t>atividade-meio</a:t>
            </a:r>
            <a:r>
              <a:rPr lang="pt-BR" dirty="0"/>
              <a:t>:  </a:t>
            </a:r>
            <a:r>
              <a:rPr lang="pt-BR" dirty="0" err="1" smtClean="0"/>
              <a:t>Toyotismo</a:t>
            </a:r>
            <a:r>
              <a:rPr lang="pt-BR" dirty="0"/>
              <a:t> </a:t>
            </a:r>
            <a:r>
              <a:rPr lang="pt-BR" dirty="0" smtClean="0"/>
              <a:t>+ </a:t>
            </a:r>
            <a:r>
              <a:rPr lang="pt-BR" dirty="0" err="1" smtClean="0"/>
              <a:t>Súm</a:t>
            </a:r>
            <a:r>
              <a:rPr lang="pt-BR" dirty="0" smtClean="0"/>
              <a:t>. </a:t>
            </a:r>
            <a:r>
              <a:rPr lang="pt-BR" dirty="0"/>
              <a:t>331, TST </a:t>
            </a:r>
            <a:r>
              <a:rPr lang="pt-BR" dirty="0" smtClean="0"/>
              <a:t> </a:t>
            </a:r>
            <a:endParaRPr lang="pt-BR" dirty="0"/>
          </a:p>
          <a:p>
            <a:pPr marL="342900" indent="-342900">
              <a:buAutoNum type="alphaLcParenR" startAt="2"/>
            </a:pPr>
            <a:r>
              <a:rPr lang="pt-BR" dirty="0" smtClean="0"/>
              <a:t>  atividade- </a:t>
            </a:r>
            <a:r>
              <a:rPr lang="pt-BR" dirty="0"/>
              <a:t>meio e fim  </a:t>
            </a:r>
            <a:r>
              <a:rPr lang="pt-BR" dirty="0" smtClean="0"/>
              <a:t>(L. 13429/17)</a:t>
            </a:r>
          </a:p>
          <a:p>
            <a:pPr marL="342900" indent="-342900">
              <a:buAutoNum type="alphaLcParenR" startAt="2"/>
            </a:pPr>
            <a:endParaRPr lang="pt-BR" dirty="0" smtClean="0"/>
          </a:p>
          <a:p>
            <a:r>
              <a:rPr lang="pt-BR" dirty="0" smtClean="0"/>
              <a:t>*</a:t>
            </a:r>
            <a:r>
              <a:rPr lang="pt-BR" dirty="0" smtClean="0">
                <a:solidFill>
                  <a:srgbClr val="FFC000"/>
                </a:solidFill>
              </a:rPr>
              <a:t>Godinho</a:t>
            </a:r>
            <a:r>
              <a:rPr lang="pt-BR" dirty="0"/>
              <a:t>: “</a:t>
            </a:r>
            <a:r>
              <a:rPr lang="pt-BR" i="1" dirty="0"/>
              <a:t>a tendência é que acabem as categorias profissionais (das tomadoras), pois todos serão empregados </a:t>
            </a:r>
            <a:r>
              <a:rPr lang="pt-BR" i="1" dirty="0" smtClean="0"/>
              <a:t>das terceirizadas</a:t>
            </a:r>
            <a:r>
              <a:rPr lang="pt-BR" i="1" dirty="0"/>
              <a:t>”  </a:t>
            </a:r>
            <a:endParaRPr lang="pt-BR" i="1" dirty="0" smtClean="0"/>
          </a:p>
          <a:p>
            <a:endParaRPr lang="pt-BR" i="1" dirty="0"/>
          </a:p>
          <a:p>
            <a:endParaRPr lang="pt-BR" b="1" dirty="0" smtClean="0"/>
          </a:p>
          <a:p>
            <a:r>
              <a:rPr lang="pt-BR" sz="2400" b="1" dirty="0" smtClean="0"/>
              <a:t>Subversão do conceito de empresa</a:t>
            </a:r>
          </a:p>
          <a:p>
            <a:endParaRPr lang="pt-BR" dirty="0"/>
          </a:p>
          <a:p>
            <a:r>
              <a:rPr lang="pt-BR" u="sng" dirty="0"/>
              <a:t>Fabio </a:t>
            </a:r>
            <a:r>
              <a:rPr lang="pt-BR" u="sng" dirty="0" smtClean="0"/>
              <a:t>U. </a:t>
            </a:r>
            <a:r>
              <a:rPr lang="pt-BR" u="sng" dirty="0"/>
              <a:t>Coelho</a:t>
            </a:r>
            <a:r>
              <a:rPr lang="pt-BR" dirty="0"/>
              <a:t>: A empresa = ativ. organizada em que o empresário articula 4 fatores de produção: a) capital; b) mão-de-obra; c) insumos e d) tecnologia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pPr lvl="1"/>
            <a:r>
              <a:rPr lang="pt-BR" dirty="0" smtClean="0">
                <a:solidFill>
                  <a:srgbClr val="FFC000"/>
                </a:solidFill>
              </a:rPr>
              <a:t>Art</a:t>
            </a:r>
            <a:r>
              <a:rPr lang="pt-BR" dirty="0">
                <a:solidFill>
                  <a:srgbClr val="FFC000"/>
                </a:solidFill>
              </a:rPr>
              <a:t>. 966</a:t>
            </a:r>
            <a:r>
              <a:rPr lang="pt-BR" dirty="0"/>
              <a:t>. Considera-se </a:t>
            </a:r>
            <a:r>
              <a:rPr lang="pt-BR" b="1" u="sng" dirty="0"/>
              <a:t>empresário</a:t>
            </a:r>
            <a:r>
              <a:rPr lang="pt-BR" dirty="0"/>
              <a:t> quem </a:t>
            </a:r>
            <a:r>
              <a:rPr lang="pt-BR" i="1" dirty="0"/>
              <a:t>exerce profissionalmente atividade econômica organizada</a:t>
            </a:r>
            <a:r>
              <a:rPr lang="pt-BR" dirty="0"/>
              <a:t> </a:t>
            </a:r>
            <a:r>
              <a:rPr lang="pt-BR" dirty="0" smtClean="0"/>
              <a:t>p/a </a:t>
            </a:r>
            <a:r>
              <a:rPr lang="pt-BR" dirty="0"/>
              <a:t>produção ou a circulação de bens ou serviços.</a:t>
            </a:r>
          </a:p>
        </p:txBody>
      </p:sp>
    </p:spTree>
    <p:extLst>
      <p:ext uri="{BB962C8B-B14F-4D97-AF65-F5344CB8AC3E}">
        <p14:creationId xmlns:p14="http://schemas.microsoft.com/office/powerpoint/2010/main" val="34894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6745" y="607262"/>
            <a:ext cx="900211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STF </a:t>
            </a:r>
            <a:r>
              <a:rPr lang="pt-BR" sz="2800" b="1" dirty="0"/>
              <a:t>– Mudança de paradigma </a:t>
            </a:r>
            <a:endParaRPr lang="pt-BR" sz="2800" b="1" dirty="0" smtClean="0"/>
          </a:p>
          <a:p>
            <a:r>
              <a:rPr lang="pt-BR" dirty="0" smtClean="0"/>
              <a:t>ADPF </a:t>
            </a:r>
            <a:r>
              <a:rPr lang="pt-BR" dirty="0"/>
              <a:t>324 + RE 958.252 – </a:t>
            </a:r>
            <a:r>
              <a:rPr lang="pt-BR" u="sng" dirty="0"/>
              <a:t>30/08/2018</a:t>
            </a:r>
          </a:p>
          <a:p>
            <a:r>
              <a:rPr lang="pt-PT" dirty="0"/>
              <a:t> </a:t>
            </a:r>
            <a:endParaRPr lang="pt-BR" dirty="0"/>
          </a:p>
          <a:p>
            <a:endParaRPr lang="pt-PT" u="sng" dirty="0" smtClean="0"/>
          </a:p>
          <a:p>
            <a:r>
              <a:rPr lang="pt-PT" b="1" u="sng" dirty="0" smtClean="0">
                <a:solidFill>
                  <a:srgbClr val="FFFF00"/>
                </a:solidFill>
              </a:rPr>
              <a:t>RE </a:t>
            </a:r>
            <a:r>
              <a:rPr lang="pt-PT" b="1" u="sng" dirty="0">
                <a:solidFill>
                  <a:srgbClr val="FFFF00"/>
                </a:solidFill>
              </a:rPr>
              <a:t>958.252 </a:t>
            </a:r>
            <a:r>
              <a:rPr lang="pt-PT" u="sng" dirty="0"/>
              <a:t>-</a:t>
            </a:r>
            <a:r>
              <a:rPr lang="pt-PT" dirty="0"/>
              <a:t>Rel. Min. Fux: </a:t>
            </a:r>
            <a:r>
              <a:rPr lang="pt-PT" sz="1600" dirty="0"/>
              <a:t>Dje: 13/9/2019</a:t>
            </a:r>
            <a:endParaRPr lang="pt-BR" sz="1600" dirty="0"/>
          </a:p>
          <a:p>
            <a:r>
              <a:rPr lang="pt-PT" sz="1700" dirty="0" smtClean="0"/>
              <a:t>fixa </a:t>
            </a:r>
            <a:r>
              <a:rPr lang="pt-PT" sz="1700" dirty="0"/>
              <a:t>tese de repercussão geral:  </a:t>
            </a:r>
            <a:r>
              <a:rPr lang="pt-PT" sz="1700" b="1" u="sng" dirty="0"/>
              <a:t>Tema 725</a:t>
            </a:r>
            <a:r>
              <a:rPr lang="pt-PT" sz="1700" dirty="0"/>
              <a:t>: “</a:t>
            </a:r>
            <a:r>
              <a:rPr lang="pt-PT" sz="1700" i="1" dirty="0"/>
              <a:t>É </a:t>
            </a:r>
            <a:r>
              <a:rPr lang="pt-PT" sz="1700" i="1" u="sng" dirty="0"/>
              <a:t>lícita a terceirização</a:t>
            </a:r>
            <a:r>
              <a:rPr lang="pt-PT" sz="1700" i="1" dirty="0"/>
              <a:t> ou qualquer outra forma de divisão do trabalho </a:t>
            </a:r>
            <a:r>
              <a:rPr lang="pt-PT" sz="1700" i="1" u="sng" dirty="0"/>
              <a:t>entre </a:t>
            </a:r>
            <a:r>
              <a:rPr lang="pt-PT" sz="1700" i="1" u="sng" dirty="0" smtClean="0"/>
              <a:t>PJ distintas</a:t>
            </a:r>
            <a:r>
              <a:rPr lang="pt-PT" sz="1700" i="1" dirty="0"/>
              <a:t>, independentemente do objeto social das empresas envolvidas, mantida a </a:t>
            </a:r>
            <a:r>
              <a:rPr lang="pt-PT" sz="1700" i="1" dirty="0" smtClean="0"/>
              <a:t> </a:t>
            </a:r>
            <a:r>
              <a:rPr lang="pt-PT" sz="1700" i="1" u="sng" dirty="0" smtClean="0"/>
              <a:t>resp. </a:t>
            </a:r>
            <a:r>
              <a:rPr lang="pt-PT" sz="1700" i="1" u="sng" dirty="0"/>
              <a:t>subsidiária</a:t>
            </a:r>
            <a:r>
              <a:rPr lang="pt-PT" sz="1700" i="1" dirty="0"/>
              <a:t> da empresa contratante</a:t>
            </a:r>
            <a:r>
              <a:rPr lang="pt-PT" sz="1700" dirty="0"/>
              <a:t>” </a:t>
            </a:r>
            <a:endParaRPr lang="pt-BR" sz="1700" dirty="0"/>
          </a:p>
          <a:p>
            <a:r>
              <a:rPr lang="pt-PT" dirty="0"/>
              <a:t> </a:t>
            </a:r>
            <a:endParaRPr lang="pt-BR" dirty="0"/>
          </a:p>
          <a:p>
            <a:endParaRPr lang="pt-PT" u="sng" dirty="0" smtClean="0"/>
          </a:p>
          <a:p>
            <a:r>
              <a:rPr lang="pt-PT" b="1" u="sng" dirty="0" smtClean="0">
                <a:solidFill>
                  <a:srgbClr val="FFFF00"/>
                </a:solidFill>
              </a:rPr>
              <a:t>ADPF </a:t>
            </a:r>
            <a:r>
              <a:rPr lang="pt-PT" b="1" u="sng" dirty="0">
                <a:solidFill>
                  <a:srgbClr val="FFFF00"/>
                </a:solidFill>
              </a:rPr>
              <a:t>324/DF</a:t>
            </a:r>
            <a:r>
              <a:rPr lang="pt-PT" b="1" dirty="0">
                <a:solidFill>
                  <a:srgbClr val="FFFF00"/>
                </a:solidFill>
              </a:rPr>
              <a:t> </a:t>
            </a:r>
            <a:r>
              <a:rPr lang="pt-PT" dirty="0"/>
              <a:t>- Rel. Min. Barroso: </a:t>
            </a:r>
            <a:r>
              <a:rPr lang="pt-PT" sz="1600" dirty="0"/>
              <a:t>Dje: </a:t>
            </a:r>
            <a:r>
              <a:rPr lang="pt-PT" sz="1600" dirty="0" smtClean="0"/>
              <a:t>6/9/2019</a:t>
            </a:r>
          </a:p>
          <a:p>
            <a:r>
              <a:rPr lang="pt-PT" sz="1600" dirty="0"/>
              <a:t>P</a:t>
            </a:r>
            <a:r>
              <a:rPr lang="pt-PT" sz="1600" dirty="0" smtClean="0"/>
              <a:t>rocedente </a:t>
            </a:r>
            <a:r>
              <a:rPr lang="pt-PT" sz="1600" dirty="0"/>
              <a:t>p/assentar </a:t>
            </a:r>
            <a:r>
              <a:rPr lang="pt-PT" sz="1600" u="sng" dirty="0"/>
              <a:t>licitude da terceirização de ativ-fim ou meio</a:t>
            </a:r>
            <a:r>
              <a:rPr lang="pt-PT" sz="1600" dirty="0"/>
              <a:t>.” </a:t>
            </a:r>
            <a:endParaRPr lang="pt-BR" sz="1600" dirty="0"/>
          </a:p>
          <a:p>
            <a:endParaRPr lang="pt-BR" sz="1600" dirty="0"/>
          </a:p>
          <a:p>
            <a:r>
              <a:rPr lang="pt-PT" sz="1700" dirty="0"/>
              <a:t>“A terceirização </a:t>
            </a:r>
            <a:r>
              <a:rPr lang="pt-PT" sz="1700" dirty="0" smtClean="0"/>
              <a:t>tem </a:t>
            </a:r>
            <a:r>
              <a:rPr lang="pt-PT" sz="1700" u="sng" dirty="0"/>
              <a:t>amparo </a:t>
            </a:r>
            <a:r>
              <a:rPr lang="pt-PT" sz="1700" dirty="0"/>
              <a:t>nos princípios constitucionais da </a:t>
            </a:r>
            <a:r>
              <a:rPr lang="pt-PT" sz="1700" b="1" u="sng" dirty="0" smtClean="0">
                <a:solidFill>
                  <a:schemeClr val="tx1">
                    <a:lumMod val="75000"/>
                  </a:schemeClr>
                </a:solidFill>
              </a:rPr>
              <a:t>livre </a:t>
            </a:r>
            <a:r>
              <a:rPr lang="pt-PT" sz="1700" b="1" u="sng" dirty="0">
                <a:solidFill>
                  <a:schemeClr val="tx1">
                    <a:lumMod val="75000"/>
                  </a:schemeClr>
                </a:solidFill>
              </a:rPr>
              <a:t>iniciativa</a:t>
            </a:r>
            <a:r>
              <a:rPr lang="pt-PT" sz="1700" u="sng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t-PT" sz="1700" dirty="0"/>
              <a:t>e da</a:t>
            </a:r>
            <a:r>
              <a:rPr lang="pt-PT" sz="17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t-PT" sz="1700" b="1" u="sng" dirty="0">
                <a:solidFill>
                  <a:schemeClr val="tx1">
                    <a:lumMod val="75000"/>
                  </a:schemeClr>
                </a:solidFill>
              </a:rPr>
              <a:t>livre concorrência</a:t>
            </a:r>
            <a:r>
              <a:rPr lang="pt-PT" sz="1700" dirty="0"/>
              <a:t>, que asseguram aos agentes </a:t>
            </a:r>
            <a:r>
              <a:rPr lang="pt-PT" sz="1700" dirty="0" smtClean="0"/>
              <a:t>ec. </a:t>
            </a:r>
            <a:r>
              <a:rPr lang="pt-PT" sz="1700" dirty="0"/>
              <a:t>a liberdade de formular estratégias negociais indutoras de </a:t>
            </a:r>
            <a:r>
              <a:rPr lang="pt-PT" sz="1700" i="1" dirty="0"/>
              <a:t>maior eficiência econômica e </a:t>
            </a:r>
            <a:r>
              <a:rPr lang="pt-PT" sz="1700" i="1" dirty="0" smtClean="0"/>
              <a:t>competitividade.</a:t>
            </a:r>
            <a:r>
              <a:rPr lang="pt-PT" sz="1700" dirty="0" smtClean="0"/>
              <a:t> </a:t>
            </a:r>
          </a:p>
          <a:p>
            <a:endParaRPr lang="pt-PT" dirty="0" smtClean="0"/>
          </a:p>
          <a:p>
            <a:r>
              <a:rPr lang="pt-PT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1188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30603" y="993228"/>
            <a:ext cx="7945821" cy="413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500"/>
              </a:spcBef>
              <a:spcAft>
                <a:spcPts val="1500"/>
              </a:spcAft>
              <a:buFontTx/>
              <a:buChar char="-"/>
            </a:pPr>
            <a:r>
              <a:rPr lang="pt-BR" sz="2400" dirty="0" smtClean="0">
                <a:latin typeface="Segoe UI"/>
                <a:ea typeface="Times New Roman"/>
              </a:rPr>
              <a:t>Art</a:t>
            </a:r>
            <a:r>
              <a:rPr lang="pt-BR" sz="2400" dirty="0">
                <a:latin typeface="Segoe UI"/>
                <a:ea typeface="Times New Roman"/>
              </a:rPr>
              <a:t>. 1º, IV, da CF:</a:t>
            </a:r>
            <a:r>
              <a:rPr lang="pt-BR" sz="2400" dirty="0">
                <a:latin typeface="Times New Roman"/>
                <a:ea typeface="Times New Roman"/>
              </a:rPr>
              <a:t> </a:t>
            </a:r>
            <a:r>
              <a:rPr lang="pt-BR" sz="2400" dirty="0">
                <a:latin typeface="Calibri"/>
                <a:ea typeface="Times New Roman"/>
              </a:rPr>
              <a:t>A República tem como fundamento;                                                                                IV: os </a:t>
            </a:r>
            <a:r>
              <a:rPr lang="pt-BR" sz="2400" i="1" u="sng" dirty="0">
                <a:latin typeface="Calibri"/>
                <a:ea typeface="Times New Roman"/>
              </a:rPr>
              <a:t>valores sociais do trabalho</a:t>
            </a:r>
            <a:r>
              <a:rPr lang="pt-BR" sz="2400" i="1" dirty="0">
                <a:latin typeface="Calibri"/>
                <a:ea typeface="Times New Roman"/>
              </a:rPr>
              <a:t> </a:t>
            </a:r>
            <a:r>
              <a:rPr lang="pt-BR" sz="2400" b="1" dirty="0">
                <a:latin typeface="Calibri"/>
                <a:ea typeface="Times New Roman"/>
              </a:rPr>
              <a:t>e</a:t>
            </a:r>
            <a:r>
              <a:rPr lang="pt-BR" sz="2400" dirty="0">
                <a:latin typeface="Calibri"/>
                <a:ea typeface="Times New Roman"/>
              </a:rPr>
              <a:t> da </a:t>
            </a:r>
            <a:r>
              <a:rPr lang="pt-BR" sz="2400" i="1" u="sng" dirty="0">
                <a:latin typeface="Calibri"/>
                <a:ea typeface="Times New Roman"/>
              </a:rPr>
              <a:t>livre iniciativa</a:t>
            </a:r>
            <a:r>
              <a:rPr lang="pt-BR" sz="2400" dirty="0">
                <a:latin typeface="Calibri"/>
                <a:ea typeface="Times New Roman"/>
              </a:rPr>
              <a:t>;  </a:t>
            </a:r>
            <a:endParaRPr lang="pt-BR" sz="2400" dirty="0" smtClean="0">
              <a:latin typeface="Calibri"/>
              <a:ea typeface="Times New Roman"/>
            </a:endParaRPr>
          </a:p>
          <a:p>
            <a:pPr>
              <a:spcBef>
                <a:spcPts val="1500"/>
              </a:spcBef>
              <a:spcAft>
                <a:spcPts val="1500"/>
              </a:spcAft>
            </a:pPr>
            <a:endParaRPr lang="pt-BR" sz="24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2400"/>
              </a:spcAft>
            </a:pPr>
            <a:r>
              <a:rPr lang="pt-PT" sz="2400" dirty="0" smtClean="0">
                <a:latin typeface="Calibri"/>
                <a:ea typeface="Calibri"/>
                <a:cs typeface="Times New Roman"/>
              </a:rPr>
              <a:t>“a </a:t>
            </a:r>
            <a:r>
              <a:rPr lang="pt-PT" sz="2400" dirty="0">
                <a:latin typeface="Calibri"/>
                <a:ea typeface="Calibri"/>
                <a:cs typeface="Times New Roman"/>
              </a:rPr>
              <a:t>reunião das 2 figuras </a:t>
            </a:r>
            <a:r>
              <a:rPr lang="pt-PT" sz="2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pt-PT" sz="2400" dirty="0">
                <a:latin typeface="Calibri"/>
                <a:ea typeface="Calibri"/>
                <a:cs typeface="Times New Roman"/>
              </a:rPr>
              <a:t>implica não apenas a igual dignidade de ambas, mas também que </a:t>
            </a:r>
            <a:r>
              <a:rPr lang="pt-PT" sz="2400" b="1" dirty="0">
                <a:latin typeface="Calibri"/>
                <a:ea typeface="Calibri"/>
                <a:cs typeface="Times New Roman"/>
              </a:rPr>
              <a:t>a interpretação </a:t>
            </a:r>
            <a:r>
              <a:rPr lang="pt-PT" sz="2400" b="1" dirty="0" smtClean="0">
                <a:latin typeface="Calibri"/>
                <a:ea typeface="Calibri"/>
                <a:cs typeface="Times New Roman"/>
              </a:rPr>
              <a:t>não </a:t>
            </a:r>
            <a:r>
              <a:rPr lang="pt-PT" sz="2400" b="1" dirty="0">
                <a:latin typeface="Calibri"/>
                <a:ea typeface="Calibri"/>
                <a:cs typeface="Times New Roman"/>
              </a:rPr>
              <a:t>pode ser extraída isoladamente</a:t>
            </a:r>
            <a:r>
              <a:rPr lang="pt-PT" sz="2400" b="1" dirty="0" smtClean="0">
                <a:latin typeface="Calibri"/>
                <a:ea typeface="Calibri"/>
                <a:cs typeface="Times New Roman"/>
              </a:rPr>
              <a:t>.</a:t>
            </a:r>
            <a:r>
              <a:rPr lang="pt-PT" sz="2400" dirty="0" smtClean="0">
                <a:latin typeface="Calibri"/>
                <a:ea typeface="Calibri"/>
                <a:cs typeface="Times New Roman"/>
              </a:rPr>
              <a:t>   Nesse </a:t>
            </a:r>
            <a:r>
              <a:rPr lang="pt-PT" sz="2400" dirty="0">
                <a:latin typeface="Calibri"/>
                <a:ea typeface="Calibri"/>
                <a:cs typeface="Times New Roman"/>
              </a:rPr>
              <a:t>sentido, aquela </a:t>
            </a:r>
            <a:r>
              <a:rPr lang="pt-PT" sz="2400" u="sng" dirty="0">
                <a:latin typeface="Calibri"/>
                <a:ea typeface="Calibri"/>
                <a:cs typeface="Times New Roman"/>
              </a:rPr>
              <a:t>liberdade só é exercida legitimamente se der ao trabalho seu devido valor</a:t>
            </a:r>
            <a:r>
              <a:rPr lang="pt-PT" sz="2400" dirty="0">
                <a:latin typeface="Calibri"/>
                <a:ea typeface="Calibri"/>
                <a:cs typeface="Times New Roman"/>
              </a:rPr>
              <a:t>” </a:t>
            </a:r>
            <a:endParaRPr lang="pt-PT" sz="24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2400"/>
              </a:spcAft>
            </a:pPr>
            <a:r>
              <a:rPr lang="pt-PT" sz="2000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BARROSO</a:t>
            </a:r>
            <a:r>
              <a:rPr lang="pt-PT" sz="2000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, Luís </a:t>
            </a:r>
            <a:r>
              <a:rPr lang="pt-PT" sz="2000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R., </a:t>
            </a:r>
            <a:r>
              <a:rPr lang="pt-PT" sz="2000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BARCELLOS, Ana </a:t>
            </a:r>
            <a:r>
              <a:rPr lang="pt-PT" sz="2000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P. </a:t>
            </a:r>
            <a:r>
              <a:rPr lang="pt-PT" sz="2000" i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Os valores sociais da livre-iniciativa</a:t>
            </a:r>
            <a:r>
              <a:rPr lang="pt-PT" sz="2000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. </a:t>
            </a:r>
            <a:endParaRPr lang="pt-BR" sz="20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13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0875" y="627796"/>
            <a:ext cx="79429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Edgar </a:t>
            </a:r>
            <a:r>
              <a:rPr lang="pt-BR" dirty="0" err="1"/>
              <a:t>Morin</a:t>
            </a:r>
            <a:r>
              <a:rPr lang="pt-BR" dirty="0"/>
              <a:t> </a:t>
            </a:r>
            <a:r>
              <a:rPr lang="pt-BR" dirty="0" smtClean="0"/>
              <a:t> = </a:t>
            </a:r>
            <a:r>
              <a:rPr lang="pt-BR" dirty="0" err="1" smtClean="0"/>
              <a:t>hiperespecialização</a:t>
            </a:r>
            <a:r>
              <a:rPr lang="pt-BR" dirty="0" smtClean="0"/>
              <a:t>  x  visão panorâmica 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sz="2000" b="1" dirty="0" smtClean="0"/>
              <a:t>Promessas anunciadas:</a:t>
            </a:r>
          </a:p>
          <a:p>
            <a:endParaRPr lang="pt-BR" sz="2000" b="1" dirty="0"/>
          </a:p>
          <a:p>
            <a:r>
              <a:rPr lang="pt-BR" sz="2000" b="1" i="1" dirty="0">
                <a:solidFill>
                  <a:srgbClr val="FFFF00"/>
                </a:solidFill>
              </a:rPr>
              <a:t>m</a:t>
            </a:r>
            <a:r>
              <a:rPr lang="pt-BR" sz="2000" b="1" i="1" dirty="0" smtClean="0">
                <a:solidFill>
                  <a:srgbClr val="FFFF00"/>
                </a:solidFill>
              </a:rPr>
              <a:t>odernizar e criar emprego</a:t>
            </a:r>
            <a:endParaRPr lang="pt-BR" sz="2000" b="1" i="1" dirty="0">
              <a:solidFill>
                <a:srgbClr val="FFFF00"/>
              </a:solidFill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sz="1600" dirty="0" smtClean="0"/>
              <a:t>Desemprego hoje: 11,3 Milhões</a:t>
            </a:r>
          </a:p>
          <a:p>
            <a:pPr marL="285750" indent="-285750">
              <a:buFontTx/>
              <a:buChar char="-"/>
            </a:pPr>
            <a:r>
              <a:rPr lang="pt-BR" sz="1600" dirty="0" smtClean="0"/>
              <a:t>Rendimento médio: R$ 2.569,00</a:t>
            </a:r>
          </a:p>
          <a:p>
            <a:pPr marL="285750" indent="-285750">
              <a:buFontTx/>
              <a:buChar char="-"/>
            </a:pPr>
            <a:endParaRPr lang="pt-BR" sz="1600" dirty="0" smtClean="0"/>
          </a:p>
          <a:p>
            <a:pPr marL="285750" indent="-285750">
              <a:buFontTx/>
              <a:buChar char="-"/>
            </a:pPr>
            <a:r>
              <a:rPr lang="pt-BR" sz="1600" dirty="0" smtClean="0"/>
              <a:t>CT </a:t>
            </a:r>
            <a:r>
              <a:rPr lang="pt-BR" sz="1600" dirty="0"/>
              <a:t>intermitente (</a:t>
            </a:r>
            <a:r>
              <a:rPr lang="pt-BR" sz="1600" dirty="0" smtClean="0"/>
              <a:t>bolha)</a:t>
            </a:r>
          </a:p>
          <a:p>
            <a:pPr marL="285750" indent="-285750">
              <a:buFontTx/>
              <a:buChar char="-"/>
            </a:pPr>
            <a:endParaRPr lang="pt-BR" sz="1600" dirty="0"/>
          </a:p>
          <a:p>
            <a:pPr marL="285750" indent="-285750">
              <a:buFontTx/>
              <a:buChar char="-"/>
            </a:pPr>
            <a:endParaRPr lang="pt-BR" sz="1600" dirty="0"/>
          </a:p>
          <a:p>
            <a:pPr marL="285750" indent="-285750">
              <a:buFontTx/>
              <a:buChar char="-"/>
            </a:pPr>
            <a:r>
              <a:rPr lang="pt-BR" sz="2600" b="1" dirty="0"/>
              <a:t>O que é </a:t>
            </a:r>
            <a:r>
              <a:rPr lang="pt-BR" sz="2600" b="1" dirty="0" smtClean="0"/>
              <a:t>modernizar a relação de trabalho?</a:t>
            </a:r>
            <a:endParaRPr lang="pt-BR" sz="2600" b="1" dirty="0"/>
          </a:p>
          <a:p>
            <a:pPr marL="285750" indent="-285750">
              <a:buFontTx/>
              <a:buChar char="-"/>
            </a:pPr>
            <a:endParaRPr lang="pt-B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521" y="1718423"/>
            <a:ext cx="3004097" cy="40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164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3305" y="851338"/>
            <a:ext cx="833997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Reclamação constitucional</a:t>
            </a:r>
            <a:r>
              <a:rPr lang="pt-BR" sz="2800" dirty="0"/>
              <a:t> </a:t>
            </a:r>
            <a:r>
              <a:rPr lang="pt-BR" dirty="0" smtClean="0"/>
              <a:t>– </a:t>
            </a:r>
            <a:r>
              <a:rPr lang="pt-BR" sz="1600" dirty="0" smtClean="0"/>
              <a:t>EC 45/2004</a:t>
            </a:r>
            <a:endParaRPr lang="pt-BR" sz="1600" dirty="0"/>
          </a:p>
          <a:p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criado p/restaurar </a:t>
            </a:r>
            <a:r>
              <a:rPr lang="pt-BR" sz="2000" dirty="0"/>
              <a:t>a autoridade das </a:t>
            </a:r>
            <a:r>
              <a:rPr lang="pt-BR" sz="2000" dirty="0" err="1" smtClean="0"/>
              <a:t>Súm</a:t>
            </a:r>
            <a:r>
              <a:rPr lang="pt-BR" sz="2000" dirty="0" smtClean="0"/>
              <a:t>/vinculantes/STF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  <a:p>
            <a:pPr lvl="1"/>
            <a:r>
              <a:rPr lang="pt-BR" sz="1400" b="1" dirty="0" smtClean="0"/>
              <a:t>Art</a:t>
            </a:r>
            <a:r>
              <a:rPr lang="pt-BR" sz="1400" b="1" dirty="0"/>
              <a:t>. 103-A</a:t>
            </a:r>
            <a:r>
              <a:rPr lang="pt-BR" sz="1400" dirty="0"/>
              <a:t>: O STF poderá (...) aprovar súmula </a:t>
            </a:r>
            <a:r>
              <a:rPr lang="pt-BR" sz="1400" dirty="0" smtClean="0"/>
              <a:t>que </a:t>
            </a:r>
            <a:r>
              <a:rPr lang="pt-BR" sz="1400" dirty="0"/>
              <a:t>terá </a:t>
            </a:r>
            <a:r>
              <a:rPr lang="pt-BR" sz="1400" u="sng" dirty="0"/>
              <a:t>efeito vinculante</a:t>
            </a:r>
            <a:r>
              <a:rPr lang="pt-BR" sz="1400" dirty="0"/>
              <a:t> em relação aos demais órgãos do Poder Judiciário e à Adm. Pub </a:t>
            </a:r>
            <a:r>
              <a:rPr lang="pt-BR" sz="1400" dirty="0" smtClean="0"/>
              <a:t>. </a:t>
            </a:r>
            <a:endParaRPr lang="pt-BR" sz="1400" dirty="0"/>
          </a:p>
          <a:p>
            <a:pPr lvl="1"/>
            <a:endParaRPr lang="pt-BR" sz="1400" dirty="0" smtClean="0"/>
          </a:p>
          <a:p>
            <a:pPr lvl="1"/>
            <a:r>
              <a:rPr lang="pt-BR" sz="1400" b="1" dirty="0" smtClean="0"/>
              <a:t>§ </a:t>
            </a:r>
            <a:r>
              <a:rPr lang="pt-BR" sz="1400" b="1" dirty="0"/>
              <a:t>3º</a:t>
            </a:r>
            <a:r>
              <a:rPr lang="pt-BR" sz="1400" dirty="0"/>
              <a:t> Do ato administrativo ou </a:t>
            </a:r>
            <a:r>
              <a:rPr lang="pt-BR" sz="1400" u="sng" dirty="0"/>
              <a:t>decisão judicial que contrariar a súmula</a:t>
            </a:r>
            <a:r>
              <a:rPr lang="pt-BR" sz="1400" dirty="0"/>
              <a:t> </a:t>
            </a:r>
            <a:r>
              <a:rPr lang="pt-BR" sz="1400" dirty="0" smtClean="0"/>
              <a:t>... </a:t>
            </a:r>
            <a:r>
              <a:rPr lang="pt-BR" sz="1400" u="sng" dirty="0" smtClean="0"/>
              <a:t>caberá </a:t>
            </a:r>
            <a:r>
              <a:rPr lang="pt-BR" sz="1400" b="1" u="sng" dirty="0"/>
              <a:t>reclamação</a:t>
            </a:r>
            <a:r>
              <a:rPr lang="pt-BR" sz="1400" u="sng" dirty="0"/>
              <a:t> ao STF</a:t>
            </a:r>
            <a:r>
              <a:rPr lang="pt-BR" sz="1400" dirty="0"/>
              <a:t> que, julgando-a </a:t>
            </a:r>
            <a:r>
              <a:rPr lang="pt-BR" sz="1400" dirty="0" smtClean="0"/>
              <a:t>procedente cassará </a:t>
            </a:r>
            <a:r>
              <a:rPr lang="pt-BR" sz="1400" dirty="0"/>
              <a:t>a </a:t>
            </a:r>
            <a:r>
              <a:rPr lang="pt-BR" sz="1400" dirty="0" smtClean="0"/>
              <a:t>decisão </a:t>
            </a:r>
            <a:r>
              <a:rPr lang="pt-BR" sz="1400" dirty="0"/>
              <a:t>e determinará que outra seja </a:t>
            </a:r>
            <a:r>
              <a:rPr lang="pt-BR" sz="1400" dirty="0" smtClean="0"/>
              <a:t>proferida.“</a:t>
            </a:r>
          </a:p>
          <a:p>
            <a:pPr lvl="1"/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b="1" dirty="0" smtClean="0"/>
              <a:t>      </a:t>
            </a:r>
            <a:r>
              <a:rPr lang="pt-BR" sz="2200" b="1" dirty="0" smtClean="0"/>
              <a:t>Efeito </a:t>
            </a:r>
            <a:r>
              <a:rPr lang="pt-BR" sz="2200" b="1" dirty="0"/>
              <a:t>guarda-chuva</a:t>
            </a:r>
            <a:r>
              <a:rPr lang="pt-BR" sz="2200" b="1" dirty="0" smtClean="0"/>
              <a:t>:</a:t>
            </a:r>
          </a:p>
          <a:p>
            <a:endParaRPr lang="pt-BR" b="1" dirty="0"/>
          </a:p>
          <a:p>
            <a:r>
              <a:rPr lang="pt-BR" dirty="0" smtClean="0"/>
              <a:t>      Reclamações </a:t>
            </a:r>
            <a:r>
              <a:rPr lang="pt-BR" dirty="0"/>
              <a:t>pós-ADPF 324</a:t>
            </a:r>
          </a:p>
          <a:p>
            <a:endParaRPr lang="pt-BR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83" y="4557324"/>
            <a:ext cx="33528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071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0224" y="725201"/>
            <a:ext cx="848188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Reclamação n. </a:t>
            </a:r>
            <a:r>
              <a:rPr lang="pt-BR" sz="2400" b="1" dirty="0" smtClean="0"/>
              <a:t>44.427</a:t>
            </a:r>
            <a:r>
              <a:rPr lang="pt-BR" sz="2000" dirty="0" smtClean="0"/>
              <a:t>- </a:t>
            </a:r>
            <a:r>
              <a:rPr lang="pt-BR" sz="1900" dirty="0"/>
              <a:t>Min. Alexandre de Moraes </a:t>
            </a:r>
            <a:r>
              <a:rPr lang="pt-BR" sz="2000" dirty="0"/>
              <a:t>– </a:t>
            </a:r>
            <a:r>
              <a:rPr lang="pt-BR" dirty="0" err="1">
                <a:solidFill>
                  <a:schemeClr val="tx1">
                    <a:lumMod val="65000"/>
                  </a:schemeClr>
                </a:solidFill>
              </a:rPr>
              <a:t>Dje</a:t>
            </a:r>
            <a:r>
              <a:rPr lang="pt-BR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65000"/>
                  </a:schemeClr>
                </a:solidFill>
              </a:rPr>
              <a:t>11/1/21</a:t>
            </a:r>
          </a:p>
          <a:p>
            <a:endParaRPr lang="pt-BR" sz="2000" dirty="0"/>
          </a:p>
          <a:p>
            <a:r>
              <a:rPr lang="pt-BR" sz="2000" dirty="0" smtClean="0"/>
              <a:t>Agravo interno na Reclamação. Alegada ofensa à ADPF 324 </a:t>
            </a:r>
          </a:p>
          <a:p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“No caso, </a:t>
            </a:r>
            <a:r>
              <a:rPr lang="pt-BR" sz="2000" dirty="0"/>
              <a:t>não há que se falar em terceirização de serviços, uma vez que o </a:t>
            </a:r>
            <a:r>
              <a:rPr lang="pt-BR" sz="2000" u="sng" dirty="0"/>
              <a:t>juízo de origem reconheceu o vínculo empregatício </a:t>
            </a:r>
            <a:r>
              <a:rPr lang="pt-BR" sz="2000" dirty="0"/>
              <a:t>entre a beneficiária da decisão e o grupo </a:t>
            </a:r>
            <a:r>
              <a:rPr lang="pt-BR" sz="2000" dirty="0" smtClean="0"/>
              <a:t>econômico (Banco Itaú), </a:t>
            </a:r>
            <a:r>
              <a:rPr lang="pt-BR" sz="2000" dirty="0"/>
              <a:t>por reputar que a hipótese é de subordinação estrutural. Precedentes. 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Nessas </a:t>
            </a:r>
            <a:r>
              <a:rPr lang="pt-BR" sz="2000" dirty="0"/>
              <a:t>circunstâncias, em que não está presente o contexto específico da ADPF 324 e do RE 958252, </a:t>
            </a:r>
            <a:r>
              <a:rPr lang="pt-BR" sz="2000" b="1" u="sng" dirty="0"/>
              <a:t>não há estrita aderência </a:t>
            </a:r>
            <a:r>
              <a:rPr lang="pt-BR" sz="2000" u="sng" dirty="0"/>
              <a:t>(sendo) inviável a presente </a:t>
            </a:r>
            <a:r>
              <a:rPr lang="pt-BR" sz="2000" u="sng" dirty="0" smtClean="0"/>
              <a:t>Reclamação</a:t>
            </a:r>
            <a:r>
              <a:rPr lang="pt-BR" sz="2000" dirty="0"/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40553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9434" y="665951"/>
            <a:ext cx="900212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Reclamação n. 47.843</a:t>
            </a:r>
            <a:r>
              <a:rPr lang="pt-BR" sz="2800" dirty="0"/>
              <a:t>-AgR </a:t>
            </a:r>
            <a:r>
              <a:rPr lang="pt-BR" dirty="0"/>
              <a:t>– </a:t>
            </a:r>
            <a:endParaRPr lang="pt-BR" dirty="0" smtClean="0"/>
          </a:p>
          <a:p>
            <a:r>
              <a:rPr lang="pt-BR" dirty="0" smtClean="0"/>
              <a:t>Min</a:t>
            </a:r>
            <a:r>
              <a:rPr lang="pt-BR" dirty="0"/>
              <a:t>. Alexandre de Moraes – </a:t>
            </a:r>
            <a:r>
              <a:rPr lang="pt-BR" dirty="0" err="1"/>
              <a:t>Dje</a:t>
            </a:r>
            <a:r>
              <a:rPr lang="pt-BR" dirty="0"/>
              <a:t> </a:t>
            </a:r>
            <a:r>
              <a:rPr lang="pt-BR" dirty="0" smtClean="0"/>
              <a:t>06/4/</a:t>
            </a:r>
            <a:r>
              <a:rPr lang="pt-BR" b="1" dirty="0" smtClean="0"/>
              <a:t>2022</a:t>
            </a:r>
          </a:p>
          <a:p>
            <a:endParaRPr lang="pt-BR" dirty="0"/>
          </a:p>
          <a:p>
            <a:endParaRPr lang="pt-BR" dirty="0"/>
          </a:p>
          <a:p>
            <a:r>
              <a:rPr lang="pt-BR" sz="2000" dirty="0" smtClean="0"/>
              <a:t>A </a:t>
            </a:r>
            <a:r>
              <a:rPr lang="pt-BR" sz="2000" u="sng" dirty="0"/>
              <a:t>controvérsia</a:t>
            </a:r>
            <a:r>
              <a:rPr lang="pt-BR" sz="2000" dirty="0"/>
              <a:t>, nestes autos, é </a:t>
            </a:r>
            <a:r>
              <a:rPr lang="pt-BR" sz="2000" u="sng" dirty="0"/>
              <a:t>comum</a:t>
            </a:r>
            <a:r>
              <a:rPr lang="pt-BR" sz="2000" dirty="0"/>
              <a:t> tanto ao decidido no julgamento da ADPF 324, quanto ao objeto </a:t>
            </a:r>
            <a:r>
              <a:rPr lang="pt-BR" sz="2000" dirty="0" smtClean="0"/>
              <a:t>do </a:t>
            </a:r>
            <a:r>
              <a:rPr lang="pt-BR" sz="2000" dirty="0"/>
              <a:t>Tema </a:t>
            </a:r>
            <a:r>
              <a:rPr lang="pt-BR" sz="2000" dirty="0" smtClean="0"/>
              <a:t>725. Recurso provido.</a:t>
            </a:r>
          </a:p>
          <a:p>
            <a:endParaRPr lang="pt-BR" sz="2000" dirty="0"/>
          </a:p>
          <a:p>
            <a:endParaRPr lang="pt-BR" sz="2000" u="sng" dirty="0" smtClean="0"/>
          </a:p>
          <a:p>
            <a:r>
              <a:rPr lang="pt-BR" sz="2000" u="sng" dirty="0" smtClean="0">
                <a:solidFill>
                  <a:srgbClr val="FFC000"/>
                </a:solidFill>
              </a:rPr>
              <a:t>Da ementa constou</a:t>
            </a:r>
            <a:r>
              <a:rPr lang="pt-BR" sz="2000" dirty="0" smtClean="0">
                <a:solidFill>
                  <a:srgbClr val="FFC000"/>
                </a:solidFill>
              </a:rPr>
              <a:t>:</a:t>
            </a:r>
          </a:p>
          <a:p>
            <a:endParaRPr lang="pt-BR" sz="2000" dirty="0"/>
          </a:p>
          <a:p>
            <a:r>
              <a:rPr lang="pt-BR" sz="2000" dirty="0" smtClean="0"/>
              <a:t>(Ademais) a 1ª. Turma </a:t>
            </a:r>
            <a:r>
              <a:rPr lang="pt-BR" sz="2000" dirty="0"/>
              <a:t>já decidiu, em caso análogo, </a:t>
            </a:r>
            <a:r>
              <a:rPr lang="pt-BR" sz="2000" u="sng" dirty="0"/>
              <a:t>ser lícita a terceirização por “</a:t>
            </a:r>
            <a:r>
              <a:rPr lang="pt-BR" sz="2000" b="1" u="sng" dirty="0" err="1"/>
              <a:t>pejotização</a:t>
            </a:r>
            <a:r>
              <a:rPr lang="pt-BR" sz="2000" u="sng" dirty="0"/>
              <a:t>”</a:t>
            </a:r>
            <a:r>
              <a:rPr lang="pt-BR" sz="2000" dirty="0"/>
              <a:t>, não havendo falar em irregularidade na contratação de pessoa jurídica formada por profissionais liberais </a:t>
            </a:r>
            <a:r>
              <a:rPr lang="pt-BR" sz="2000" dirty="0" smtClean="0"/>
              <a:t>p/prestar </a:t>
            </a:r>
            <a:r>
              <a:rPr lang="pt-BR" sz="2000" dirty="0"/>
              <a:t>serviços terceirizados na atividade-fim da contratante</a:t>
            </a:r>
            <a:r>
              <a:rPr lang="pt-BR" dirty="0"/>
              <a:t> </a:t>
            </a:r>
            <a:r>
              <a:rPr lang="pt-BR" sz="1600" dirty="0"/>
              <a:t>(</a:t>
            </a:r>
            <a:r>
              <a:rPr lang="pt-BR" sz="1600" dirty="0" err="1"/>
              <a:t>Rcl</a:t>
            </a:r>
            <a:r>
              <a:rPr lang="pt-BR" sz="1600" dirty="0"/>
              <a:t> 39.351 </a:t>
            </a:r>
            <a:r>
              <a:rPr lang="pt-BR" sz="1600" dirty="0" err="1"/>
              <a:t>AgR</a:t>
            </a:r>
            <a:r>
              <a:rPr lang="pt-BR" sz="1600" dirty="0" smtClean="0"/>
              <a:t>;, </a:t>
            </a:r>
            <a:r>
              <a:rPr lang="pt-BR" sz="1600" dirty="0"/>
              <a:t>julgado em 11/5/2020)</a:t>
            </a:r>
            <a:endParaRPr lang="pt-BR" sz="16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4220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46377" y="835573"/>
            <a:ext cx="819806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u="sng" dirty="0"/>
              <a:t>Voto </a:t>
            </a:r>
            <a:r>
              <a:rPr lang="pt-BR" sz="2400" u="sng" dirty="0" smtClean="0"/>
              <a:t>Min</a:t>
            </a:r>
            <a:r>
              <a:rPr lang="pt-BR" sz="2400" u="sng" dirty="0"/>
              <a:t>. Rosa Weber</a:t>
            </a:r>
            <a:r>
              <a:rPr lang="pt-BR" sz="2400" dirty="0"/>
              <a:t>:    </a:t>
            </a:r>
            <a:r>
              <a:rPr lang="pt-BR" sz="2000" dirty="0">
                <a:solidFill>
                  <a:srgbClr val="FFC000"/>
                </a:solidFill>
              </a:rPr>
              <a:t>(terceirização x </a:t>
            </a:r>
            <a:r>
              <a:rPr lang="pt-BR" sz="2000" dirty="0" err="1">
                <a:solidFill>
                  <a:srgbClr val="FFC000"/>
                </a:solidFill>
              </a:rPr>
              <a:t>pejotização</a:t>
            </a:r>
            <a:r>
              <a:rPr lang="pt-BR" sz="2000" dirty="0" smtClean="0">
                <a:solidFill>
                  <a:srgbClr val="FFC000"/>
                </a:solidFill>
              </a:rPr>
              <a:t>)</a:t>
            </a:r>
          </a:p>
          <a:p>
            <a:endParaRPr lang="pt-BR" dirty="0">
              <a:solidFill>
                <a:srgbClr val="FFC000"/>
              </a:solidFill>
            </a:endParaRPr>
          </a:p>
          <a:p>
            <a:endParaRPr lang="pt-PT" dirty="0" smtClean="0"/>
          </a:p>
          <a:p>
            <a:r>
              <a:rPr lang="pt-PT" dirty="0" smtClean="0"/>
              <a:t>“</a:t>
            </a:r>
            <a:r>
              <a:rPr lang="pt-PT" dirty="0"/>
              <a:t>No Tema 725 e na ADPF 324 enfrentamos a licitude da terceirização, que </a:t>
            </a:r>
            <a:r>
              <a:rPr lang="pt-PT" u="sng" dirty="0"/>
              <a:t>pressupõe a contratação de uma empresa prestadora de serviços</a:t>
            </a:r>
            <a:r>
              <a:rPr lang="pt-PT" dirty="0"/>
              <a:t> que passe a executar ou a atividade-fim ou a atividade-meio da empresa. Em absoluto, é o caso. </a:t>
            </a:r>
            <a:endParaRPr lang="pt-PT" dirty="0" smtClean="0"/>
          </a:p>
          <a:p>
            <a:endParaRPr lang="pt-PT" dirty="0"/>
          </a:p>
          <a:p>
            <a:r>
              <a:rPr lang="pt-PT" dirty="0" smtClean="0"/>
              <a:t>Tenho </a:t>
            </a:r>
            <a:r>
              <a:rPr lang="pt-PT" dirty="0"/>
              <a:t>em mãos o agravo interposto em que o recorrente diz, com todas as letras: </a:t>
            </a:r>
            <a:r>
              <a:rPr lang="pt-PT" i="1" dirty="0"/>
              <a:t>o MPT ajuizou ACP contra o Instituto, objetivando a declaração da nulidade da </a:t>
            </a:r>
            <a:r>
              <a:rPr lang="pt-PT" i="1" u="sng" dirty="0"/>
              <a:t>contratação de médicos como autônomos ou por meio de </a:t>
            </a:r>
            <a:r>
              <a:rPr lang="pt-PT" i="1" u="sng" dirty="0" smtClean="0"/>
              <a:t>PJ</a:t>
            </a:r>
            <a:r>
              <a:rPr lang="pt-PT" i="1" dirty="0" smtClean="0"/>
              <a:t>, </a:t>
            </a:r>
            <a:r>
              <a:rPr lang="pt-PT" i="1" dirty="0"/>
              <a:t>chamada de </a:t>
            </a:r>
            <a:r>
              <a:rPr lang="pt-PT" b="1" i="1" dirty="0"/>
              <a:t>pejotização</a:t>
            </a:r>
            <a:r>
              <a:rPr lang="pt-PT" i="1" dirty="0"/>
              <a:t>, e a indenização por dano moral coletivo</a:t>
            </a:r>
            <a:r>
              <a:rPr lang="pt-PT" dirty="0"/>
              <a:t>.  </a:t>
            </a:r>
            <a:endParaRPr lang="pt-PT" dirty="0" smtClean="0"/>
          </a:p>
          <a:p>
            <a:endParaRPr lang="pt-PT" dirty="0"/>
          </a:p>
          <a:p>
            <a:r>
              <a:rPr lang="pt-PT" dirty="0" smtClean="0"/>
              <a:t>Com </a:t>
            </a:r>
            <a:r>
              <a:rPr lang="pt-PT" dirty="0"/>
              <a:t>todo o respeito, em sede de reclamação, </a:t>
            </a:r>
            <a:r>
              <a:rPr lang="pt-PT" u="sng" dirty="0"/>
              <a:t>não vejo como concluir pelo descumprimento dessas decisões do STF</a:t>
            </a:r>
            <a:r>
              <a:rPr lang="pt-PT" dirty="0"/>
              <a:t>. </a:t>
            </a:r>
            <a:r>
              <a:rPr lang="pt-PT" dirty="0" smtClean="0"/>
              <a:t>Mantenho </a:t>
            </a:r>
            <a:r>
              <a:rPr lang="pt-PT" dirty="0"/>
              <a:t>o voto”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703" y="3362374"/>
            <a:ext cx="2931775" cy="208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41180" y="1655379"/>
            <a:ext cx="899633" cy="127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4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82870" y="1213945"/>
            <a:ext cx="72994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u="sng" dirty="0"/>
              <a:t>Voto do Min. Barroso</a:t>
            </a:r>
            <a:r>
              <a:rPr lang="pt-BR" sz="2400" dirty="0" smtClean="0"/>
              <a:t>:</a:t>
            </a:r>
          </a:p>
          <a:p>
            <a:endParaRPr lang="pt-BR" dirty="0"/>
          </a:p>
          <a:p>
            <a:r>
              <a:rPr lang="pt-BR" sz="1900" dirty="0"/>
              <a:t>“Chamo a atenção para o fato de que nenhum dos médicos foi sequer ouvido. (...) </a:t>
            </a:r>
            <a:endParaRPr lang="pt-BR" sz="1900" dirty="0" smtClean="0"/>
          </a:p>
          <a:p>
            <a:endParaRPr lang="pt-BR" sz="1900" dirty="0"/>
          </a:p>
          <a:p>
            <a:r>
              <a:rPr lang="pt-BR" sz="1900" dirty="0" smtClean="0"/>
              <a:t>Aqui</a:t>
            </a:r>
            <a:r>
              <a:rPr lang="pt-BR" sz="1900" dirty="0"/>
              <a:t>, não acho que estejamos diante de uma questão de proteção de </a:t>
            </a:r>
            <a:r>
              <a:rPr lang="pt-BR" sz="1900" dirty="0" err="1"/>
              <a:t>dtos</a:t>
            </a:r>
            <a:r>
              <a:rPr lang="pt-BR" sz="1900" dirty="0"/>
              <a:t> trabalhistas propriamente, inclusive porque </a:t>
            </a:r>
            <a:r>
              <a:rPr lang="pt-BR" sz="1900" u="sng" dirty="0"/>
              <a:t>não estamos lidando com hipossuficientes que precisam ser substituídos ou representados pelo MPT</a:t>
            </a:r>
            <a:r>
              <a:rPr lang="pt-BR" sz="1900" dirty="0"/>
              <a:t>. </a:t>
            </a:r>
            <a:r>
              <a:rPr lang="pt-BR" sz="1900" dirty="0" smtClean="0"/>
              <a:t> </a:t>
            </a:r>
          </a:p>
          <a:p>
            <a:endParaRPr lang="pt-BR" sz="1900" dirty="0"/>
          </a:p>
          <a:p>
            <a:r>
              <a:rPr lang="pt-BR" sz="1900" dirty="0" smtClean="0"/>
              <a:t>Estamos </a:t>
            </a:r>
            <a:r>
              <a:rPr lang="pt-BR" sz="1900" dirty="0"/>
              <a:t>lidando com </a:t>
            </a:r>
            <a:r>
              <a:rPr lang="pt-BR" sz="1900" b="1" u="sng" dirty="0"/>
              <a:t>médicos</a:t>
            </a:r>
            <a:r>
              <a:rPr lang="pt-BR" sz="1900" dirty="0"/>
              <a:t> que, inclusive, e com muita frequência, têm diversos trabalhos e, portanto, não têm uma subordinação direta a um único empregador, a um único hospital ou a uma única empresa de saúde.”</a:t>
            </a:r>
          </a:p>
        </p:txBody>
      </p:sp>
    </p:spTree>
    <p:extLst>
      <p:ext uri="{BB962C8B-B14F-4D97-AF65-F5344CB8AC3E}">
        <p14:creationId xmlns:p14="http://schemas.microsoft.com/office/powerpoint/2010/main" val="428073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72510" y="441435"/>
            <a:ext cx="789852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Minha posição:</a:t>
            </a:r>
          </a:p>
          <a:p>
            <a:endParaRPr lang="pt-BR" dirty="0"/>
          </a:p>
          <a:p>
            <a:r>
              <a:rPr lang="pt-BR" dirty="0" smtClean="0"/>
              <a:t>Não se pode confundir: </a:t>
            </a:r>
            <a:r>
              <a:rPr lang="pt-BR" i="1" u="sng" dirty="0" smtClean="0"/>
              <a:t>hipossuficiência econômica</a:t>
            </a:r>
            <a:r>
              <a:rPr lang="pt-BR" dirty="0" smtClean="0"/>
              <a:t> com </a:t>
            </a:r>
          </a:p>
          <a:p>
            <a:r>
              <a:rPr lang="pt-BR" i="1" dirty="0"/>
              <a:t> </a:t>
            </a:r>
            <a:r>
              <a:rPr lang="pt-BR" i="1" dirty="0" smtClean="0"/>
              <a:t>                                          </a:t>
            </a:r>
            <a:r>
              <a:rPr lang="pt-BR" i="1" u="sng" dirty="0" smtClean="0"/>
              <a:t>vulnerabilidade contratual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err="1" smtClean="0">
                <a:solidFill>
                  <a:srgbClr val="FFFF00"/>
                </a:solidFill>
              </a:rPr>
              <a:t>Supiot</a:t>
            </a:r>
            <a:r>
              <a:rPr lang="pt-BR" dirty="0" smtClean="0"/>
              <a:t>:  </a:t>
            </a:r>
            <a:r>
              <a:rPr lang="pt-BR" dirty="0"/>
              <a:t>“No </a:t>
            </a:r>
            <a:r>
              <a:rPr lang="pt-BR" dirty="0" smtClean="0"/>
              <a:t>Contrato Civil</a:t>
            </a:r>
            <a:r>
              <a:rPr lang="pt-BR" dirty="0"/>
              <a:t>, a vontade compromete-se; </a:t>
            </a:r>
            <a:r>
              <a:rPr lang="pt-BR" dirty="0" smtClean="0"/>
              <a:t>                            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no CT, </a:t>
            </a:r>
            <a:r>
              <a:rPr lang="pt-BR" dirty="0"/>
              <a:t>submete-se.”              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/>
              <a:t>- </a:t>
            </a:r>
            <a:r>
              <a:rPr lang="pt-BR" dirty="0" err="1" smtClean="0"/>
              <a:t>Arts</a:t>
            </a:r>
            <a:r>
              <a:rPr lang="pt-BR" dirty="0"/>
              <a:t>: 3º e 9º da </a:t>
            </a:r>
            <a:r>
              <a:rPr lang="pt-BR" dirty="0" smtClean="0"/>
              <a:t>CLT não foram revogados!</a:t>
            </a:r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- Primazia da realidade e autonomia dos microssistemas (</a:t>
            </a:r>
            <a:r>
              <a:rPr lang="pt-BR" dirty="0" err="1" smtClean="0"/>
              <a:t>Litala</a:t>
            </a:r>
            <a:r>
              <a:rPr lang="pt-BR" dirty="0" smtClean="0"/>
              <a:t>)</a:t>
            </a:r>
            <a:endParaRPr lang="pt-BR" dirty="0"/>
          </a:p>
          <a:p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Ademais</a:t>
            </a:r>
            <a:r>
              <a:rPr lang="pt-BR" dirty="0"/>
              <a:t>, a </a:t>
            </a:r>
            <a:r>
              <a:rPr lang="pt-BR" dirty="0" smtClean="0"/>
              <a:t>Reforma regulou o HIPERSUFICIENTE?                               </a:t>
            </a:r>
            <a:r>
              <a:rPr lang="pt-BR" sz="1600" dirty="0" smtClean="0">
                <a:solidFill>
                  <a:srgbClr val="FFC000"/>
                </a:solidFill>
              </a:rPr>
              <a:t>(art</a:t>
            </a:r>
            <a:r>
              <a:rPr lang="pt-BR" sz="1600" dirty="0">
                <a:solidFill>
                  <a:srgbClr val="FFC000"/>
                </a:solidFill>
              </a:rPr>
              <a:t>. 444, </a:t>
            </a:r>
            <a:r>
              <a:rPr lang="pt-BR" sz="1600" dirty="0" err="1">
                <a:solidFill>
                  <a:srgbClr val="FFC000"/>
                </a:solidFill>
              </a:rPr>
              <a:t>pg</a:t>
            </a:r>
            <a:r>
              <a:rPr lang="pt-BR" sz="1600" dirty="0">
                <a:solidFill>
                  <a:srgbClr val="FFC000"/>
                </a:solidFill>
              </a:rPr>
              <a:t> único: diploma + dobra/teto/INSS: </a:t>
            </a:r>
            <a:r>
              <a:rPr lang="pt-BR" sz="1600" u="sng" dirty="0">
                <a:solidFill>
                  <a:srgbClr val="FFC000"/>
                </a:solidFill>
              </a:rPr>
              <a:t>R$ 14.174,44</a:t>
            </a:r>
            <a:r>
              <a:rPr lang="pt-BR" sz="1600" dirty="0" smtClean="0">
                <a:solidFill>
                  <a:srgbClr val="FFC000"/>
                </a:solidFill>
              </a:rPr>
              <a:t>):</a:t>
            </a:r>
          </a:p>
          <a:p>
            <a:endParaRPr lang="pt-BR" dirty="0"/>
          </a:p>
          <a:p>
            <a:r>
              <a:rPr lang="pt-BR" dirty="0"/>
              <a:t>- Vínculo +  livre estipulação para:</a:t>
            </a:r>
          </a:p>
          <a:p>
            <a:pPr lvl="1"/>
            <a:r>
              <a:rPr lang="pt-BR" sz="1700" dirty="0">
                <a:solidFill>
                  <a:srgbClr val="FFC000"/>
                </a:solidFill>
              </a:rPr>
              <a:t>Jornada e Intervalos; Compensação; </a:t>
            </a:r>
            <a:r>
              <a:rPr lang="pt-BR" sz="1700" dirty="0" err="1">
                <a:solidFill>
                  <a:srgbClr val="FFC000"/>
                </a:solidFill>
              </a:rPr>
              <a:t>Teletrabalho</a:t>
            </a:r>
            <a:r>
              <a:rPr lang="pt-BR" sz="1700" dirty="0">
                <a:solidFill>
                  <a:srgbClr val="FFC000"/>
                </a:solidFill>
              </a:rPr>
              <a:t>; </a:t>
            </a:r>
            <a:r>
              <a:rPr lang="pt-BR" sz="1700" dirty="0" smtClean="0">
                <a:solidFill>
                  <a:srgbClr val="FFC000"/>
                </a:solidFill>
              </a:rPr>
              <a:t>Regulamentos e PLR</a:t>
            </a:r>
            <a:r>
              <a:rPr lang="pt-BR" sz="1700" dirty="0">
                <a:solidFill>
                  <a:srgbClr val="FFC000"/>
                </a:solidFill>
              </a:rPr>
              <a:t>; Adicionais de produtividade e insalubridade - art. 611-A, CLT </a:t>
            </a:r>
          </a:p>
        </p:txBody>
      </p:sp>
    </p:spTree>
    <p:extLst>
      <p:ext uri="{BB962C8B-B14F-4D97-AF65-F5344CB8AC3E}">
        <p14:creationId xmlns:p14="http://schemas.microsoft.com/office/powerpoint/2010/main" val="11156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8366" y="405925"/>
            <a:ext cx="925436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sz="2800" b="1" dirty="0" smtClean="0"/>
              <a:t>ADC </a:t>
            </a:r>
            <a:r>
              <a:rPr lang="pt-BR" sz="2800" b="1" dirty="0"/>
              <a:t>48 - Motorista autônomo </a:t>
            </a:r>
            <a:r>
              <a:rPr lang="pt-BR" dirty="0"/>
              <a:t>- Lei 11.442/2007 – </a:t>
            </a:r>
            <a:endParaRPr lang="pt-BR" dirty="0" smtClean="0"/>
          </a:p>
          <a:p>
            <a:r>
              <a:rPr lang="pt-BR" dirty="0" smtClean="0"/>
              <a:t>Sessão</a:t>
            </a:r>
            <a:r>
              <a:rPr lang="pt-BR" dirty="0"/>
              <a:t>: </a:t>
            </a:r>
            <a:r>
              <a:rPr lang="pt-BR" dirty="0" smtClean="0"/>
              <a:t>14/4/2020 </a:t>
            </a:r>
            <a:r>
              <a:rPr lang="pt-BR" dirty="0"/>
              <a:t>– Rel. Barroso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Ação </a:t>
            </a:r>
            <a:r>
              <a:rPr lang="pt-BR" dirty="0"/>
              <a:t>Declaratória de Constitucionalidade n. 48, o Plenário </a:t>
            </a:r>
            <a:r>
              <a:rPr lang="pt-BR" dirty="0" smtClean="0"/>
              <a:t>fixou a </a:t>
            </a:r>
            <a:r>
              <a:rPr lang="pt-BR" dirty="0"/>
              <a:t>seguinte TESE:</a:t>
            </a:r>
          </a:p>
          <a:p>
            <a:endParaRPr lang="pt-BR" dirty="0"/>
          </a:p>
          <a:p>
            <a:pPr lvl="1"/>
            <a:r>
              <a:rPr lang="pt-BR" dirty="0" smtClean="0"/>
              <a:t>“</a:t>
            </a:r>
            <a:r>
              <a:rPr lang="pt-BR" dirty="0"/>
              <a:t>Uma vez preenchidos os requisitos dispostos na Lei nº 11.442/2007, estará configurada a relação comercial de natureza civil e afastada a configuração de vínculo trabalhista</a:t>
            </a:r>
            <a:r>
              <a:rPr lang="pt-BR" dirty="0" smtClean="0"/>
              <a:t>”</a:t>
            </a:r>
            <a:endParaRPr lang="pt-BR" dirty="0"/>
          </a:p>
          <a:p>
            <a:endParaRPr lang="pt-BR" dirty="0"/>
          </a:p>
          <a:p>
            <a:endParaRPr lang="pt-BR" u="sng" dirty="0" smtClean="0"/>
          </a:p>
          <a:p>
            <a:r>
              <a:rPr lang="pt-BR" dirty="0" smtClean="0">
                <a:solidFill>
                  <a:srgbClr val="FFFF00"/>
                </a:solidFill>
              </a:rPr>
              <a:t>VOTO DIVERGENTE - </a:t>
            </a:r>
            <a:r>
              <a:rPr lang="pt-BR" dirty="0">
                <a:solidFill>
                  <a:srgbClr val="FFFF00"/>
                </a:solidFill>
              </a:rPr>
              <a:t>FACHIN: 		</a:t>
            </a:r>
            <a:r>
              <a:rPr lang="pt-BR" dirty="0"/>
              <a:t>                			                                </a:t>
            </a:r>
            <a:endParaRPr lang="pt-BR" dirty="0" smtClean="0"/>
          </a:p>
          <a:p>
            <a:endParaRPr lang="pt-BR" dirty="0"/>
          </a:p>
          <a:p>
            <a:pPr lvl="1"/>
            <a:r>
              <a:rPr lang="pt-BR" dirty="0" smtClean="0"/>
              <a:t>Ora</a:t>
            </a:r>
            <a:r>
              <a:rPr lang="pt-BR" dirty="0"/>
              <a:t>, </a:t>
            </a:r>
            <a:r>
              <a:rPr lang="pt-BR" u="sng" dirty="0" smtClean="0"/>
              <a:t>presentes </a:t>
            </a:r>
            <a:r>
              <a:rPr lang="pt-BR" u="sng" dirty="0"/>
              <a:t>os elementos próprios de uma relação de emprego, esta assim deve ser considerada</a:t>
            </a:r>
            <a:r>
              <a:rPr lang="pt-BR" dirty="0"/>
              <a:t>, incidindo sobre tal todas as consequências do regime </a:t>
            </a:r>
            <a:r>
              <a:rPr lang="pt-BR" dirty="0" smtClean="0"/>
              <a:t>laboral.  </a:t>
            </a:r>
            <a:r>
              <a:rPr lang="pt-BR" dirty="0"/>
              <a:t>Se, por outro lado, não estiverem presentes tais elementos, </a:t>
            </a:r>
            <a:r>
              <a:rPr lang="pt-BR" u="sng" dirty="0"/>
              <a:t>será a própria jurisdição especializada que definirá</a:t>
            </a:r>
            <a:r>
              <a:rPr lang="pt-BR" dirty="0"/>
              <a:t> os parâmetros jurídicos, encaminhando o processo para a jurisdição competente. (...)É como voto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2342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0109" y="484543"/>
            <a:ext cx="67108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ESCLARECIMENTO DO </a:t>
            </a: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Ministro BARROSO </a:t>
            </a:r>
            <a:r>
              <a:rPr lang="pt-B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pt-BR" dirty="0"/>
              <a:t>					                  </a:t>
            </a:r>
            <a:endParaRPr lang="pt-BR" dirty="0" smtClean="0"/>
          </a:p>
          <a:p>
            <a:r>
              <a:rPr lang="pt-BR" dirty="0" smtClean="0"/>
              <a:t>“</a:t>
            </a:r>
            <a:r>
              <a:rPr lang="pt-BR" dirty="0"/>
              <a:t>Presidente, apenas gostaria de fazer um breve comentário.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 </a:t>
            </a:r>
            <a:r>
              <a:rPr lang="pt-BR" u="sng" dirty="0"/>
              <a:t>Min. </a:t>
            </a:r>
            <a:r>
              <a:rPr lang="pt-BR" u="sng" dirty="0" err="1"/>
              <a:t>Fachin</a:t>
            </a:r>
            <a:r>
              <a:rPr lang="pt-BR" u="sng" dirty="0"/>
              <a:t> e eu </a:t>
            </a:r>
            <a:r>
              <a:rPr lang="pt-BR" b="1" u="sng" dirty="0"/>
              <a:t>não</a:t>
            </a:r>
            <a:r>
              <a:rPr lang="pt-BR" u="sng" dirty="0"/>
              <a:t> temos uma divergência de substância</a:t>
            </a:r>
            <a:r>
              <a:rPr lang="pt-BR" dirty="0"/>
              <a:t>, porque a Lei trata do transportador autônomo de carga, que é o proprietário (ou arrendatário) do caminhão é diferente do transportador de carga empregado, que dirige o caminhão do dono da carga. </a:t>
            </a:r>
            <a:endParaRPr lang="pt-BR" dirty="0" smtClean="0"/>
          </a:p>
          <a:p>
            <a:endParaRPr lang="pt-BR" u="sng" dirty="0"/>
          </a:p>
          <a:p>
            <a:r>
              <a:rPr lang="pt-BR" u="sng" dirty="0" smtClean="0"/>
              <a:t>Neste </a:t>
            </a:r>
            <a:r>
              <a:rPr lang="pt-BR" u="sng" dirty="0"/>
              <a:t>caso, </a:t>
            </a:r>
            <a:r>
              <a:rPr lang="pt-BR" b="1" u="sng" dirty="0"/>
              <a:t>se estiverem presentes os elementos do vínculo trabalhista, não incide a Lei</a:t>
            </a:r>
            <a:r>
              <a:rPr lang="pt-BR" b="1" dirty="0"/>
              <a:t> </a:t>
            </a:r>
            <a:r>
              <a:rPr lang="pt-BR" dirty="0"/>
              <a:t>(11.442</a:t>
            </a:r>
            <a:r>
              <a:rPr lang="pt-BR" dirty="0" smtClean="0"/>
              <a:t>)”. </a:t>
            </a: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9" y="4562036"/>
            <a:ext cx="4239885" cy="207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3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77904" y="920395"/>
            <a:ext cx="87814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RECLAMAÇÃO 43544 </a:t>
            </a:r>
            <a:r>
              <a:rPr lang="pt-BR" dirty="0"/>
              <a:t>– </a:t>
            </a:r>
            <a:r>
              <a:rPr lang="pt-BR" dirty="0" err="1" smtClean="0"/>
              <a:t>julg</a:t>
            </a:r>
            <a:r>
              <a:rPr lang="pt-BR" dirty="0" smtClean="0"/>
              <a:t>: </a:t>
            </a:r>
            <a:r>
              <a:rPr lang="pt-BR" dirty="0"/>
              <a:t>29/9/2020 – Min. Rosa Weber</a:t>
            </a:r>
          </a:p>
          <a:p>
            <a:endParaRPr lang="pt-BR" sz="2800" dirty="0"/>
          </a:p>
          <a:p>
            <a:r>
              <a:rPr lang="pt-BR" dirty="0" smtClean="0"/>
              <a:t>Prosseguimento de RT após ADC 48.  </a:t>
            </a:r>
          </a:p>
          <a:p>
            <a:r>
              <a:rPr lang="pt-BR" u="sng" dirty="0" smtClean="0"/>
              <a:t>Ausência de estrita aderência</a:t>
            </a:r>
            <a:r>
              <a:rPr lang="pt-BR" dirty="0" smtClean="0"/>
              <a:t>.  </a:t>
            </a:r>
          </a:p>
          <a:p>
            <a:endParaRPr lang="pt-BR" sz="3600" dirty="0"/>
          </a:p>
          <a:p>
            <a:r>
              <a:rPr lang="pt-BR" dirty="0" smtClean="0"/>
              <a:t>“No caso, </a:t>
            </a:r>
            <a:r>
              <a:rPr lang="pt-BR" dirty="0"/>
              <a:t>não há sequer prova inequívoca de que o autor possuía inscrição na condição de Transportador Autônomo de </a:t>
            </a:r>
            <a:r>
              <a:rPr lang="pt-BR" dirty="0" smtClean="0"/>
              <a:t>Cargas. </a:t>
            </a:r>
            <a:r>
              <a:rPr lang="pt-BR" dirty="0"/>
              <a:t>Não há como afastar, </a:t>
            </a:r>
            <a:r>
              <a:rPr lang="pt-BR" dirty="0" smtClean="0"/>
              <a:t>a </a:t>
            </a:r>
            <a:r>
              <a:rPr lang="pt-BR" dirty="0"/>
              <a:t>competência dessa Especializada </a:t>
            </a:r>
            <a:r>
              <a:rPr lang="pt-BR" dirty="0" smtClean="0"/>
              <a:t>p/julgamento </a:t>
            </a:r>
            <a:r>
              <a:rPr lang="pt-BR" dirty="0"/>
              <a:t>do feito, </a:t>
            </a:r>
            <a:r>
              <a:rPr lang="pt-BR" dirty="0" err="1" smtClean="0"/>
              <a:t>cf</a:t>
            </a:r>
            <a:r>
              <a:rPr lang="pt-BR" dirty="0" smtClean="0"/>
              <a:t>  </a:t>
            </a:r>
            <a:r>
              <a:rPr lang="pt-BR" dirty="0"/>
              <a:t>art. 114, I, </a:t>
            </a:r>
            <a:r>
              <a:rPr lang="pt-BR" dirty="0" smtClean="0"/>
              <a:t>CF</a:t>
            </a:r>
            <a:r>
              <a:rPr lang="pt-BR" dirty="0"/>
              <a:t>. </a:t>
            </a:r>
            <a:r>
              <a:rPr lang="pt-BR" dirty="0" smtClean="0"/>
              <a:t> </a:t>
            </a:r>
            <a:endParaRPr lang="pt-BR" dirty="0"/>
          </a:p>
          <a:p>
            <a:endParaRPr lang="pt-BR" dirty="0"/>
          </a:p>
          <a:p>
            <a:r>
              <a:rPr lang="pt-BR" dirty="0"/>
              <a:t>Ademais, a declaração de </a:t>
            </a:r>
            <a:r>
              <a:rPr lang="pt-BR" dirty="0" err="1" smtClean="0"/>
              <a:t>constituc</a:t>
            </a:r>
            <a:r>
              <a:rPr lang="pt-BR" dirty="0" smtClean="0"/>
              <a:t>. da Lei </a:t>
            </a:r>
            <a:r>
              <a:rPr lang="pt-BR" dirty="0"/>
              <a:t>11.442/2007 </a:t>
            </a:r>
            <a:r>
              <a:rPr lang="pt-BR" b="1" dirty="0"/>
              <a:t>não</a:t>
            </a:r>
            <a:r>
              <a:rPr lang="pt-BR" dirty="0"/>
              <a:t> implica presunção de autonomia na prestação dos serviços.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(...) </a:t>
            </a:r>
            <a:r>
              <a:rPr lang="pt-BR" dirty="0"/>
              <a:t>Consoante </a:t>
            </a:r>
            <a:r>
              <a:rPr lang="pt-BR" dirty="0" smtClean="0"/>
              <a:t>elucidado </a:t>
            </a:r>
            <a:r>
              <a:rPr lang="pt-BR" dirty="0"/>
              <a:t>pelo </a:t>
            </a:r>
            <a:r>
              <a:rPr lang="pt-BR" dirty="0" smtClean="0"/>
              <a:t>relator </a:t>
            </a:r>
            <a:r>
              <a:rPr lang="pt-BR" dirty="0"/>
              <a:t>da ação, Min. Barroso, no voto condutor do acórdão, </a:t>
            </a:r>
            <a:r>
              <a:rPr lang="pt-BR" dirty="0" smtClean="0"/>
              <a:t>“</a:t>
            </a:r>
            <a:r>
              <a:rPr lang="pt-BR" b="1" i="1" dirty="0"/>
              <a:t>se estiverem presentes os elementos do vínculo trabalhista, não incide a </a:t>
            </a:r>
            <a:r>
              <a:rPr lang="pt-BR" b="1" i="1" dirty="0" smtClean="0"/>
              <a:t>Le</a:t>
            </a:r>
            <a:r>
              <a:rPr lang="pt-BR" dirty="0" smtClean="0"/>
              <a:t>i. </a:t>
            </a:r>
            <a:r>
              <a:rPr lang="pt-BR" dirty="0"/>
              <a:t>Nego seguimento à reclamação. </a:t>
            </a:r>
            <a:r>
              <a:rPr lang="pt-BR" dirty="0" smtClean="0"/>
              <a:t>“</a:t>
            </a:r>
            <a:endParaRPr lang="pt-BR" dirty="0"/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016" y="967693"/>
            <a:ext cx="1623794" cy="229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20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51794" y="346830"/>
            <a:ext cx="788275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Restrição no exame das normas coletivas: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Art</a:t>
            </a:r>
            <a:r>
              <a:rPr lang="pt-BR" dirty="0"/>
              <a:t>. 611-A: § 1º + art. 8º, § 3º: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No </a:t>
            </a:r>
            <a:r>
              <a:rPr lang="pt-BR" dirty="0"/>
              <a:t>exame de CCT ou ACT, a JT </a:t>
            </a:r>
            <a:r>
              <a:rPr lang="pt-BR" i="1" dirty="0"/>
              <a:t>analisará </a:t>
            </a:r>
            <a:r>
              <a:rPr lang="pt-BR" b="1" i="1" u="sng" dirty="0"/>
              <a:t>exclusivamente</a:t>
            </a:r>
            <a:r>
              <a:rPr lang="pt-BR" b="1" i="1" dirty="0"/>
              <a:t> </a:t>
            </a:r>
            <a:r>
              <a:rPr lang="pt-BR" i="1" dirty="0"/>
              <a:t>a </a:t>
            </a:r>
            <a:r>
              <a:rPr lang="pt-BR" i="1" dirty="0" smtClean="0"/>
              <a:t>conformidade </a:t>
            </a:r>
            <a:r>
              <a:rPr lang="pt-BR" i="1" dirty="0"/>
              <a:t>dos elementos essenciais do negócio jurídico </a:t>
            </a:r>
            <a:r>
              <a:rPr lang="pt-BR" i="1" dirty="0" smtClean="0"/>
              <a:t>                 (</a:t>
            </a:r>
            <a:r>
              <a:rPr lang="pt-BR" dirty="0" smtClean="0"/>
              <a:t>art</a:t>
            </a:r>
            <a:r>
              <a:rPr lang="pt-BR" dirty="0"/>
              <a:t>. 104 do CC), e balizará sua atuação pelo </a:t>
            </a:r>
            <a:r>
              <a:rPr lang="pt-BR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princípio da intervenção mínima</a:t>
            </a:r>
            <a:r>
              <a:rPr lang="pt-BR" dirty="0"/>
              <a:t> na autonomia da vontade coletiva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*</a:t>
            </a:r>
            <a:r>
              <a:rPr lang="pt-BR" sz="1600" dirty="0"/>
              <a:t>ilicitude do objeto </a:t>
            </a:r>
            <a:r>
              <a:rPr lang="pt-BR" sz="1600" dirty="0" smtClean="0"/>
              <a:t>= </a:t>
            </a:r>
            <a:r>
              <a:rPr lang="pt-BR" sz="1600" dirty="0"/>
              <a:t>elemento </a:t>
            </a:r>
            <a:r>
              <a:rPr lang="pt-BR" sz="1600" dirty="0" smtClean="0"/>
              <a:t>essencial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sz="2400" b="1" u="sng" dirty="0"/>
              <a:t>STF </a:t>
            </a:r>
            <a:r>
              <a:rPr lang="pt-BR" sz="2400" u="sng" dirty="0"/>
              <a:t>– </a:t>
            </a:r>
            <a:r>
              <a:rPr lang="pt-BR" sz="2400" b="1" u="sng" dirty="0"/>
              <a:t>ontem </a:t>
            </a:r>
            <a:r>
              <a:rPr lang="pt-BR" sz="2400" u="sng" dirty="0"/>
              <a:t>– ADPF 381</a:t>
            </a:r>
            <a:r>
              <a:rPr lang="pt-BR" sz="2400" dirty="0"/>
              <a:t> </a:t>
            </a:r>
            <a:r>
              <a:rPr lang="pt-BR" dirty="0"/>
              <a:t>– </a:t>
            </a:r>
            <a:r>
              <a:rPr lang="pt-BR" dirty="0" smtClean="0"/>
              <a:t> por  6x5 </a:t>
            </a:r>
            <a:r>
              <a:rPr lang="pt-BR" dirty="0"/>
              <a:t>entendeu que o TST acertou ao invalidar norma coletiva genérica </a:t>
            </a:r>
            <a:r>
              <a:rPr lang="pt-BR" dirty="0" smtClean="0"/>
              <a:t>q enquadrava </a:t>
            </a:r>
          </a:p>
          <a:p>
            <a:r>
              <a:rPr lang="pt-BR" dirty="0" smtClean="0"/>
              <a:t>todo </a:t>
            </a:r>
            <a:r>
              <a:rPr lang="pt-BR" dirty="0"/>
              <a:t>e </a:t>
            </a:r>
            <a:r>
              <a:rPr lang="pt-BR" dirty="0" err="1"/>
              <a:t>qquer</a:t>
            </a:r>
            <a:r>
              <a:rPr lang="pt-BR" dirty="0"/>
              <a:t> motorista na exceção do art. 62, </a:t>
            </a:r>
            <a:r>
              <a:rPr lang="pt-BR" dirty="0" smtClean="0"/>
              <a:t>I</a:t>
            </a:r>
            <a:endParaRPr lang="pt-BR" dirty="0"/>
          </a:p>
          <a:p>
            <a:endParaRPr lang="pt-BR" dirty="0"/>
          </a:p>
          <a:p>
            <a:r>
              <a:rPr lang="pt-BR" dirty="0" smtClean="0"/>
              <a:t>Primazia </a:t>
            </a:r>
            <a:r>
              <a:rPr lang="pt-BR" dirty="0"/>
              <a:t>da Realidade de cada caso em concreto.</a:t>
            </a:r>
          </a:p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516" y="1364655"/>
            <a:ext cx="2993895" cy="459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923290" y="5994453"/>
            <a:ext cx="3230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Decisão </a:t>
            </a:r>
            <a:r>
              <a:rPr lang="pt-BR" sz="1600" dirty="0" smtClean="0"/>
              <a:t>unânime, SDC </a:t>
            </a:r>
            <a:r>
              <a:rPr lang="pt-BR" sz="1600" dirty="0">
                <a:solidFill>
                  <a:srgbClr val="FFFF00"/>
                </a:solidFill>
              </a:rPr>
              <a:t>16/5/2022 </a:t>
            </a:r>
            <a:r>
              <a:rPr lang="pt-BR" sz="1600" dirty="0"/>
              <a:t>- Processo: ROT - 22721-12.2020.5.04.0000</a:t>
            </a:r>
          </a:p>
        </p:txBody>
      </p:sp>
      <p:pic>
        <p:nvPicPr>
          <p:cNvPr id="4098" name="Picture 2" descr="Rosa - Noticias De Jard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8752" y="4840008"/>
            <a:ext cx="556776" cy="78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05301" y="690181"/>
            <a:ext cx="7160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Elevar </a:t>
            </a:r>
            <a:r>
              <a:rPr lang="pt-BR" dirty="0"/>
              <a:t>o patamar civilizatório ou </a:t>
            </a:r>
            <a:endParaRPr lang="pt-BR" dirty="0" smtClean="0"/>
          </a:p>
          <a:p>
            <a:r>
              <a:rPr lang="pt-BR" dirty="0" smtClean="0"/>
              <a:t>aumentar </a:t>
            </a:r>
            <a:r>
              <a:rPr lang="pt-BR" dirty="0"/>
              <a:t>a desigualdade social</a:t>
            </a:r>
            <a:r>
              <a:rPr lang="pt-BR" dirty="0" smtClean="0"/>
              <a:t>?</a:t>
            </a:r>
          </a:p>
          <a:p>
            <a:endParaRPr lang="pt-BR" dirty="0"/>
          </a:p>
        </p:txBody>
      </p:sp>
      <p:pic>
        <p:nvPicPr>
          <p:cNvPr id="3" name="Imagem 2" descr="C:\Users\dallegrave.ESCRITORIO.000\AppData\Local\Microsoft\Windows\INetCache\Content.Outlook\MKB9H2U5\Screenshot_20220523-125310_Twitt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01" y="2534786"/>
            <a:ext cx="6075637" cy="360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105" y="4410097"/>
            <a:ext cx="3669179" cy="173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8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9955" y="2941568"/>
            <a:ext cx="729417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    </a:t>
            </a:r>
            <a:r>
              <a:rPr lang="pt-BR" sz="2400" b="1" dirty="0" smtClean="0">
                <a:solidFill>
                  <a:srgbClr val="FFFF00"/>
                </a:solidFill>
              </a:rPr>
              <a:t>CONCLUSÃO:</a:t>
            </a:r>
          </a:p>
          <a:p>
            <a:endParaRPr lang="pt-BR" b="1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u="sng" dirty="0" smtClean="0"/>
              <a:t>Direito </a:t>
            </a:r>
            <a:r>
              <a:rPr lang="pt-PT" u="sng" dirty="0"/>
              <a:t>não é gota</a:t>
            </a:r>
            <a:r>
              <a:rPr lang="pt-PT" dirty="0"/>
              <a:t>, ensinava Pontes de Miranda: </a:t>
            </a:r>
          </a:p>
          <a:p>
            <a:endParaRPr lang="pt-PT" dirty="0"/>
          </a:p>
          <a:p>
            <a:pPr lvl="1"/>
            <a:r>
              <a:rPr lang="pt-PT" i="1" dirty="0"/>
              <a:t>“Nenhuma regra jurídica é sozinha, nenhuma é </a:t>
            </a:r>
            <a:r>
              <a:rPr lang="pt-PT" b="1" i="1" dirty="0"/>
              <a:t>gota;  	                     </a:t>
            </a:r>
            <a:r>
              <a:rPr lang="pt-PT" i="1" dirty="0"/>
              <a:t>As regras jurídicas hão de construir </a:t>
            </a:r>
            <a:r>
              <a:rPr lang="pt-PT" b="1" i="1" dirty="0"/>
              <a:t>sistema</a:t>
            </a:r>
            <a:r>
              <a:rPr lang="pt-PT" i="1" dirty="0"/>
              <a:t>  p/atender à necessidade de coerência e consistência”. </a:t>
            </a:r>
            <a:endParaRPr lang="pt-B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0" y="4903624"/>
            <a:ext cx="288925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689842"/>
            <a:ext cx="8139112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665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1570" y="674555"/>
            <a:ext cx="781548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Será que o DT tornou-se o patinho </a:t>
            </a:r>
            <a:r>
              <a:rPr lang="pt-BR" sz="2400" b="1" dirty="0" smtClean="0"/>
              <a:t>feio?</a:t>
            </a:r>
          </a:p>
          <a:p>
            <a:r>
              <a:rPr lang="pt-BR" dirty="0" smtClean="0"/>
              <a:t>(ADC 58 e 59 – IPCA-E </a:t>
            </a:r>
            <a:r>
              <a:rPr lang="pt-BR" b="1" dirty="0" smtClean="0"/>
              <a:t>x</a:t>
            </a:r>
            <a:r>
              <a:rPr lang="pt-BR" dirty="0" smtClean="0"/>
              <a:t> Selic)</a:t>
            </a:r>
            <a:endParaRPr lang="pt-BR" dirty="0"/>
          </a:p>
          <a:p>
            <a:endParaRPr lang="pt-BR" dirty="0" smtClean="0"/>
          </a:p>
          <a:p>
            <a:r>
              <a:rPr lang="pt-BR" dirty="0"/>
              <a:t>Hans </a:t>
            </a:r>
            <a:r>
              <a:rPr lang="pt-BR" dirty="0" smtClean="0"/>
              <a:t>Andersen </a:t>
            </a:r>
            <a:r>
              <a:rPr lang="pt-BR" dirty="0"/>
              <a:t>(Dinamarca, 1843) 			                                    </a:t>
            </a:r>
            <a:endParaRPr lang="pt-BR" dirty="0" smtClean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r>
              <a:rPr lang="pt-BR" b="1" dirty="0" smtClean="0"/>
              <a:t>Sêneca</a:t>
            </a:r>
            <a:r>
              <a:rPr lang="pt-BR" dirty="0"/>
              <a:t>, </a:t>
            </a:r>
            <a:r>
              <a:rPr lang="pt-BR" i="1" dirty="0"/>
              <a:t>Cartas a </a:t>
            </a:r>
            <a:r>
              <a:rPr lang="pt-BR" i="1" dirty="0" err="1" smtClean="0"/>
              <a:t>Lucílio</a:t>
            </a:r>
            <a:r>
              <a:rPr lang="pt-BR" i="1" dirty="0" smtClean="0"/>
              <a:t> (Sicília):</a:t>
            </a:r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/>
              <a:t>“Quem tem o sono leve, mesmo quando descansa </a:t>
            </a:r>
            <a:endParaRPr lang="pt-BR" dirty="0" smtClean="0"/>
          </a:p>
          <a:p>
            <a:r>
              <a:rPr lang="pt-BR" dirty="0" smtClean="0"/>
              <a:t>tem </a:t>
            </a:r>
            <a:r>
              <a:rPr lang="pt-BR" dirty="0"/>
              <a:t>a visão das coisas e a consciência de estar dormindo;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um </a:t>
            </a:r>
            <a:r>
              <a:rPr lang="pt-BR" dirty="0"/>
              <a:t>sono muito profundo, porém, entorpece tão profundamente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espírito que o faz perder o conhecimento de si próprio.”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322" y="3019154"/>
            <a:ext cx="3174835" cy="273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727775" y="5845125"/>
            <a:ext cx="2451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Filhote de cisne chocado </a:t>
            </a:r>
            <a:endParaRPr lang="pt-BR" sz="1400" dirty="0" smtClean="0"/>
          </a:p>
          <a:p>
            <a:r>
              <a:rPr lang="pt-BR" sz="1400" dirty="0" smtClean="0"/>
              <a:t>no </a:t>
            </a:r>
            <a:r>
              <a:rPr lang="pt-BR" sz="1400" dirty="0"/>
              <a:t>ninho de uma pata</a:t>
            </a:r>
          </a:p>
        </p:txBody>
      </p:sp>
    </p:spTree>
    <p:extLst>
      <p:ext uri="{BB962C8B-B14F-4D97-AF65-F5344CB8AC3E}">
        <p14:creationId xmlns:p14="http://schemas.microsoft.com/office/powerpoint/2010/main" val="127169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1DD235F-CCEB-4D14-B441-A1CEFB6AD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859" y="4951318"/>
            <a:ext cx="1316850" cy="129856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72B3F6A-4077-49FC-9F77-666287D69FAF}"/>
              </a:ext>
            </a:extLst>
          </p:cNvPr>
          <p:cNvSpPr txBox="1"/>
          <p:nvPr/>
        </p:nvSpPr>
        <p:spPr>
          <a:xfrm>
            <a:off x="3134591" y="4876628"/>
            <a:ext cx="6094268" cy="857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BR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pt-BR" dirty="0" err="1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DallegraveNeto</a:t>
            </a:r>
            <a:endParaRPr lang="pt-BR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BR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@Dallegrave_Neto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3B6A5C6-AFB2-42AF-B14A-40D4F3380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269" y="4927576"/>
            <a:ext cx="2175438" cy="14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544" y="1456946"/>
            <a:ext cx="3359485" cy="457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91654" y="954337"/>
            <a:ext cx="648660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FFFF00"/>
                </a:solidFill>
              </a:rPr>
              <a:t>Portugal: </a:t>
            </a:r>
            <a:endParaRPr lang="pt-BR" sz="2000" dirty="0" smtClean="0">
              <a:solidFill>
                <a:srgbClr val="FFFF00"/>
              </a:solidFill>
            </a:endParaRPr>
          </a:p>
          <a:p>
            <a:endParaRPr lang="pt-BR" sz="2000" dirty="0">
              <a:solidFill>
                <a:srgbClr val="FFFF00"/>
              </a:solidFill>
            </a:endParaRPr>
          </a:p>
          <a:p>
            <a:r>
              <a:rPr lang="pt-BR" sz="2000" dirty="0"/>
              <a:t>Novo Regime </a:t>
            </a:r>
            <a:r>
              <a:rPr lang="pt-BR" sz="2000" dirty="0" smtClean="0"/>
              <a:t>de </a:t>
            </a:r>
            <a:r>
              <a:rPr lang="pt-BR" sz="2000" dirty="0"/>
              <a:t>Proteção de Denunciantes </a:t>
            </a:r>
            <a:r>
              <a:rPr lang="pt-BR" sz="1600" dirty="0" smtClean="0">
                <a:solidFill>
                  <a:schemeClr val="tx1">
                    <a:lumMod val="75000"/>
                  </a:schemeClr>
                </a:solidFill>
              </a:rPr>
              <a:t> empresas c/+ 50 empregados.</a:t>
            </a:r>
            <a:endParaRPr lang="pt-BR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pt-BR" sz="2000" dirty="0" smtClean="0"/>
          </a:p>
          <a:p>
            <a:r>
              <a:rPr lang="pt-BR" sz="2000" dirty="0" smtClean="0"/>
              <a:t>– </a:t>
            </a:r>
            <a:r>
              <a:rPr lang="pt-BR" sz="2000" dirty="0"/>
              <a:t>Lei </a:t>
            </a:r>
            <a:r>
              <a:rPr lang="pt-BR" sz="2000" dirty="0" smtClean="0"/>
              <a:t>93/2021</a:t>
            </a:r>
          </a:p>
          <a:p>
            <a:endParaRPr lang="pt-BR" sz="2000" dirty="0"/>
          </a:p>
          <a:p>
            <a:endParaRPr lang="pt-BR" sz="2000" dirty="0" smtClean="0"/>
          </a:p>
          <a:p>
            <a:pPr fontAlgn="base"/>
            <a:r>
              <a:rPr lang="pt-BR" sz="2000" dirty="0"/>
              <a:t> </a:t>
            </a:r>
            <a:r>
              <a:rPr lang="pt-PT" sz="2000" dirty="0"/>
              <a:t>*transpõe </a:t>
            </a:r>
            <a:r>
              <a:rPr lang="pt-PT" sz="2000" dirty="0" smtClean="0"/>
              <a:t>Diretiva da </a:t>
            </a:r>
            <a:r>
              <a:rPr lang="pt-PT" sz="2000" dirty="0"/>
              <a:t>UE </a:t>
            </a:r>
            <a:r>
              <a:rPr lang="pt-PT" sz="2000" dirty="0">
                <a:solidFill>
                  <a:schemeClr val="tx1">
                    <a:lumMod val="85000"/>
                  </a:schemeClr>
                </a:solidFill>
              </a:rPr>
              <a:t>(n. 2019/1937</a:t>
            </a:r>
            <a:r>
              <a:rPr lang="pt-PT" sz="2000" dirty="0" smtClean="0">
                <a:solidFill>
                  <a:schemeClr val="tx1">
                    <a:lumMod val="85000"/>
                  </a:schemeClr>
                </a:solidFill>
              </a:rPr>
              <a:t>),   </a:t>
            </a:r>
          </a:p>
          <a:p>
            <a:pPr fontAlgn="base"/>
            <a:r>
              <a:rPr lang="pt-PT" sz="20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pt-PT" sz="2000" dirty="0" smtClean="0">
                <a:solidFill>
                  <a:schemeClr val="tx1">
                    <a:lumMod val="85000"/>
                  </a:schemeClr>
                </a:solidFill>
              </a:rPr>
              <a:t>  </a:t>
            </a:r>
            <a:r>
              <a:rPr lang="pt-PT" sz="2000" dirty="0" smtClean="0"/>
              <a:t>criando</a:t>
            </a:r>
            <a:r>
              <a:rPr lang="pt-PT" sz="2000" dirty="0"/>
              <a:t>:</a:t>
            </a:r>
            <a:endParaRPr lang="pt-BR" sz="2000" dirty="0"/>
          </a:p>
          <a:p>
            <a:pPr fontAlgn="base"/>
            <a:endParaRPr lang="pt-BR" dirty="0" smtClean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pt-BR" dirty="0" smtClean="0"/>
              <a:t>canais </a:t>
            </a:r>
            <a:r>
              <a:rPr lang="pt-BR" dirty="0"/>
              <a:t>de denúncia </a:t>
            </a:r>
            <a:r>
              <a:rPr lang="pt-BR" dirty="0" smtClean="0"/>
              <a:t>c/confidencialidade;</a:t>
            </a:r>
            <a:endParaRPr lang="pt-BR" dirty="0"/>
          </a:p>
          <a:p>
            <a:pPr lvl="1" fontAlgn="base"/>
            <a:endParaRPr lang="pt-BR" dirty="0" smtClean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pt-BR" dirty="0" smtClean="0"/>
              <a:t>presunção </a:t>
            </a:r>
            <a:r>
              <a:rPr lang="pt-BR" dirty="0"/>
              <a:t>de retaliação para </a:t>
            </a:r>
            <a:r>
              <a:rPr lang="pt-BR" dirty="0" err="1"/>
              <a:t>qquer</a:t>
            </a:r>
            <a:r>
              <a:rPr lang="pt-BR" dirty="0"/>
              <a:t> ato contra o denunciante, em até 2 anos da denúncia </a:t>
            </a:r>
            <a:r>
              <a:rPr lang="pt-BR" dirty="0" smtClean="0"/>
              <a:t>             </a:t>
            </a:r>
            <a:r>
              <a:rPr lang="pt-BR" sz="1600" dirty="0" smtClean="0">
                <a:solidFill>
                  <a:schemeClr val="tx1">
                    <a:lumMod val="85000"/>
                  </a:schemeClr>
                </a:solidFill>
              </a:rPr>
              <a:t>(</a:t>
            </a:r>
            <a:r>
              <a:rPr lang="pt-BR" sz="1600" i="1" dirty="0" err="1">
                <a:solidFill>
                  <a:schemeClr val="tx1">
                    <a:lumMod val="85000"/>
                  </a:schemeClr>
                </a:solidFill>
              </a:rPr>
              <a:t>vg</a:t>
            </a:r>
            <a:r>
              <a:rPr lang="pt-BR" sz="1600" i="1" dirty="0">
                <a:solidFill>
                  <a:schemeClr val="tx1">
                    <a:lumMod val="85000"/>
                  </a:schemeClr>
                </a:solidFill>
              </a:rPr>
              <a:t>:</a:t>
            </a:r>
            <a:r>
              <a:rPr lang="pt-BR" sz="16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pt-BR" sz="1600" dirty="0" smtClean="0">
                <a:solidFill>
                  <a:schemeClr val="tx1">
                    <a:lumMod val="85000"/>
                  </a:schemeClr>
                </a:solidFill>
              </a:rPr>
              <a:t>sanção, alteração ou rescisão do CT)</a:t>
            </a:r>
            <a:endParaRPr lang="pt-BR" sz="1600" dirty="0">
              <a:solidFill>
                <a:schemeClr val="tx1">
                  <a:lumMod val="85000"/>
                </a:schemeClr>
              </a:solidFill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pt-BR" dirty="0" err="1" smtClean="0"/>
              <a:t>contraordenações</a:t>
            </a:r>
            <a:r>
              <a:rPr lang="pt-BR" dirty="0" smtClean="0"/>
              <a:t>  </a:t>
            </a:r>
            <a:r>
              <a:rPr lang="pt-BR" sz="1600" dirty="0" smtClean="0">
                <a:solidFill>
                  <a:schemeClr val="tx1">
                    <a:lumMod val="75000"/>
                  </a:schemeClr>
                </a:solidFill>
              </a:rPr>
              <a:t>(até </a:t>
            </a:r>
            <a:r>
              <a:rPr lang="pt-BR" sz="1600" dirty="0">
                <a:solidFill>
                  <a:schemeClr val="tx1">
                    <a:lumMod val="75000"/>
                  </a:schemeClr>
                </a:solidFill>
              </a:rPr>
              <a:t>125.000 </a:t>
            </a:r>
            <a:r>
              <a:rPr lang="pt-BR" sz="1600" dirty="0" smtClean="0">
                <a:solidFill>
                  <a:schemeClr val="tx1">
                    <a:lumMod val="75000"/>
                  </a:schemeClr>
                </a:solidFill>
              </a:rPr>
              <a:t>euros)</a:t>
            </a:r>
            <a:endParaRPr lang="pt-BR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0749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2842" y="5326377"/>
            <a:ext cx="500300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ciclo </a:t>
            </a:r>
            <a:r>
              <a:rPr lang="pt-BR" b="1" dirty="0">
                <a:solidFill>
                  <a:srgbClr val="FFFF00"/>
                </a:solidFill>
              </a:rPr>
              <a:t>produtivo das peças </a:t>
            </a:r>
            <a:r>
              <a:rPr lang="pt-BR" dirty="0"/>
              <a:t>e certificação da </a:t>
            </a:r>
            <a:r>
              <a:rPr lang="pt-BR" dirty="0" smtClean="0"/>
              <a:t> </a:t>
            </a:r>
            <a:r>
              <a:rPr lang="pt-BR" dirty="0" err="1" smtClean="0"/>
              <a:t>Abrapa</a:t>
            </a:r>
            <a:r>
              <a:rPr lang="pt-BR" dirty="0" smtClean="0"/>
              <a:t> </a:t>
            </a:r>
            <a:r>
              <a:rPr lang="pt-BR" sz="1700" dirty="0">
                <a:solidFill>
                  <a:schemeClr val="tx1">
                    <a:lumMod val="85000"/>
                  </a:schemeClr>
                </a:solidFill>
              </a:rPr>
              <a:t>(abrange: condições dignas do CT; </a:t>
            </a:r>
            <a:r>
              <a:rPr lang="pt-BR" sz="1700" dirty="0" smtClean="0">
                <a:solidFill>
                  <a:schemeClr val="tx1">
                    <a:lumMod val="85000"/>
                  </a:schemeClr>
                </a:solidFill>
              </a:rPr>
              <a:t>veto </a:t>
            </a:r>
            <a:r>
              <a:rPr lang="pt-BR" sz="1700" dirty="0">
                <a:solidFill>
                  <a:schemeClr val="tx1">
                    <a:lumMod val="85000"/>
                  </a:schemeClr>
                </a:solidFill>
              </a:rPr>
              <a:t>à discriminação; e preservação ambiental).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38" y="283788"/>
            <a:ext cx="4194175" cy="498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307" y="1308536"/>
            <a:ext cx="4138359" cy="397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2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30464" y="984276"/>
            <a:ext cx="661626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Quais eram os objetivos da Reforma? </a:t>
            </a:r>
            <a:endParaRPr lang="pt-BR" sz="2400" b="1" dirty="0" smtClean="0"/>
          </a:p>
          <a:p>
            <a:r>
              <a:rPr lang="pt-BR" sz="1600" dirty="0" smtClean="0"/>
              <a:t>Dep. Rogério Marinho – 9m pós/Dilma</a:t>
            </a:r>
          </a:p>
          <a:p>
            <a:endParaRPr lang="pt-BR" sz="1600" dirty="0"/>
          </a:p>
          <a:p>
            <a:pPr marL="285750" indent="-285750">
              <a:buFontTx/>
              <a:buChar char="-"/>
            </a:pPr>
            <a:r>
              <a:rPr lang="pt-BR" b="1" dirty="0" smtClean="0"/>
              <a:t>cortar </a:t>
            </a:r>
            <a:r>
              <a:rPr lang="pt-BR" b="1" dirty="0"/>
              <a:t>“gorduras”: </a:t>
            </a:r>
            <a:r>
              <a:rPr lang="pt-BR" b="1" dirty="0" smtClean="0"/>
              <a:t> </a:t>
            </a:r>
            <a:r>
              <a:rPr lang="pt-BR" sz="1700" dirty="0" err="1" smtClean="0">
                <a:solidFill>
                  <a:schemeClr val="tx1">
                    <a:lumMod val="75000"/>
                  </a:schemeClr>
                </a:solidFill>
              </a:rPr>
              <a:t>hs</a:t>
            </a:r>
            <a:r>
              <a:rPr lang="pt-BR" sz="17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t-BR" sz="1700" i="1" dirty="0" smtClean="0">
                <a:solidFill>
                  <a:schemeClr val="tx1">
                    <a:lumMod val="75000"/>
                  </a:schemeClr>
                </a:solidFill>
              </a:rPr>
              <a:t>in </a:t>
            </a:r>
            <a:r>
              <a:rPr lang="pt-BR" sz="1700" i="1" dirty="0" err="1">
                <a:solidFill>
                  <a:schemeClr val="tx1">
                    <a:lumMod val="75000"/>
                  </a:schemeClr>
                </a:solidFill>
              </a:rPr>
              <a:t>itinere</a:t>
            </a:r>
            <a:r>
              <a:rPr lang="pt-BR" sz="1700" dirty="0">
                <a:solidFill>
                  <a:schemeClr val="tx1">
                    <a:lumMod val="75000"/>
                  </a:schemeClr>
                </a:solidFill>
              </a:rPr>
              <a:t>; </a:t>
            </a:r>
            <a:r>
              <a:rPr lang="pt-BR" sz="1700" dirty="0" smtClean="0">
                <a:solidFill>
                  <a:schemeClr val="tx1">
                    <a:lumMod val="75000"/>
                  </a:schemeClr>
                </a:solidFill>
              </a:rPr>
              <a:t> minutos de preparo; </a:t>
            </a:r>
            <a:r>
              <a:rPr lang="pt-BR" sz="1700" dirty="0" err="1" smtClean="0">
                <a:solidFill>
                  <a:schemeClr val="tx1">
                    <a:lumMod val="75000"/>
                  </a:schemeClr>
                </a:solidFill>
              </a:rPr>
              <a:t>interv</a:t>
            </a:r>
            <a:r>
              <a:rPr lang="pt-BR" sz="1700" dirty="0" smtClean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pt-BR" sz="1700" dirty="0" err="1" smtClean="0">
                <a:solidFill>
                  <a:schemeClr val="tx1">
                    <a:lumMod val="75000"/>
                  </a:schemeClr>
                </a:solidFill>
              </a:rPr>
              <a:t>intraj</a:t>
            </a:r>
            <a:r>
              <a:rPr lang="pt-BR" sz="1700" dirty="0" smtClean="0">
                <a:solidFill>
                  <a:schemeClr val="tx1">
                    <a:lumMod val="75000"/>
                  </a:schemeClr>
                </a:solidFill>
              </a:rPr>
              <a:t>; art. 384;  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b="1" dirty="0" smtClean="0"/>
              <a:t>Inviabilizou a Isonomia Salarial  </a:t>
            </a:r>
            <a:r>
              <a:rPr lang="pt-BR" dirty="0" smtClean="0"/>
              <a:t>(1919, OIT e Versalhes)</a:t>
            </a:r>
          </a:p>
          <a:p>
            <a:pPr marL="285750" indent="-285750">
              <a:buFontTx/>
              <a:buChar char="-"/>
            </a:pPr>
            <a:endParaRPr lang="pt-BR" b="1" dirty="0"/>
          </a:p>
          <a:p>
            <a:pPr lvl="1"/>
            <a:r>
              <a:rPr lang="pt-BR" sz="1700" dirty="0" smtClean="0"/>
              <a:t>*</a:t>
            </a:r>
            <a:r>
              <a:rPr lang="pt-BR" sz="1700" dirty="0"/>
              <a:t>basta </a:t>
            </a:r>
            <a:r>
              <a:rPr lang="pt-BR" sz="1700" dirty="0" smtClean="0"/>
              <a:t>PCS </a:t>
            </a:r>
            <a:r>
              <a:rPr lang="pt-BR" sz="1700" dirty="0"/>
              <a:t>c/promoção de mérito a cargo exclusivo </a:t>
            </a:r>
            <a:r>
              <a:rPr lang="pt-BR" sz="1700" dirty="0" smtClean="0"/>
              <a:t>da chefia </a:t>
            </a:r>
            <a:r>
              <a:rPr lang="pt-BR" sz="1700" dirty="0"/>
              <a:t>(461, § 2º e </a:t>
            </a:r>
            <a:r>
              <a:rPr lang="pt-BR" sz="1700" dirty="0" smtClean="0"/>
              <a:t>3º)</a:t>
            </a:r>
            <a:endParaRPr lang="pt-BR" sz="1700" dirty="0"/>
          </a:p>
          <a:p>
            <a:r>
              <a:rPr lang="pt-BR" dirty="0"/>
              <a:t> </a:t>
            </a:r>
            <a:endParaRPr lang="pt-BR" dirty="0" smtClean="0"/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b="1" dirty="0" smtClean="0"/>
              <a:t>Incentivou a fraude </a:t>
            </a:r>
            <a:r>
              <a:rPr lang="pt-BR" b="1" dirty="0"/>
              <a:t>salarial </a:t>
            </a:r>
            <a:r>
              <a:rPr lang="pt-BR" b="1" dirty="0" smtClean="0"/>
              <a:t> </a:t>
            </a:r>
            <a:r>
              <a:rPr lang="pt-BR" dirty="0" smtClean="0"/>
              <a:t>(</a:t>
            </a:r>
            <a:r>
              <a:rPr lang="pt-BR" dirty="0"/>
              <a:t>art. 457, § 2º e 3º, CLT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pPr lvl="1"/>
            <a:r>
              <a:rPr lang="pt-BR" sz="1700" dirty="0" smtClean="0"/>
              <a:t>*ainda </a:t>
            </a:r>
            <a:r>
              <a:rPr lang="pt-BR" sz="1700" dirty="0"/>
              <a:t>que </a:t>
            </a:r>
            <a:r>
              <a:rPr lang="pt-BR" sz="1700" dirty="0" smtClean="0"/>
              <a:t>habituais, não </a:t>
            </a:r>
            <a:r>
              <a:rPr lang="pt-BR" sz="1700" dirty="0"/>
              <a:t>integram o </a:t>
            </a:r>
            <a:r>
              <a:rPr lang="pt-BR" sz="1700" dirty="0" smtClean="0"/>
              <a:t>salário os “prêmios” </a:t>
            </a:r>
            <a:r>
              <a:rPr lang="pt-BR" sz="17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pt-BR" sz="1700" dirty="0" err="1" smtClean="0">
                <a:solidFill>
                  <a:schemeClr val="tx1">
                    <a:lumMod val="75000"/>
                  </a:schemeClr>
                </a:solidFill>
              </a:rPr>
              <a:t>qquer</a:t>
            </a:r>
            <a:r>
              <a:rPr lang="pt-BR" sz="1700" dirty="0" smtClean="0">
                <a:solidFill>
                  <a:schemeClr val="tx1">
                    <a:lumMod val="75000"/>
                  </a:schemeClr>
                </a:solidFill>
              </a:rPr>
              <a:t> bônus </a:t>
            </a:r>
            <a:r>
              <a:rPr lang="pt-BR" sz="1700" dirty="0">
                <a:solidFill>
                  <a:schemeClr val="tx1">
                    <a:lumMod val="75000"/>
                  </a:schemeClr>
                </a:solidFill>
              </a:rPr>
              <a:t>por desempenho </a:t>
            </a:r>
            <a:r>
              <a:rPr lang="pt-BR" sz="1700" dirty="0" smtClean="0">
                <a:solidFill>
                  <a:schemeClr val="tx1">
                    <a:lumMod val="75000"/>
                  </a:schemeClr>
                </a:solidFill>
              </a:rPr>
              <a:t>                      - em </a:t>
            </a:r>
            <a:r>
              <a:rPr lang="pt-BR" sz="1700" dirty="0">
                <a:solidFill>
                  <a:schemeClr val="tx1">
                    <a:lumMod val="75000"/>
                  </a:schemeClr>
                </a:solidFill>
              </a:rPr>
              <a:t>$ ou não)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726324"/>
            <a:ext cx="3301288" cy="46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15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92308" y="993229"/>
            <a:ext cx="72521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200" b="1" dirty="0" smtClean="0"/>
              <a:t>Simplicidade </a:t>
            </a:r>
          </a:p>
          <a:p>
            <a:endParaRPr lang="pt-BR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Banco/</a:t>
            </a:r>
            <a:r>
              <a:rPr lang="pt-BR" dirty="0" err="1" smtClean="0"/>
              <a:t>hs</a:t>
            </a:r>
            <a:r>
              <a:rPr lang="pt-BR" dirty="0"/>
              <a:t>: sim; </a:t>
            </a:r>
            <a:r>
              <a:rPr lang="pt-BR" i="1" dirty="0" err="1" smtClean="0"/>
              <a:t>disregard</a:t>
            </a:r>
            <a:r>
              <a:rPr lang="pt-BR" dirty="0"/>
              <a:t>: </a:t>
            </a:r>
            <a:r>
              <a:rPr lang="pt-BR" dirty="0" smtClean="0"/>
              <a:t>não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Rescisão </a:t>
            </a:r>
            <a:r>
              <a:rPr lang="pt-BR" dirty="0"/>
              <a:t>de comum acordo </a:t>
            </a:r>
            <a:r>
              <a:rPr lang="pt-BR" dirty="0">
                <a:solidFill>
                  <a:schemeClr val="tx1">
                    <a:lumMod val="85000"/>
                  </a:schemeClr>
                </a:solidFill>
              </a:rPr>
              <a:t>(art. </a:t>
            </a:r>
            <a:r>
              <a:rPr lang="pt-BR" dirty="0" smtClean="0">
                <a:solidFill>
                  <a:schemeClr val="tx1">
                    <a:lumMod val="85000"/>
                  </a:schemeClr>
                </a:solidFill>
              </a:rPr>
              <a:t>484-A; 50</a:t>
            </a:r>
            <a:r>
              <a:rPr lang="pt-BR" dirty="0">
                <a:solidFill>
                  <a:schemeClr val="tx1">
                    <a:lumMod val="85000"/>
                  </a:schemeClr>
                </a:solidFill>
              </a:rPr>
              <a:t>%: AP; multa/FGTS (sem SD</a:t>
            </a:r>
            <a:r>
              <a:rPr lang="pt-BR" dirty="0" smtClean="0">
                <a:solidFill>
                  <a:schemeClr val="tx1">
                    <a:lumMod val="8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Fracionamento </a:t>
            </a:r>
            <a:r>
              <a:rPr lang="pt-BR" dirty="0"/>
              <a:t>férias </a:t>
            </a:r>
            <a:r>
              <a:rPr lang="pt-BR" dirty="0" smtClean="0"/>
              <a:t>por consenso  </a:t>
            </a:r>
            <a:r>
              <a:rPr lang="pt-BR" dirty="0"/>
              <a:t>(até 3x); </a:t>
            </a:r>
            <a:r>
              <a:rPr lang="pt-BR" dirty="0">
                <a:solidFill>
                  <a:schemeClr val="tx1">
                    <a:lumMod val="85000"/>
                  </a:schemeClr>
                </a:solidFill>
              </a:rPr>
              <a:t>art. 134, § </a:t>
            </a:r>
            <a:r>
              <a:rPr lang="pt-BR" dirty="0" smtClean="0">
                <a:solidFill>
                  <a:schemeClr val="tx1">
                    <a:lumMod val="85000"/>
                  </a:schemeClr>
                </a:solidFill>
              </a:rPr>
              <a:t>1º;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Regulou </a:t>
            </a:r>
            <a:r>
              <a:rPr lang="pt-BR" dirty="0"/>
              <a:t>o </a:t>
            </a:r>
            <a:r>
              <a:rPr lang="pt-BR" dirty="0" smtClean="0"/>
              <a:t>GG: antes </a:t>
            </a:r>
            <a:r>
              <a:rPr lang="pt-BR" dirty="0"/>
              <a:t>só vertical (ascendência); agora </a:t>
            </a:r>
            <a:r>
              <a:rPr lang="pt-BR" dirty="0" err="1"/>
              <a:t>tb</a:t>
            </a:r>
            <a:r>
              <a:rPr lang="pt-BR" dirty="0"/>
              <a:t> horizontal (comunhão de </a:t>
            </a:r>
            <a:r>
              <a:rPr lang="pt-BR" dirty="0" smtClean="0"/>
              <a:t>interesse) – </a:t>
            </a:r>
            <a:r>
              <a:rPr lang="pt-BR" dirty="0" smtClean="0">
                <a:solidFill>
                  <a:schemeClr val="tx1">
                    <a:lumMod val="85000"/>
                  </a:schemeClr>
                </a:solidFill>
              </a:rPr>
              <a:t>art. 2º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30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82869" y="804042"/>
            <a:ext cx="7646276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   Segurança jurídica</a:t>
            </a:r>
          </a:p>
          <a:p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Sócio retirante </a:t>
            </a:r>
            <a:r>
              <a:rPr lang="pt-BR" sz="2000" dirty="0" err="1"/>
              <a:t>cf</a:t>
            </a:r>
            <a:r>
              <a:rPr lang="pt-BR" sz="2000" dirty="0"/>
              <a:t>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Acordo extrajudicial </a:t>
            </a:r>
            <a:r>
              <a:rPr lang="pt-BR" sz="2000" dirty="0"/>
              <a:t>c/homologação da JT </a:t>
            </a:r>
            <a:endParaRPr lang="pt-BR" sz="2000" dirty="0" smtClean="0"/>
          </a:p>
          <a:p>
            <a:r>
              <a:rPr lang="pt-BR" sz="20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tx1">
                    <a:lumMod val="85000"/>
                  </a:schemeClr>
                </a:solidFill>
              </a:rPr>
              <a:t>   </a:t>
            </a:r>
            <a:r>
              <a:rPr lang="pt-BR" sz="1600" dirty="0" smtClean="0">
                <a:solidFill>
                  <a:schemeClr val="tx1">
                    <a:lumMod val="85000"/>
                  </a:schemeClr>
                </a:solidFill>
              </a:rPr>
              <a:t>(</a:t>
            </a:r>
            <a:r>
              <a:rPr lang="pt-BR" sz="1600" dirty="0">
                <a:solidFill>
                  <a:schemeClr val="tx1">
                    <a:lumMod val="85000"/>
                  </a:schemeClr>
                </a:solidFill>
              </a:rPr>
              <a:t>art. 855-B a 855-E) *</a:t>
            </a:r>
            <a:r>
              <a:rPr lang="pt-BR" sz="1600" dirty="0" err="1">
                <a:solidFill>
                  <a:schemeClr val="tx1">
                    <a:lumMod val="85000"/>
                  </a:schemeClr>
                </a:solidFill>
              </a:rPr>
              <a:t>ADIn</a:t>
            </a:r>
            <a:r>
              <a:rPr lang="pt-BR" sz="1600" dirty="0">
                <a:solidFill>
                  <a:schemeClr val="tx1">
                    <a:lumMod val="85000"/>
                  </a:schemeClr>
                </a:solidFill>
              </a:rPr>
              <a:t> 6142 (STF)  </a:t>
            </a:r>
            <a:endParaRPr lang="pt-BR" sz="16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Fim </a:t>
            </a:r>
            <a:r>
              <a:rPr lang="pt-BR" sz="2000" dirty="0"/>
              <a:t>da </a:t>
            </a:r>
            <a:r>
              <a:rPr lang="pt-BR" sz="2000" b="1" dirty="0" err="1">
                <a:solidFill>
                  <a:srgbClr val="FFFF00"/>
                </a:solidFill>
              </a:rPr>
              <a:t>ultratividade</a:t>
            </a:r>
            <a:r>
              <a:rPr lang="pt-BR" sz="2000" b="1" dirty="0">
                <a:solidFill>
                  <a:srgbClr val="FFFF00"/>
                </a:solidFill>
              </a:rPr>
              <a:t> das normas coletivas </a:t>
            </a:r>
            <a:r>
              <a:rPr lang="pt-BR" sz="2000" dirty="0"/>
              <a:t>(segurança?)</a:t>
            </a:r>
          </a:p>
          <a:p>
            <a:endParaRPr lang="pt-BR" sz="2000" dirty="0" smtClean="0"/>
          </a:p>
          <a:p>
            <a:pPr lvl="1"/>
            <a:r>
              <a:rPr lang="pt-BR" sz="1700" u="sng" dirty="0" smtClean="0">
                <a:solidFill>
                  <a:schemeClr val="tx1">
                    <a:lumMod val="85000"/>
                  </a:schemeClr>
                </a:solidFill>
              </a:rPr>
              <a:t>Art</a:t>
            </a:r>
            <a:r>
              <a:rPr lang="pt-BR" sz="1700" u="sng" dirty="0">
                <a:solidFill>
                  <a:schemeClr val="tx1">
                    <a:lumMod val="85000"/>
                  </a:schemeClr>
                </a:solidFill>
              </a:rPr>
              <a:t>. 614, § 3º </a:t>
            </a:r>
            <a:r>
              <a:rPr lang="pt-BR" sz="1700" dirty="0">
                <a:solidFill>
                  <a:schemeClr val="tx1">
                    <a:lumMod val="85000"/>
                  </a:schemeClr>
                </a:solidFill>
              </a:rPr>
              <a:t>– “Não será permitido estipular duração de CCT ou ACT superior a 2 anos, sendo vedada a </a:t>
            </a:r>
            <a:r>
              <a:rPr lang="pt-BR" sz="1700" dirty="0" err="1">
                <a:solidFill>
                  <a:schemeClr val="tx1">
                    <a:lumMod val="85000"/>
                  </a:schemeClr>
                </a:solidFill>
              </a:rPr>
              <a:t>ultratividade</a:t>
            </a:r>
            <a:r>
              <a:rPr lang="pt-BR" sz="1700" dirty="0">
                <a:solidFill>
                  <a:schemeClr val="tx1">
                    <a:lumMod val="85000"/>
                  </a:schemeClr>
                </a:solidFill>
              </a:rPr>
              <a:t> .” </a:t>
            </a:r>
            <a:endParaRPr lang="pt-BR" sz="1700" dirty="0" smtClean="0">
              <a:solidFill>
                <a:schemeClr val="tx1">
                  <a:lumMod val="85000"/>
                </a:schemeClr>
              </a:solidFill>
            </a:endParaRPr>
          </a:p>
          <a:p>
            <a:pPr lvl="1"/>
            <a:endParaRPr lang="pt-BR" sz="1700" dirty="0" smtClean="0"/>
          </a:p>
          <a:p>
            <a:pPr lvl="1"/>
            <a:endParaRPr lang="pt-BR" sz="1700" dirty="0"/>
          </a:p>
          <a:p>
            <a:pPr lvl="1"/>
            <a:r>
              <a:rPr lang="pt-PT" sz="1600" u="sng" dirty="0"/>
              <a:t>Súm. 277</a:t>
            </a:r>
            <a:r>
              <a:rPr lang="pt-PT" sz="1600" dirty="0"/>
              <a:t>: “</a:t>
            </a:r>
            <a:r>
              <a:rPr lang="pt-PT" sz="1600" u="sng" dirty="0"/>
              <a:t>As cláusulas </a:t>
            </a:r>
            <a:r>
              <a:rPr lang="pt-PT" sz="1600" dirty="0"/>
              <a:t>normativas dos ACT ou CCT </a:t>
            </a:r>
            <a:r>
              <a:rPr lang="pt-PT" sz="1600" u="sng" dirty="0"/>
              <a:t>integram</a:t>
            </a:r>
            <a:r>
              <a:rPr lang="pt-PT" sz="1600" dirty="0"/>
              <a:t> os contratos individuais de trabalho e </a:t>
            </a:r>
            <a:r>
              <a:rPr lang="pt-PT" sz="1600" u="sng" dirty="0"/>
              <a:t>somente poderão ser </a:t>
            </a:r>
            <a:r>
              <a:rPr lang="pt-PT" sz="1600" dirty="0"/>
              <a:t>modificadas ou </a:t>
            </a:r>
            <a:r>
              <a:rPr lang="pt-PT" sz="1600" u="sng" dirty="0"/>
              <a:t>suprimidas mediante negociação </a:t>
            </a:r>
            <a:r>
              <a:rPr lang="pt-PT" sz="1600" dirty="0"/>
              <a:t>coletiva de trabalho” </a:t>
            </a:r>
            <a:endParaRPr lang="pt-PT" sz="1600" dirty="0" smtClean="0"/>
          </a:p>
          <a:p>
            <a:pPr lvl="1"/>
            <a:r>
              <a:rPr lang="pt-PT" sz="1500" dirty="0" smtClean="0">
                <a:solidFill>
                  <a:schemeClr val="tx1">
                    <a:lumMod val="85000"/>
                  </a:schemeClr>
                </a:solidFill>
              </a:rPr>
              <a:t>(</a:t>
            </a:r>
            <a:r>
              <a:rPr lang="pt-PT" sz="1500" dirty="0">
                <a:solidFill>
                  <a:schemeClr val="tx1">
                    <a:lumMod val="85000"/>
                  </a:schemeClr>
                </a:solidFill>
              </a:rPr>
              <a:t>Res. 185/2012)    </a:t>
            </a:r>
            <a:endParaRPr lang="pt-BR" sz="1500" dirty="0">
              <a:solidFill>
                <a:schemeClr val="tx1">
                  <a:lumMod val="85000"/>
                </a:schemeClr>
              </a:solidFill>
            </a:endParaRP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9659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2951" y="634030"/>
            <a:ext cx="8229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R</a:t>
            </a:r>
            <a:r>
              <a:rPr lang="pt-BR" sz="2400" b="1" dirty="0" smtClean="0"/>
              <a:t>ecente decisão do STF </a:t>
            </a:r>
            <a:r>
              <a:rPr lang="pt-BR" sz="2000" dirty="0" smtClean="0"/>
              <a:t>(</a:t>
            </a:r>
            <a:r>
              <a:rPr lang="pt-BR" sz="2000" dirty="0" err="1" smtClean="0"/>
              <a:t>julg</a:t>
            </a:r>
            <a:r>
              <a:rPr lang="pt-BR" sz="2000" dirty="0" smtClean="0"/>
              <a:t>. 27/5/2022)</a:t>
            </a:r>
          </a:p>
          <a:p>
            <a:endParaRPr lang="pt-BR" dirty="0"/>
          </a:p>
          <a:p>
            <a:r>
              <a:rPr lang="pt-BR" u="sng" dirty="0" smtClean="0"/>
              <a:t>ADPF 323</a:t>
            </a:r>
            <a:r>
              <a:rPr lang="pt-BR" dirty="0" smtClean="0"/>
              <a:t> julgou </a:t>
            </a:r>
            <a:r>
              <a:rPr lang="pt-BR" dirty="0"/>
              <a:t>inconstitucional a </a:t>
            </a:r>
            <a:r>
              <a:rPr lang="pt-BR" dirty="0" err="1"/>
              <a:t>Súm</a:t>
            </a:r>
            <a:r>
              <a:rPr lang="pt-BR" dirty="0"/>
              <a:t>. 277 do TST e </a:t>
            </a:r>
            <a:r>
              <a:rPr lang="pt-BR" dirty="0" err="1"/>
              <a:t>qquer</a:t>
            </a:r>
            <a:r>
              <a:rPr lang="pt-BR" dirty="0"/>
              <a:t> interpretação que entenda q </a:t>
            </a:r>
            <a:r>
              <a:rPr lang="pt-BR" dirty="0" smtClean="0"/>
              <a:t> a CF autoriza </a:t>
            </a:r>
            <a:r>
              <a:rPr lang="pt-BR" dirty="0"/>
              <a:t>a </a:t>
            </a:r>
            <a:r>
              <a:rPr lang="pt-BR" dirty="0" err="1"/>
              <a:t>ultratividade</a:t>
            </a:r>
            <a:r>
              <a:rPr lang="pt-BR" dirty="0"/>
              <a:t>. 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 lvl="1"/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Art. 114, § 2º, CF: “</a:t>
            </a:r>
            <a:r>
              <a:rPr lang="pt-PT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Recusando-se qualquer das partes à negociação coletiva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 ou à arbitragem, é facultado às mesmas, de comum acordo, </a:t>
            </a:r>
            <a:r>
              <a:rPr lang="pt-PT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ajuizar DC ...</a:t>
            </a:r>
            <a:r>
              <a:rPr lang="pt-P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podendo a </a:t>
            </a:r>
            <a:r>
              <a:rPr lang="pt-P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JT 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decidir o conflito, </a:t>
            </a:r>
            <a:r>
              <a:rPr lang="pt-PT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respeitadas as disposições mínimas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 legais de proteção ao trabalho, bem como as </a:t>
            </a:r>
            <a:r>
              <a:rPr lang="pt-PT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convencionadas anteriormente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 ”. </a:t>
            </a:r>
            <a:endParaRPr lang="pt-B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>
                <a:solidFill>
                  <a:srgbClr val="FFFF00"/>
                </a:solidFill>
              </a:rPr>
              <a:t>SUSSEKIND</a:t>
            </a:r>
            <a:r>
              <a:rPr lang="pt-BR" dirty="0"/>
              <a:t>: “Ora, o </a:t>
            </a:r>
            <a:r>
              <a:rPr lang="pt-BR" dirty="0" smtClean="0"/>
              <a:t>DC </a:t>
            </a:r>
            <a:r>
              <a:rPr lang="pt-BR" dirty="0"/>
              <a:t>só pode ser instaurado </a:t>
            </a:r>
            <a:r>
              <a:rPr lang="pt-BR" dirty="0" err="1" smtClean="0"/>
              <a:t>qdo</a:t>
            </a:r>
            <a:r>
              <a:rPr lang="pt-BR" dirty="0" smtClean="0"/>
              <a:t> fracassada </a:t>
            </a:r>
            <a:r>
              <a:rPr lang="pt-BR" dirty="0"/>
              <a:t>a </a:t>
            </a:r>
            <a:r>
              <a:rPr lang="pt-BR" dirty="0" smtClean="0"/>
              <a:t>negociação. </a:t>
            </a:r>
            <a:r>
              <a:rPr lang="pt-BR" dirty="0"/>
              <a:t>Logo, em </a:t>
            </a:r>
            <a:r>
              <a:rPr lang="pt-BR" dirty="0" smtClean="0"/>
              <a:t>regra, </a:t>
            </a:r>
            <a:r>
              <a:rPr lang="pt-BR" dirty="0"/>
              <a:t>não haverá ‘</a:t>
            </a:r>
            <a:r>
              <a:rPr lang="pt-BR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disposições convencionais</a:t>
            </a:r>
            <a:r>
              <a:rPr lang="pt-BR" dirty="0"/>
              <a:t>’ em vigor no momento da sentença </a:t>
            </a:r>
            <a:r>
              <a:rPr lang="pt-BR" dirty="0" smtClean="0"/>
              <a:t>normativa.  Assim, por </a:t>
            </a:r>
            <a:r>
              <a:rPr lang="pt-BR" dirty="0"/>
              <a:t>lógica dedução, </a:t>
            </a:r>
            <a:r>
              <a:rPr lang="pt-BR" u="sng" dirty="0" smtClean="0"/>
              <a:t>a CF mandou </a:t>
            </a:r>
            <a:r>
              <a:rPr lang="pt-BR" u="sng" dirty="0"/>
              <a:t>respeitar as normas</a:t>
            </a:r>
            <a:r>
              <a:rPr lang="pt-BR" dirty="0"/>
              <a:t> da </a:t>
            </a:r>
            <a:r>
              <a:rPr lang="pt-BR" dirty="0" smtClean="0"/>
              <a:t>CCT ou do ACT </a:t>
            </a:r>
            <a:r>
              <a:rPr lang="pt-BR" dirty="0"/>
              <a:t>que sobrevivem, </a:t>
            </a:r>
            <a:r>
              <a:rPr lang="pt-BR" dirty="0" smtClean="0"/>
              <a:t>justamente </a:t>
            </a:r>
            <a:r>
              <a:rPr lang="pt-BR" u="sng" dirty="0" smtClean="0"/>
              <a:t>porque </a:t>
            </a:r>
            <a:r>
              <a:rPr lang="pt-BR" u="sng" dirty="0"/>
              <a:t>elas integram os contratos individuais do </a:t>
            </a:r>
            <a:r>
              <a:rPr lang="pt-BR" u="sng" dirty="0" smtClean="0"/>
              <a:t>trabalho</a:t>
            </a:r>
            <a:r>
              <a:rPr lang="pt-BR" dirty="0" smtClean="0"/>
              <a:t>.”</a:t>
            </a:r>
            <a:endParaRPr lang="pt-BR" dirty="0"/>
          </a:p>
          <a:p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136" y="4060205"/>
            <a:ext cx="2397454" cy="179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1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8973AF9-0ACC-452B-8065-17EFDDEF59EF}">
  <we:reference id="wa104051163" version="1.2.0.3" store="pt-BR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63537</TotalTime>
  <Words>1806</Words>
  <Application>Microsoft Office PowerPoint</Application>
  <PresentationFormat>Widescreen</PresentationFormat>
  <Paragraphs>314</Paragraphs>
  <Slides>32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Segoe UI</vt:lpstr>
      <vt:lpstr>Times New Roman</vt:lpstr>
      <vt:lpstr>Wingdings</vt:lpstr>
      <vt:lpstr>Wingdings 3</vt:lpstr>
      <vt:lpstr>5_Íon</vt:lpstr>
      <vt:lpstr>O surpreendente e o previsível da Reforma trabalhista"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Hartmann Dahle</dc:creator>
  <cp:lastModifiedBy>Aline Hartmann Dahle</cp:lastModifiedBy>
  <cp:revision>379</cp:revision>
  <cp:lastPrinted>2022-06-02T17:33:59Z</cp:lastPrinted>
  <dcterms:created xsi:type="dcterms:W3CDTF">2017-08-24T13:27:40Z</dcterms:created>
  <dcterms:modified xsi:type="dcterms:W3CDTF">2022-06-02T18:11:28Z</dcterms:modified>
</cp:coreProperties>
</file>